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0"/>
  </p:notesMasterIdLst>
  <p:sldIdLst>
    <p:sldId id="256" r:id="rId2"/>
    <p:sldId id="893" r:id="rId3"/>
    <p:sldId id="894" r:id="rId4"/>
    <p:sldId id="895" r:id="rId5"/>
    <p:sldId id="896" r:id="rId6"/>
    <p:sldId id="898" r:id="rId7"/>
    <p:sldId id="899" r:id="rId8"/>
    <p:sldId id="900" r:id="rId9"/>
    <p:sldId id="814" r:id="rId10"/>
    <p:sldId id="880" r:id="rId11"/>
    <p:sldId id="897" r:id="rId12"/>
    <p:sldId id="905" r:id="rId13"/>
    <p:sldId id="906" r:id="rId14"/>
    <p:sldId id="907" r:id="rId15"/>
    <p:sldId id="908" r:id="rId16"/>
    <p:sldId id="909" r:id="rId17"/>
    <p:sldId id="910" r:id="rId18"/>
    <p:sldId id="911" r:id="rId19"/>
    <p:sldId id="912" r:id="rId20"/>
    <p:sldId id="834" r:id="rId21"/>
    <p:sldId id="914" r:id="rId22"/>
    <p:sldId id="915" r:id="rId23"/>
    <p:sldId id="916" r:id="rId24"/>
    <p:sldId id="917" r:id="rId25"/>
    <p:sldId id="918" r:id="rId26"/>
    <p:sldId id="919" r:id="rId27"/>
    <p:sldId id="920" r:id="rId28"/>
    <p:sldId id="921" r:id="rId29"/>
    <p:sldId id="922" r:id="rId30"/>
    <p:sldId id="923" r:id="rId31"/>
    <p:sldId id="924" r:id="rId32"/>
    <p:sldId id="925" r:id="rId33"/>
    <p:sldId id="926" r:id="rId34"/>
    <p:sldId id="927" r:id="rId35"/>
    <p:sldId id="928" r:id="rId36"/>
    <p:sldId id="842" r:id="rId37"/>
    <p:sldId id="929" r:id="rId38"/>
    <p:sldId id="930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63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2152">
          <p15:clr>
            <a:srgbClr val="A4A3A4"/>
          </p15:clr>
        </p15:guide>
        <p15:guide id="7" pos="3837">
          <p15:clr>
            <a:srgbClr val="A4A3A4"/>
          </p15:clr>
        </p15:guide>
        <p15:guide id="8" orient="horz" pos="2146">
          <p15:clr>
            <a:srgbClr val="A4A3A4"/>
          </p15:clr>
        </p15:guide>
        <p15:guide id="9" pos="3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6600"/>
    <a:srgbClr val="D9B247"/>
    <a:srgbClr val="CC0000"/>
    <a:srgbClr val="3333FF"/>
    <a:srgbClr val="4A206A"/>
    <a:srgbClr val="BC8FDD"/>
    <a:srgbClr val="6B327A"/>
    <a:srgbClr val="66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5" autoAdjust="0"/>
    <p:restoredTop sz="99644" autoAdjust="0"/>
  </p:normalViewPr>
  <p:slideViewPr>
    <p:cSldViewPr snapToGrid="0">
      <p:cViewPr varScale="1">
        <p:scale>
          <a:sx n="117" d="100"/>
          <a:sy n="117" d="100"/>
        </p:scale>
        <p:origin x="300" y="108"/>
      </p:cViewPr>
      <p:guideLst>
        <p:guide orient="horz" pos="2160"/>
        <p:guide pos="3863"/>
        <p:guide pos="3840"/>
        <p:guide orient="horz" pos="2152"/>
        <p:guide pos="3837"/>
        <p:guide orient="horz" pos="214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032782" y="629761"/>
            <a:ext cx="9993085" cy="1787270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Метапредметная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компетентность педагога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как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необходимое условие повышения эффективности образовательного процесса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pic>
        <p:nvPicPr>
          <p:cNvPr id="7170" name="Picture 2" descr="C:\Users\Таня\Desktop\ОКТЯБРЬ\Метапредметная компетентность учителя\cartoon-little-kids-a-study-in-the-classroom_29190-2907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EC7D1"/>
              </a:clrFrom>
              <a:clrTo>
                <a:srgbClr val="DEC7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r="2799"/>
          <a:stretch/>
        </p:blipFill>
        <p:spPr bwMode="auto">
          <a:xfrm>
            <a:off x="4503874" y="2564425"/>
            <a:ext cx="3143250" cy="381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++++05 05 РАБОЧИЙ СТОЛ\ПРЕЗЕНТАЦИИ МИНСК\ЕГЭ\13-ЕГЭ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0" t="64996" r="-750" b="-9"/>
          <a:stretch/>
        </p:blipFill>
        <p:spPr bwMode="auto">
          <a:xfrm>
            <a:off x="3199952" y="2941472"/>
            <a:ext cx="859215" cy="9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:\++++05 05 РАБОЧИЙ СТОЛ\ПРЕЗЕНТАЦИИ МИНСК\ЕГЭ\13-ЕГЭ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87" r="65770"/>
          <a:stretch/>
        </p:blipFill>
        <p:spPr bwMode="auto">
          <a:xfrm>
            <a:off x="8202072" y="2941473"/>
            <a:ext cx="920520" cy="9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E:\++++05 05 РАБОЧИЙ СТОЛ\ПРЕЗЕНТАЦИИ МИНСК\РАЗВИТИЕ РЕЧИ\ladosh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860">
            <a:off x="5039258" y="2724101"/>
            <a:ext cx="1755963" cy="95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2565816" y="3554074"/>
            <a:ext cx="2764158" cy="2586993"/>
            <a:chOff x="2565816" y="3554074"/>
            <a:chExt cx="2764158" cy="2586993"/>
          </a:xfrm>
        </p:grpSpPr>
        <p:pic>
          <p:nvPicPr>
            <p:cNvPr id="5123" name="Picture 3" descr="C:\Users\Таня\Desktop\ОКТЯБРЬ\Метапредметная компетентность учителя\829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761" r="27870" b="66208"/>
            <a:stretch/>
          </p:blipFill>
          <p:spPr bwMode="auto">
            <a:xfrm>
              <a:off x="2565816" y="3554074"/>
              <a:ext cx="2748235" cy="2586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C:\Users\2106~1\AppData\Local\Temp\Rar$DRa0.008\25549-NVP68M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5ECE7"/>
                </a:clrFrom>
                <a:clrTo>
                  <a:srgbClr val="F5EC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10" t="39049" r="35771" b="34754"/>
            <a:stretch/>
          </p:blipFill>
          <p:spPr bwMode="auto">
            <a:xfrm>
              <a:off x="4391247" y="5093120"/>
              <a:ext cx="851554" cy="85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912933" y="4574257"/>
              <a:ext cx="241704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err="1" smtClean="0"/>
                <a:t>метапредметность</a:t>
              </a:r>
              <a:endParaRPr lang="ru-RU" sz="20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57312" y="870994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Принципы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урока </a:t>
            </a:r>
            <a:endParaRPr lang="ru-RU" sz="3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452527" y="1710938"/>
            <a:ext cx="2634324" cy="2479765"/>
            <a:chOff x="452527" y="1710938"/>
            <a:chExt cx="2634324" cy="2479765"/>
          </a:xfrm>
        </p:grpSpPr>
        <p:pic>
          <p:nvPicPr>
            <p:cNvPr id="15" name="Picture 3" descr="C:\Users\Таня\Desktop\ОКТЯБРЬ\Метапредметная компетентность учителя\829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69" t="3905" r="49901" b="66064"/>
            <a:stretch/>
          </p:blipFill>
          <p:spPr bwMode="auto">
            <a:xfrm>
              <a:off x="452527" y="1710938"/>
              <a:ext cx="2634324" cy="24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2106~1\AppData\Local\Temp\Rar$DRa0.008\25549-NVP68M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5ECE7"/>
                </a:clrFrom>
                <a:clrTo>
                  <a:srgbClr val="F5EC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91" t="65982" r="6352" b="6070"/>
            <a:stretch/>
          </p:blipFill>
          <p:spPr bwMode="auto">
            <a:xfrm>
              <a:off x="2159038" y="3130881"/>
              <a:ext cx="927813" cy="91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857302" y="2623893"/>
              <a:ext cx="19143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err="1" smtClean="0"/>
                <a:t>субъективация</a:t>
              </a:r>
              <a:endParaRPr lang="ru-RU" sz="20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124091" y="1784120"/>
            <a:ext cx="2394906" cy="2479765"/>
            <a:chOff x="5124091" y="1784120"/>
            <a:chExt cx="2394906" cy="2479765"/>
          </a:xfrm>
        </p:grpSpPr>
        <p:pic>
          <p:nvPicPr>
            <p:cNvPr id="21" name="Picture 3" descr="C:\Users\Таня\Desktop\ОКТЯБРЬ\Метапредметная компетентность учителя\829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63" t="34984" r="27918" b="34984"/>
            <a:stretch/>
          </p:blipFill>
          <p:spPr bwMode="auto">
            <a:xfrm>
              <a:off x="5124091" y="1784120"/>
              <a:ext cx="2394906" cy="24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2106~1\AppData\Local\Temp\Rar$DRa0.008\25549-NVP68M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5ECE7"/>
                </a:clrFrom>
                <a:clrTo>
                  <a:srgbClr val="F5EC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1" t="12799" r="66732" b="59253"/>
            <a:stretch/>
          </p:blipFill>
          <p:spPr bwMode="auto">
            <a:xfrm>
              <a:off x="6687403" y="3215938"/>
              <a:ext cx="831594" cy="91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5245495" y="2697075"/>
              <a:ext cx="20756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/>
                <a:t>деятельностный</a:t>
              </a:r>
              <a:r>
                <a:rPr lang="ru-RU" sz="2000" b="1" dirty="0" smtClean="0"/>
                <a:t> </a:t>
              </a:r>
              <a:r>
                <a:rPr lang="ru-RU" sz="2000" b="1" dirty="0"/>
                <a:t>подход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164274" y="3646408"/>
            <a:ext cx="2777052" cy="2586993"/>
            <a:chOff x="7164274" y="3646408"/>
            <a:chExt cx="2777052" cy="2586993"/>
          </a:xfrm>
        </p:grpSpPr>
        <p:pic>
          <p:nvPicPr>
            <p:cNvPr id="26" name="Picture 3" descr="C:\Users\Таня\Desktop\ОКТЯБРЬ\Метапредметная компетентность учителя\829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6" t="35949" r="4104" b="34020"/>
            <a:stretch/>
          </p:blipFill>
          <p:spPr bwMode="auto">
            <a:xfrm>
              <a:off x="7164274" y="3646408"/>
              <a:ext cx="2748235" cy="2586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2106~1\AppData\Local\Temp\Rar$DRa0.008\25549-NVP68M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5ECE7"/>
                </a:clrFrom>
                <a:clrTo>
                  <a:srgbClr val="F5EC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2" t="39186" r="6785" b="32866"/>
            <a:stretch/>
          </p:blipFill>
          <p:spPr bwMode="auto">
            <a:xfrm>
              <a:off x="8856921" y="5153851"/>
              <a:ext cx="834396" cy="91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7524285" y="4634988"/>
              <a:ext cx="241704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err="1" smtClean="0"/>
                <a:t>рефлексивность</a:t>
              </a:r>
              <a:endParaRPr lang="ru-RU" sz="2000" b="1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141786" y="1562325"/>
            <a:ext cx="2634324" cy="2343026"/>
            <a:chOff x="9141786" y="1562325"/>
            <a:chExt cx="2634324" cy="2343026"/>
          </a:xfrm>
        </p:grpSpPr>
        <p:pic>
          <p:nvPicPr>
            <p:cNvPr id="30" name="Picture 3" descr="C:\Users\Таня\Desktop\ОКТЯБРЬ\Метапредметная компетентность учителя\829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9" t="4569" r="71481" b="67055"/>
            <a:stretch/>
          </p:blipFill>
          <p:spPr bwMode="auto">
            <a:xfrm>
              <a:off x="9141786" y="1562325"/>
              <a:ext cx="2634324" cy="2343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2106~1\AppData\Local\Temp\Rar$DRa0.008\25549-NVP68M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5ECE7"/>
                </a:clrFrom>
                <a:clrTo>
                  <a:srgbClr val="F5EC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14" t="12281" r="35128" b="59771"/>
            <a:stretch/>
          </p:blipFill>
          <p:spPr bwMode="auto">
            <a:xfrm>
              <a:off x="10848297" y="2994142"/>
              <a:ext cx="927813" cy="91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9280724" y="2394650"/>
              <a:ext cx="20756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/>
                <a:t>и</a:t>
              </a:r>
              <a:r>
                <a:rPr lang="ru-RU" sz="2000" b="1" dirty="0" err="1" smtClean="0"/>
                <a:t>мпровиза</a:t>
              </a:r>
              <a:r>
                <a:rPr lang="en-US" sz="2000" b="1" dirty="0" smtClean="0"/>
                <a:t>-</a:t>
              </a:r>
            </a:p>
            <a:p>
              <a:pPr algn="ctr"/>
              <a:r>
                <a:rPr lang="ru-RU" sz="2000" b="1" dirty="0" err="1" smtClean="0"/>
                <a:t>ционность</a:t>
              </a:r>
              <a:endParaRPr lang="ru-RU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230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Таня\Desktop\ОКТЯБРЬ\Метапредметная компетентность учителя\business-woman-with-flip-chart-seminar_48369-78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3DEFC"/>
              </a:clrFrom>
              <a:clrTo>
                <a:srgbClr val="C3D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3582013"/>
            <a:ext cx="2338921" cy="23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7" y="1223330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Структура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04863" y="3421329"/>
            <a:ext cx="3240000" cy="133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сообщение учителем обучающимся</a:t>
            </a:r>
            <a:r>
              <a:rPr lang="en-US" sz="2000" dirty="0" smtClean="0"/>
              <a:t> </a:t>
            </a:r>
            <a:r>
              <a:rPr lang="ru-RU" sz="2000" dirty="0" smtClean="0"/>
              <a:t>темы урока.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10640" y="2714582"/>
            <a:ext cx="2987999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Объявление </a:t>
            </a:r>
            <a:r>
              <a:rPr lang="ru-RU" sz="2000" b="1" dirty="0">
                <a:solidFill>
                  <a:schemeClr val="tx1"/>
                </a:solidFill>
              </a:rPr>
              <a:t>темы урока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64738" y="3419474"/>
            <a:ext cx="3240000" cy="133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/>
              <a:t>формулирование темы урока обучающимися;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подведение учителем</a:t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осознанию </a:t>
            </a:r>
            <a:r>
              <a:rPr lang="ru-RU" sz="2000" dirty="0" smtClean="0"/>
              <a:t>темы.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04863" y="2719366"/>
            <a:ext cx="324000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традиционный урок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4739" y="2719366"/>
            <a:ext cx="3239999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современный урок</a:t>
            </a:r>
          </a:p>
        </p:txBody>
      </p:sp>
      <p:pic>
        <p:nvPicPr>
          <p:cNvPr id="6149" name="Picture 5" descr="C:\Users\Таня\Desktop\ОКТЯБРЬ\Метапредметная компетентность учителя\292632-P7064H-7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2" t="21200" r="62424" b="47726"/>
          <a:stretch/>
        </p:blipFill>
        <p:spPr bwMode="auto">
          <a:xfrm>
            <a:off x="1261817" y="3830950"/>
            <a:ext cx="340211" cy="9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Таня\Desktop\ОКТЯБРЬ\Метапредметная компетентность учителя\OFX5Q0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4" t="10613" r="12692" b="58890"/>
          <a:stretch/>
        </p:blipFill>
        <p:spPr bwMode="auto">
          <a:xfrm>
            <a:off x="6968286" y="4367484"/>
            <a:ext cx="1173486" cy="11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6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Таня\Desktop\ОКТЯБРЬ\Метапредметная компетентность учителя\business-woman-with-flip-chart-seminar_48369-78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3DEFC"/>
              </a:clrFrom>
              <a:clrTo>
                <a:srgbClr val="C3D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3582013"/>
            <a:ext cx="2338921" cy="23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7" y="1223330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Структура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62362" y="3434657"/>
            <a:ext cx="3240000" cy="22467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/>
              <a:t>формулирование и сообщение учителем, чему </a:t>
            </a:r>
            <a:r>
              <a:rPr lang="ru-RU" sz="2000" dirty="0"/>
              <a:t>должны научиться, чего должны </a:t>
            </a:r>
            <a:r>
              <a:rPr lang="ru-RU" sz="2000" dirty="0" smtClean="0"/>
              <a:t>достичь обучающиеся;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цель </a:t>
            </a:r>
            <a:r>
              <a:rPr lang="ru-RU" sz="2000" dirty="0"/>
              <a:t>учителя – успеть то, что запланировано.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10640" y="2719366"/>
            <a:ext cx="2987999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Сообщение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целей </a:t>
            </a:r>
            <a:r>
              <a:rPr lang="ru-RU" sz="2000" b="1" dirty="0">
                <a:solidFill>
                  <a:schemeClr val="tx1"/>
                </a:solidFill>
              </a:rPr>
              <a:t>и задач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6613" y="3431349"/>
            <a:ext cx="3630576" cy="22467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sz="2000" dirty="0"/>
              <a:t>ф</a:t>
            </a:r>
            <a:r>
              <a:rPr lang="ru-RU" sz="2000" dirty="0" smtClean="0"/>
              <a:t>ормулирование обучающимися, определяя границы знания и незнания по схеме «вспомнить →узнать → научиться»;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подведение учителем </a:t>
            </a:r>
            <a:br>
              <a:rPr lang="ru-RU" sz="2000" dirty="0" smtClean="0"/>
            </a:br>
            <a:r>
              <a:rPr lang="ru-RU" sz="2000" dirty="0" smtClean="0"/>
              <a:t>к осознанию целей и задач.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062363" y="2719366"/>
            <a:ext cx="324000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традиционный урок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96614" y="2706100"/>
            <a:ext cx="3630575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современный урок</a:t>
            </a:r>
          </a:p>
        </p:txBody>
      </p:sp>
      <p:pic>
        <p:nvPicPr>
          <p:cNvPr id="6149" name="Picture 5" descr="C:\Users\Таня\Desktop\ОКТЯБРЬ\Метапредметная компетентность учителя\292632-P7064H-7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6" t="21719" r="44350" b="47207"/>
          <a:stretch/>
        </p:blipFill>
        <p:spPr bwMode="auto">
          <a:xfrm>
            <a:off x="1231527" y="3830949"/>
            <a:ext cx="507606" cy="9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ня\Desktop\ОКТЯБРЬ\Метапредметная компетентность учителя\OFX5Q0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4" t="10613" r="12692" b="58890"/>
          <a:stretch/>
        </p:blipFill>
        <p:spPr bwMode="auto">
          <a:xfrm>
            <a:off x="6659527" y="5128197"/>
            <a:ext cx="1173486" cy="11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62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Таня\Desktop\ОКТЯБРЬ\Метапредметная компетентность учителя\business-woman-with-flip-chart-seminar_48369-78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3DEFC"/>
              </a:clrFrom>
              <a:clrTo>
                <a:srgbClr val="C3D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3582013"/>
            <a:ext cx="2338921" cy="23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7" y="1223330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Структура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04862" y="3448752"/>
            <a:ext cx="3240000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ведущая роль принадлежит учителю, который сообщает обучающимся, какую работу они должны выполнить, чтобы достичь </a:t>
            </a:r>
            <a:r>
              <a:rPr lang="ru-RU" sz="2000" dirty="0" smtClean="0"/>
              <a:t>цели.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10640" y="2719366"/>
            <a:ext cx="2987999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Планирование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4738" y="3419474"/>
            <a:ext cx="3240000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/>
              <a:t>планирование способов </a:t>
            </a:r>
            <a:r>
              <a:rPr lang="ru-RU" sz="2000" dirty="0"/>
              <a:t>достижения </a:t>
            </a:r>
            <a:r>
              <a:rPr lang="ru-RU" sz="2000" dirty="0" smtClean="0"/>
              <a:t>цели обучающимися;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омощь и советы учителя.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04863" y="2719366"/>
            <a:ext cx="324000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традиционный урок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4739" y="2719366"/>
            <a:ext cx="3239999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современный урок</a:t>
            </a:r>
          </a:p>
        </p:txBody>
      </p:sp>
      <p:pic>
        <p:nvPicPr>
          <p:cNvPr id="6149" name="Picture 5" descr="C:\Users\Таня\Desktop\ОКТЯБРЬ\Метапредметная компетентность учителя\292632-P7064H-7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0" t="19456" r="26464" b="49470"/>
          <a:stretch/>
        </p:blipFill>
        <p:spPr bwMode="auto">
          <a:xfrm>
            <a:off x="1107942" y="3774820"/>
            <a:ext cx="530490" cy="9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Таня\Desktop\ОКТЯБРЬ\Метапредметная компетентность учителя\OFX5Q0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4" t="10613" r="12692" b="58890"/>
          <a:stretch/>
        </p:blipFill>
        <p:spPr bwMode="auto">
          <a:xfrm>
            <a:off x="6968286" y="4526739"/>
            <a:ext cx="1173486" cy="11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Таня\Desktop\ОКТЯБРЬ\Метапредметная компетентность учителя\business-woman-with-flip-chart-seminar_48369-78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3DEFC"/>
              </a:clrFrom>
              <a:clrTo>
                <a:srgbClr val="C3D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3582013"/>
            <a:ext cx="2338921" cy="23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7" y="1223330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Структура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04862" y="3402439"/>
            <a:ext cx="3240000" cy="162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в</a:t>
            </a:r>
            <a:r>
              <a:rPr lang="ru-RU" sz="2000" dirty="0" smtClean="0"/>
              <a:t>ыполнение ряда </a:t>
            </a:r>
            <a:r>
              <a:rPr lang="ru-RU" sz="2000" dirty="0"/>
              <a:t>практических задач</a:t>
            </a:r>
          </a:p>
          <a:p>
            <a:pPr algn="ctr"/>
            <a:r>
              <a:rPr lang="ru-RU" sz="2000" dirty="0" smtClean="0"/>
              <a:t>обучающимися </a:t>
            </a:r>
            <a:br>
              <a:rPr lang="ru-RU" sz="2000" dirty="0" smtClean="0"/>
            </a:br>
            <a:r>
              <a:rPr lang="ru-RU" sz="2000" dirty="0" smtClean="0"/>
              <a:t>под </a:t>
            </a:r>
            <a:r>
              <a:rPr lang="ru-RU" sz="2000" dirty="0"/>
              <a:t>руководством </a:t>
            </a:r>
            <a:r>
              <a:rPr lang="ru-RU" sz="2000" dirty="0" smtClean="0"/>
              <a:t>учителя.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65018" y="2699428"/>
            <a:ext cx="3384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Практическая </a:t>
            </a:r>
            <a:r>
              <a:rPr lang="ru-RU" sz="2000" b="1" dirty="0">
                <a:solidFill>
                  <a:schemeClr val="tx1"/>
                </a:solidFill>
              </a:rPr>
              <a:t>деятельность обучающихся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64738" y="3419474"/>
            <a:ext cx="3240000" cy="162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/>
              <a:t>осуществление обучающимися учебных действий </a:t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намеченному плану</a:t>
            </a:r>
            <a:r>
              <a:rPr lang="ru-RU" sz="20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консультация учителя.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04863" y="2719366"/>
            <a:ext cx="324000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традиционный урок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4739" y="2719366"/>
            <a:ext cx="3239999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современный урок</a:t>
            </a:r>
          </a:p>
        </p:txBody>
      </p:sp>
      <p:pic>
        <p:nvPicPr>
          <p:cNvPr id="6149" name="Picture 5" descr="C:\Users\Таня\Desktop\ОКТЯБРЬ\Метапредметная компетентность учителя\292632-P7064H-7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5" t="24618" r="6009" b="44308"/>
          <a:stretch/>
        </p:blipFill>
        <p:spPr bwMode="auto">
          <a:xfrm>
            <a:off x="1054321" y="3774820"/>
            <a:ext cx="637731" cy="9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Таня\Desktop\ОКТЯБРЬ\Метапредметная компетентность учителя\OFX5Q0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4" t="10613" r="12692" b="58890"/>
          <a:stretch/>
        </p:blipFill>
        <p:spPr bwMode="auto">
          <a:xfrm>
            <a:off x="6858119" y="4497461"/>
            <a:ext cx="1173486" cy="11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9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Таня\Desktop\ОКТЯБРЬ\Метапредметная компетентность учителя\business-woman-with-flip-chart-seminar_48369-78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3DEFC"/>
              </a:clrFrom>
              <a:clrTo>
                <a:srgbClr val="C3D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3582013"/>
            <a:ext cx="2338921" cy="23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7" y="1223330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Структура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04862" y="3481798"/>
            <a:ext cx="3240000" cy="1296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осуществление контроля учителем </a:t>
            </a:r>
            <a:r>
              <a:rPr lang="ru-RU" sz="2000" dirty="0"/>
              <a:t>за выполнением учащимися практической работы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54319" y="2719366"/>
            <a:ext cx="2844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Осуществление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контроля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4738" y="3481797"/>
            <a:ext cx="3240000" cy="1296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/>
              <a:t>осуществление контроля обучающимися;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консультация учителя.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04863" y="2719366"/>
            <a:ext cx="324000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традиционный урок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4739" y="2719366"/>
            <a:ext cx="3239999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современный урок</a:t>
            </a:r>
          </a:p>
        </p:txBody>
      </p:sp>
      <p:pic>
        <p:nvPicPr>
          <p:cNvPr id="6149" name="Picture 5" descr="C:\Users\Таня\Desktop\ОКТЯБРЬ\Метапредметная компетентность учителя\292632-P7064H-7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53203" r="76472" b="15723"/>
          <a:stretch/>
        </p:blipFill>
        <p:spPr bwMode="auto">
          <a:xfrm>
            <a:off x="1054319" y="3795956"/>
            <a:ext cx="637731" cy="9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Таня\Desktop\ОКТЯБРЬ\Метапредметная компетентность учителя\OFX5Q0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4" t="10613" r="12692" b="58890"/>
          <a:stretch/>
        </p:blipFill>
        <p:spPr bwMode="auto">
          <a:xfrm>
            <a:off x="6953122" y="4256217"/>
            <a:ext cx="1173486" cy="11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0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Таня\Desktop\ОКТЯБРЬ\Метапредметная компетентность учителя\business-woman-with-flip-chart-seminar_48369-78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3DEFC"/>
              </a:clrFrom>
              <a:clrTo>
                <a:srgbClr val="C3D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3582013"/>
            <a:ext cx="2338921" cy="23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7" y="1223330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Структура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04862" y="3481797"/>
            <a:ext cx="3240000" cy="190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осуществление коррекции</a:t>
            </a:r>
            <a:br>
              <a:rPr lang="ru-RU" sz="2000" dirty="0" smtClean="0"/>
            </a:br>
            <a:r>
              <a:rPr lang="ru-RU" sz="2000" dirty="0" smtClean="0"/>
              <a:t>учителем в </a:t>
            </a:r>
            <a:r>
              <a:rPr lang="ru-RU" sz="2000" dirty="0"/>
              <a:t>ходе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выполнения </a:t>
            </a:r>
            <a:r>
              <a:rPr lang="ru-RU" sz="2000" dirty="0"/>
              <a:t>и </a:t>
            </a:r>
            <a:r>
              <a:rPr lang="ru-RU" sz="2000" dirty="0" smtClean="0"/>
              <a:t>по </a:t>
            </a:r>
            <a:r>
              <a:rPr lang="ru-RU" sz="2000" dirty="0"/>
              <a:t>итогам выполненной </a:t>
            </a:r>
            <a:r>
              <a:rPr lang="ru-RU" sz="2000" dirty="0" smtClean="0"/>
              <a:t>работы.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54319" y="2719366"/>
            <a:ext cx="2844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Осуществление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коррекции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4738" y="3481798"/>
            <a:ext cx="3341978" cy="190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/>
              <a:t>формулирование </a:t>
            </a:r>
            <a:r>
              <a:rPr lang="ru-RU" sz="2000" dirty="0"/>
              <a:t>затруднения и </a:t>
            </a:r>
            <a:r>
              <a:rPr lang="ru-RU" sz="2000" dirty="0" smtClean="0"/>
              <a:t>осуществление коррекции обучающимися;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консультация, советы, помощь учителя.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04863" y="2719366"/>
            <a:ext cx="324000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традиционный урок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4739" y="2719366"/>
            <a:ext cx="3239999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современный урок</a:t>
            </a:r>
          </a:p>
        </p:txBody>
      </p:sp>
      <p:pic>
        <p:nvPicPr>
          <p:cNvPr id="6149" name="Picture 5" descr="C:\Users\Таня\Desktop\ОКТЯБРЬ\Метапредметная компетентность учителя\292632-P7064H-7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t="53203" r="59029" b="15723"/>
          <a:stretch/>
        </p:blipFill>
        <p:spPr bwMode="auto">
          <a:xfrm>
            <a:off x="1183716" y="3795955"/>
            <a:ext cx="513224" cy="9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Таня\Desktop\ОКТЯБРЬ\Метапредметная компетентность учителя\OFX5Q0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4" t="10613" r="12692" b="58890"/>
          <a:stretch/>
        </p:blipFill>
        <p:spPr bwMode="auto">
          <a:xfrm>
            <a:off x="6943844" y="4814476"/>
            <a:ext cx="1173486" cy="11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Таня\Desktop\ОКТЯБРЬ\Метапредметная компетентность учителя\business-woman-with-flip-chart-seminar_48369-78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3DEFC"/>
              </a:clrFrom>
              <a:clrTo>
                <a:srgbClr val="C3D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3582013"/>
            <a:ext cx="2338921" cy="23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7" y="1223330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Структура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04862" y="3496477"/>
            <a:ext cx="3240000" cy="162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оценивание </a:t>
            </a:r>
            <a:r>
              <a:rPr lang="ru-RU" sz="2000" dirty="0" smtClean="0"/>
              <a:t>учителем работы </a:t>
            </a:r>
            <a:r>
              <a:rPr lang="ru-RU" sz="2000" dirty="0"/>
              <a:t>учащихся на уроке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54319" y="2719366"/>
            <a:ext cx="2844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Оценивание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обучающихся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4738" y="3481798"/>
            <a:ext cx="3240000" cy="162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/>
              <a:t>оценивание обучающимися по результатам работы </a:t>
            </a:r>
            <a:br>
              <a:rPr lang="ru-RU" sz="2000" dirty="0" smtClean="0"/>
            </a:br>
            <a:r>
              <a:rPr lang="ru-RU" sz="2000" dirty="0" smtClean="0"/>
              <a:t>на уроке;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консультация  учителя.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04863" y="2719366"/>
            <a:ext cx="324000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традиционный урок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4739" y="2719366"/>
            <a:ext cx="3239999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современный урок</a:t>
            </a:r>
          </a:p>
        </p:txBody>
      </p:sp>
      <p:pic>
        <p:nvPicPr>
          <p:cNvPr id="6149" name="Picture 5" descr="C:\Users\Таня\Desktop\ОКТЯБРЬ\Метапредметная компетентность учителя\292632-P7064H-7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5" t="52538" r="41915" b="16388"/>
          <a:stretch/>
        </p:blipFill>
        <p:spPr bwMode="auto">
          <a:xfrm>
            <a:off x="1177720" y="3830950"/>
            <a:ext cx="479064" cy="9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Таня\Desktop\ОКТЯБРЬ\Метапредметная компетентность учителя\OFX5Q0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4" t="10613" r="12692" b="58890"/>
          <a:stretch/>
        </p:blipFill>
        <p:spPr bwMode="auto">
          <a:xfrm>
            <a:off x="6858120" y="4563248"/>
            <a:ext cx="1173486" cy="11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5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Таня\Desktop\ОКТЯБРЬ\Метапредметная компетентность учителя\business-woman-with-flip-chart-seminar_48369-78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3DEFC"/>
              </a:clrFrom>
              <a:clrTo>
                <a:srgbClr val="C3D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3582013"/>
            <a:ext cx="2338921" cy="23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7" y="1223330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Структура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04862" y="3474172"/>
            <a:ext cx="3240000" cy="1296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выяснение учителем</a:t>
            </a:r>
          </a:p>
          <a:p>
            <a:pPr algn="ctr"/>
            <a:r>
              <a:rPr lang="ru-RU" sz="2000" dirty="0" smtClean="0"/>
              <a:t>у обучающихся, </a:t>
            </a:r>
            <a:r>
              <a:rPr lang="ru-RU" sz="2000" dirty="0"/>
              <a:t>что они </a:t>
            </a:r>
            <a:r>
              <a:rPr lang="ru-RU" sz="2000" dirty="0" smtClean="0"/>
              <a:t>запомнили.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54319" y="2719366"/>
            <a:ext cx="2844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Итог урока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4738" y="3481798"/>
            <a:ext cx="3240000" cy="1296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проведение рефлексии, </a:t>
            </a:r>
            <a:r>
              <a:rPr lang="ru-RU" sz="2000" dirty="0"/>
              <a:t>когда каждый участник урока анализирует свои успехи или неудачи на </a:t>
            </a:r>
            <a:r>
              <a:rPr lang="ru-RU" sz="2000" dirty="0" smtClean="0"/>
              <a:t>уроке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204863" y="2719366"/>
            <a:ext cx="324000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традиционный урок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4739" y="2719366"/>
            <a:ext cx="3239999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современный урок</a:t>
            </a:r>
          </a:p>
        </p:txBody>
      </p:sp>
      <p:pic>
        <p:nvPicPr>
          <p:cNvPr id="6149" name="Picture 5" descr="C:\Users\Таня\Desktop\ОКТЯБРЬ\Метапредметная компетентность учителя\292632-P7064H-7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4" t="53824" r="24876" b="15102"/>
          <a:stretch/>
        </p:blipFill>
        <p:spPr bwMode="auto">
          <a:xfrm>
            <a:off x="1177720" y="3830949"/>
            <a:ext cx="479064" cy="9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Таня\Desktop\ОКТЯБРЬ\Метапредметная компетентность учителя\OFX5Q0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4" t="10613" r="12692" b="58890"/>
          <a:stretch/>
        </p:blipFill>
        <p:spPr bwMode="auto">
          <a:xfrm>
            <a:off x="6972420" y="4224569"/>
            <a:ext cx="1173486" cy="11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1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Таня\Desktop\ОКТЯБРЬ\Метапредметная компетентность учителя\business-woman-with-flip-chart-seminar_48369-78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3DEFC"/>
              </a:clrFrom>
              <a:clrTo>
                <a:srgbClr val="C3D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3582013"/>
            <a:ext cx="2338921" cy="23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187" y="1223330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Структура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41063" y="3478712"/>
            <a:ext cx="3525008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/>
              <a:t>предложение </a:t>
            </a:r>
            <a:r>
              <a:rPr lang="ru-RU" sz="2000" dirty="0"/>
              <a:t>для всех </a:t>
            </a:r>
            <a:r>
              <a:rPr lang="ru-RU" sz="2000" dirty="0" smtClean="0"/>
              <a:t>одинакового задания;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объявление задания </a:t>
            </a:r>
            <a:r>
              <a:rPr lang="ru-RU" sz="2000" dirty="0"/>
              <a:t>и </a:t>
            </a:r>
            <a:r>
              <a:rPr lang="ru-RU" sz="2000" dirty="0" smtClean="0"/>
              <a:t>комментирование учителем.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54319" y="2719366"/>
            <a:ext cx="2844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Домашнее задание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4738" y="3481798"/>
            <a:ext cx="3240000" cy="1296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выбор задания </a:t>
            </a:r>
            <a:br>
              <a:rPr lang="ru-RU" sz="2000" dirty="0" smtClean="0"/>
            </a:br>
            <a:r>
              <a:rPr lang="ru-RU" sz="2000" dirty="0" smtClean="0"/>
              <a:t>из </a:t>
            </a:r>
            <a:r>
              <a:rPr lang="ru-RU" sz="2000" dirty="0"/>
              <a:t>предложенных учителем с учётом индивидуальных </a:t>
            </a:r>
            <a:r>
              <a:rPr lang="ru-RU" sz="2000" dirty="0" smtClean="0"/>
              <a:t>возможностей.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41064" y="2719366"/>
            <a:ext cx="3525007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традиционный урок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4739" y="2719366"/>
            <a:ext cx="3239999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современный урок</a:t>
            </a:r>
          </a:p>
        </p:txBody>
      </p:sp>
      <p:pic>
        <p:nvPicPr>
          <p:cNvPr id="6149" name="Picture 5" descr="C:\Users\Таня\Desktop\ОКТЯБРЬ\Метапредметная компетентность учителя\292632-P7064H-7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0" t="54285" r="3847" b="14641"/>
          <a:stretch/>
        </p:blipFill>
        <p:spPr bwMode="auto">
          <a:xfrm>
            <a:off x="1177719" y="3863527"/>
            <a:ext cx="556189" cy="9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Таня\Desktop\ОКТЯБРЬ\Метапредметная компетентность учителя\OFX5Q0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4" t="10613" r="12692" b="58890"/>
          <a:stretch/>
        </p:blipFill>
        <p:spPr bwMode="auto">
          <a:xfrm>
            <a:off x="7209403" y="4323788"/>
            <a:ext cx="1173486" cy="11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7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214538" y="1358367"/>
            <a:ext cx="3601571" cy="4223849"/>
            <a:chOff x="4498719" y="1207869"/>
            <a:chExt cx="3722164" cy="4665657"/>
          </a:xfrm>
        </p:grpSpPr>
        <p:grpSp>
          <p:nvGrpSpPr>
            <p:cNvPr id="12" name="Группа 11"/>
            <p:cNvGrpSpPr>
              <a:grpSpLocks/>
            </p:cNvGrpSpPr>
            <p:nvPr/>
          </p:nvGrpSpPr>
          <p:grpSpPr bwMode="auto">
            <a:xfrm rot="1316639">
              <a:off x="6536546" y="1207869"/>
              <a:ext cx="1684337" cy="2333625"/>
              <a:chOff x="8525819" y="3042769"/>
              <a:chExt cx="1683959" cy="2333839"/>
            </a:xfrm>
          </p:grpSpPr>
          <p:grpSp>
            <p:nvGrpSpPr>
              <p:cNvPr id="13" name="Группа 5"/>
              <p:cNvGrpSpPr>
                <a:grpSpLocks/>
              </p:cNvGrpSpPr>
              <p:nvPr/>
            </p:nvGrpSpPr>
            <p:grpSpPr bwMode="auto">
              <a:xfrm rot="-1370676">
                <a:off x="8525822" y="3067684"/>
                <a:ext cx="1683960" cy="2308923"/>
                <a:chOff x="6744072" y="3717032"/>
                <a:chExt cx="1749846" cy="2612598"/>
              </a:xfrm>
            </p:grpSpPr>
            <p:pic>
              <p:nvPicPr>
                <p:cNvPr id="15" name="Picture 6" descr="Картинки по запросу ФГОС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370" b="10352"/>
                <a:stretch>
                  <a:fillRect/>
                </a:stretch>
              </p:blipFill>
              <p:spPr bwMode="auto">
                <a:xfrm>
                  <a:off x="7104112" y="3717032"/>
                  <a:ext cx="1389806" cy="24958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2" descr="Картинки по запросу ФГОС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441"/>
                <a:stretch>
                  <a:fillRect/>
                </a:stretch>
              </p:blipFill>
              <p:spPr bwMode="auto">
                <a:xfrm>
                  <a:off x="6744072" y="3717032"/>
                  <a:ext cx="1749846" cy="26125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" name="Picture 6" descr="Картинки по запросу ФГОС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89" t="5400" b="51308"/>
              <a:stretch>
                <a:fillRect/>
              </a:stretch>
            </p:blipFill>
            <p:spPr bwMode="auto">
              <a:xfrm rot="-1379378">
                <a:off x="8685928" y="3042769"/>
                <a:ext cx="1278048" cy="1121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2" descr="Картинки по запросу ФГОС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1"/>
            <a:stretch>
              <a:fillRect/>
            </a:stretch>
          </p:blipFill>
          <p:spPr bwMode="auto">
            <a:xfrm>
              <a:off x="5641719" y="2315939"/>
              <a:ext cx="1643063" cy="245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59"/>
            <a:stretch>
              <a:fillRect/>
            </a:stretch>
          </p:blipFill>
          <p:spPr bwMode="auto">
            <a:xfrm>
              <a:off x="4498719" y="3387501"/>
              <a:ext cx="1793875" cy="248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5356486" y="1161808"/>
            <a:ext cx="5664675" cy="4801314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ОБРАЗОВАНИЕ </a:t>
            </a:r>
            <a:endParaRPr lang="ru-RU" sz="2000" dirty="0"/>
          </a:p>
          <a:p>
            <a:pPr algn="ctr"/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единый </a:t>
            </a:r>
            <a:r>
              <a:rPr lang="ru-RU" sz="2000" dirty="0"/>
              <a:t>целенаправленный процесс воспитания и обучения, являющийся </a:t>
            </a:r>
            <a:r>
              <a:rPr lang="ru-RU" sz="2000" dirty="0" smtClean="0"/>
              <a:t>общественно </a:t>
            </a:r>
            <a:r>
              <a:rPr lang="ru-RU" sz="2000" dirty="0"/>
              <a:t>значимым благом и осуществляемый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интересах человека, семьи, общества и </a:t>
            </a:r>
            <a:r>
              <a:rPr lang="ru-RU" sz="2000" dirty="0" smtClean="0"/>
              <a:t>государства; </a:t>
            </a:r>
            <a:br>
              <a:rPr lang="ru-RU" sz="2000" dirty="0" smtClean="0"/>
            </a:b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совокупность </a:t>
            </a:r>
            <a:r>
              <a:rPr lang="ru-RU" sz="2000" dirty="0"/>
              <a:t>приобретаемых знаний, умений, навыков, ценностных установок, опыта деятельности и компетенции определенных объема и сложности в целях интеллектуального,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духовно-нравственного</a:t>
            </a:r>
            <a:r>
              <a:rPr lang="ru-RU" sz="2000" dirty="0"/>
              <a:t>, творческого, физического и (или) профессионального развития человека, удовлетворения его образовательных потребностей и интересов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7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7" y="1220367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Этапы современного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97694" y="2638233"/>
            <a:ext cx="6129696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актуализация требований к обучающемуся со стороны учебной деятельности, т.е. его обязанности как участника учебного процесса («надо</a:t>
            </a:r>
            <a:r>
              <a:rPr lang="ru-RU" sz="2000" dirty="0" smtClean="0"/>
              <a:t>»);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 создание условий для того, чтобы необходимость стала внутренней потребностью («хочу</a:t>
            </a:r>
            <a:r>
              <a:rPr lang="ru-RU" sz="2000" dirty="0" smtClean="0"/>
              <a:t>»);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 создание ситуации, в которой обучающийся почувствует уверенность в том, что он в состоянии решить задачи, возникающие в процессе обучения («могу»).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1599" y="2636828"/>
            <a:ext cx="2844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Мотивация </a:t>
            </a:r>
            <a:r>
              <a:rPr lang="ru-RU" sz="2000" b="1" dirty="0">
                <a:solidFill>
                  <a:schemeClr val="tx1"/>
                </a:solidFill>
              </a:rPr>
              <a:t>к учебной деятельности</a:t>
            </a:r>
          </a:p>
        </p:txBody>
      </p:sp>
      <p:pic>
        <p:nvPicPr>
          <p:cNvPr id="11" name="Picture 7" descr="E:\++++05 05 РАБОЧИЙ СТОЛ\ПРЕЗЕНТАЦИИ МИНСК\ЕДИНСТВО\1057d762a24a5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5229" y="5181873"/>
            <a:ext cx="1199466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++++05 05 РАБОЧИЙ СТОЛ\ПРЕЗЕНТАЦИИ МИНСК\ЕДИНСТВО\2-2-247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67" y="3501778"/>
            <a:ext cx="1899063" cy="230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2106~1\AppData\Local\Temp\Rar$DRa0.202\70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61" y="3621973"/>
            <a:ext cx="2609830" cy="23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51594" y="2801495"/>
            <a:ext cx="5273405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личностные</a:t>
            </a:r>
            <a:r>
              <a:rPr lang="ru-RU" sz="2000" b="1" dirty="0" smtClean="0"/>
              <a:t>:</a:t>
            </a:r>
          </a:p>
          <a:p>
            <a:pPr algn="ctr"/>
            <a:r>
              <a:rPr lang="ru-RU" sz="2000" dirty="0"/>
              <a:t>способность </a:t>
            </a:r>
            <a:r>
              <a:rPr lang="ru-RU" sz="2000" dirty="0" smtClean="0"/>
              <a:t>к </a:t>
            </a:r>
            <a:r>
              <a:rPr lang="ru-RU" sz="2000" dirty="0"/>
              <a:t>самоопределению и </a:t>
            </a:r>
            <a:r>
              <a:rPr lang="ru-RU" sz="2000" dirty="0" err="1"/>
              <a:t>смыслообразованию</a:t>
            </a:r>
            <a:r>
              <a:rPr lang="ru-RU" sz="2000" dirty="0"/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51593" y="4050237"/>
            <a:ext cx="5273406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регулятивные: </a:t>
            </a:r>
            <a:r>
              <a:rPr lang="ru-RU" sz="2000" dirty="0"/>
              <a:t>целеполагание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1593" y="4704429"/>
            <a:ext cx="5273406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коммуникативные: </a:t>
            </a:r>
          </a:p>
          <a:p>
            <a:pPr algn="ctr"/>
            <a:r>
              <a:rPr lang="ru-RU" sz="2000" dirty="0"/>
              <a:t>планирование сотрудничества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педагогом и одноклассниками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81599" y="2636828"/>
            <a:ext cx="2844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Мотивация </a:t>
            </a:r>
            <a:r>
              <a:rPr lang="ru-RU" sz="2000" b="1" dirty="0">
                <a:solidFill>
                  <a:schemeClr val="tx1"/>
                </a:solidFill>
              </a:rPr>
              <a:t>к учебной деятельности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30776" y="4244097"/>
            <a:ext cx="2844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Универсальные 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учебные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действия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3187" y="1220367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Этапы современного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218" name="Picture 2" descr="E:\++++05 05 РАБОЧИЙ СТОЛ\ПРЕЗЕНТАЦИИ МИНСК\Вебинар молодежь\emble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51" y="5403138"/>
            <a:ext cx="1019696" cy="63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97694" y="2638233"/>
            <a:ext cx="612969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ПЕДАГОГ: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организация для подготовки учащихся к открытию нового знания.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1599" y="2636828"/>
            <a:ext cx="2844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Создание проблемной ситуации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3187" y="1220367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Этапы современного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1342" y="3790181"/>
            <a:ext cx="612969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ОБУЧАЮЩИЕСЯ:</a:t>
            </a:r>
            <a:endParaRPr lang="ru-RU" sz="16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выполнение предложенного пробного учебного действия;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актуализация известных им способов действия;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фиксирование затруднений, связанных с работой.</a:t>
            </a:r>
            <a:endParaRPr lang="ru-RU" sz="2000" dirty="0"/>
          </a:p>
        </p:txBody>
      </p:sp>
      <p:pic>
        <p:nvPicPr>
          <p:cNvPr id="11" name="Picture 7" descr="E:\++++05 05 РАБОЧИЙ СТОЛ\ПРЕЗЕНТАЦИИ МИНСК\ЕДИНСТВО\1057d762a24a5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5229" y="5181873"/>
            <a:ext cx="1199466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E:\++++05 05 РАБОЧИЙ СТОЛ\ПРЕЗЕНТАЦИИ МИНСК\Полушария\49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51" y="3600687"/>
            <a:ext cx="2432895" cy="24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peech bubbles with question marks Free Vector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t="17348" r="11740" b="17295"/>
          <a:stretch/>
        </p:blipFill>
        <p:spPr bwMode="auto">
          <a:xfrm>
            <a:off x="2122228" y="3600687"/>
            <a:ext cx="1023582" cy="8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51664" y="3537580"/>
            <a:ext cx="5039999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ЗАДАНИЕ: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интересное и увлекательное для обучающегося;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формулировка задания, обеспечивающая быстрое выполнение.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1599" y="2636828"/>
            <a:ext cx="2844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Создание проблемной ситуации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3187" y="1220367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Этапы современного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1664" y="4878880"/>
            <a:ext cx="5040000" cy="118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ТЕМА: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оригинальность;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необходимость элемента </a:t>
            </a:r>
            <a:r>
              <a:rPr lang="ru-RU" dirty="0"/>
              <a:t>неожиданности, </a:t>
            </a:r>
            <a:r>
              <a:rPr lang="ru-RU" dirty="0" smtClean="0"/>
              <a:t>необычности</a:t>
            </a:r>
            <a:r>
              <a:rPr lang="ru-RU" dirty="0"/>
              <a:t>.</a:t>
            </a: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010243" y="4878880"/>
            <a:ext cx="444023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умение видеть проблемы;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способность находить необычные, оригинальные точки зрения на разные предметы и явления.</a:t>
            </a:r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6508821" y="5336963"/>
            <a:ext cx="337595" cy="271833"/>
          </a:xfrm>
          <a:prstGeom prst="rightArrow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4" descr="speech bubbles with question marks Free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t="17348" r="11740" b="17295"/>
          <a:stretch/>
        </p:blipFill>
        <p:spPr bwMode="auto">
          <a:xfrm>
            <a:off x="7908876" y="2826057"/>
            <a:ext cx="2040339" cy="173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53883" y="2668111"/>
            <a:ext cx="5273405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логические</a:t>
            </a:r>
            <a:r>
              <a:rPr lang="ru-RU" b="1" dirty="0" smtClean="0"/>
              <a:t>:</a:t>
            </a:r>
          </a:p>
          <a:p>
            <a:pPr algn="ctr"/>
            <a:r>
              <a:rPr lang="ru-RU" dirty="0"/>
              <a:t>анализ, синтез, сравнение, обобщение, аналогия, классификация, а также умение извлекать необходимую информацию из различных источников, строить речевое высказывание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53883" y="4271182"/>
            <a:ext cx="527340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регулятивные: </a:t>
            </a:r>
            <a:r>
              <a:rPr lang="ru-RU" dirty="0" smtClean="0"/>
              <a:t>фиксация индивидуального затруднения </a:t>
            </a:r>
            <a:r>
              <a:rPr lang="ru-RU" dirty="0"/>
              <a:t>в пробном действии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3883" y="5068871"/>
            <a:ext cx="527340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коммуникативные: </a:t>
            </a:r>
          </a:p>
          <a:p>
            <a:pPr algn="ctr"/>
            <a:r>
              <a:rPr lang="ru-RU" dirty="0" smtClean="0"/>
              <a:t>выражение своего мнения обучающимся, аргументирование, </a:t>
            </a:r>
            <a:r>
              <a:rPr lang="ru-RU" dirty="0" err="1" smtClean="0"/>
              <a:t>учитывание</a:t>
            </a:r>
            <a:r>
              <a:rPr lang="ru-RU" dirty="0" smtClean="0"/>
              <a:t> других мнений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3187" y="1220367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Этапы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1599" y="2636828"/>
            <a:ext cx="2844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Создание проблемной ситуации</a:t>
            </a:r>
          </a:p>
        </p:txBody>
      </p:sp>
      <p:pic>
        <p:nvPicPr>
          <p:cNvPr id="13" name="Picture 3" descr="C:\Users\2106~1\AppData\Local\Temp\Rar$DRa0.202\7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61" y="3621973"/>
            <a:ext cx="2609830" cy="23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30776" y="4244097"/>
            <a:ext cx="2844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Универсальные 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учебные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действия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8" name="Picture 2" descr="E:\++++05 05 РАБОЧИЙ СТОЛ\ПРЕЗЕНТАЦИИ МИНСК\Вебинар молодежь\emble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51" y="5403138"/>
            <a:ext cx="1019696" cy="63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9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97694" y="2638233"/>
            <a:ext cx="6129696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ОБУЧАЮЩИЕСЯ:</a:t>
            </a:r>
            <a:endParaRPr lang="ru-RU" sz="16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восстановление выполненных операций;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фиксирование места (шага, операции), где возникло затруднение;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выявление причины проблемы – каких знаний, умений недостаточно для решения задания и аналогичных задач.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81599" y="2636828"/>
            <a:ext cx="2844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Выявление причины затруднения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3187" y="1220367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Этапы современного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7" descr="E:\++++05 05 РАБОЧИЙ СТОЛ\ПРЕЗЕНТАЦИИ МИНСК\ЕДИНСТВО\1057d762a24a5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5229" y="5181873"/>
            <a:ext cx="1199466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3" name="Picture 1" descr="E:\++++05 05 РАБОЧИЙ СТОЛ\ПРЕЗЕНТАЦИИ МИНСК\ИССЛЕД.МЕТОД\1457ff22f4d8bd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99" y="4196500"/>
            <a:ext cx="2852412" cy="19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ollection of quiz labels Free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7" t="23647" r="36122" b="46369"/>
          <a:stretch/>
        </p:blipFill>
        <p:spPr bwMode="auto">
          <a:xfrm>
            <a:off x="3091217" y="3536243"/>
            <a:ext cx="696036" cy="7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67633" y="2668111"/>
            <a:ext cx="5273405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познавательные</a:t>
            </a:r>
            <a:r>
              <a:rPr lang="ru-RU" b="1" dirty="0" smtClean="0"/>
              <a:t>:</a:t>
            </a:r>
          </a:p>
          <a:p>
            <a:pPr algn="ctr"/>
            <a:r>
              <a:rPr lang="ru-RU" dirty="0"/>
              <a:t>анализ, синтез, сравнение, обобщение, аналогия, подведение под понятие, определение основной и второстепенной информации, постановка и формулирование проблемы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67632" y="4290949"/>
            <a:ext cx="5273406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коммуникативные: </a:t>
            </a:r>
          </a:p>
          <a:p>
            <a:pPr algn="ctr"/>
            <a:r>
              <a:rPr lang="ru-RU" dirty="0"/>
              <a:t>выражение своих мыслей с достаточной полнотой и точностью, аргументация своего мнения и позиции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коммуникации, учет разных мнений, координирование разных позиций, </a:t>
            </a:r>
            <a:endParaRPr lang="ru-RU" dirty="0" smtClean="0"/>
          </a:p>
          <a:p>
            <a:pPr algn="ctr"/>
            <a:r>
              <a:rPr lang="ru-RU" dirty="0" smtClean="0"/>
              <a:t>разрешение </a:t>
            </a:r>
            <a:r>
              <a:rPr lang="ru-RU" dirty="0"/>
              <a:t>конфликтов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3187" y="1220367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Этапы современного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81599" y="2636828"/>
            <a:ext cx="2844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Выявление причины затруднения</a:t>
            </a:r>
          </a:p>
        </p:txBody>
      </p:sp>
      <p:pic>
        <p:nvPicPr>
          <p:cNvPr id="14" name="Picture 3" descr="C:\Users\2106~1\AppData\Local\Temp\Rar$DRa0.202\7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61" y="3621973"/>
            <a:ext cx="2609830" cy="23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30776" y="4244097"/>
            <a:ext cx="2844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Универсальные 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учебные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действия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8" name="Picture 2" descr="E:\++++05 05 РАБОЧИЙ СТОЛ\ПРЕЗЕНТАЦИИ МИНСК\Вебинар молодежь\emble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51" y="5403138"/>
            <a:ext cx="1019696" cy="63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73186" y="2650200"/>
            <a:ext cx="316310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Поиски способов разрешения возникшего затруднения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3187" y="1220367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Этапы современного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7694" y="2651880"/>
            <a:ext cx="6120000" cy="10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ПЕДАГОГ: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подведение </a:t>
            </a:r>
            <a:r>
              <a:rPr lang="ru-RU" sz="2000" dirty="0"/>
              <a:t>обучающихся к самостоятельному осуществлению </a:t>
            </a:r>
            <a:r>
              <a:rPr lang="ru-RU" sz="2000" dirty="0" smtClean="0"/>
              <a:t>исследования.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1342" y="3790181"/>
            <a:ext cx="612969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ОБУЧАЮЩИЕСЯ:</a:t>
            </a:r>
            <a:endParaRPr lang="ru-RU" sz="16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постановка цели;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выбор способа и плана (порядка действий) достижения цели;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определение средств, источников, ресурсов, сроков.</a:t>
            </a:r>
            <a:endParaRPr lang="ru-RU" sz="2000" dirty="0"/>
          </a:p>
        </p:txBody>
      </p:sp>
      <p:pic>
        <p:nvPicPr>
          <p:cNvPr id="11" name="Picture 7" descr="E:\++++05 05 РАБОЧИЙ СТОЛ\ПРЕЗЕНТАЦИИ МИНСК\ЕДИНСТВО\1057d762a24a5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5229" y="5181873"/>
            <a:ext cx="1199466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Picture 1" descr="E:\++++05 05 РАБОЧИЙ СТОЛ\ПРЕЗЕНТАЦИИ МИНСК\ЕГЭ\12fe26642eb442dc198bfc4960b532f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04" y="4022470"/>
            <a:ext cx="2525867" cy="155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67633" y="2668111"/>
            <a:ext cx="527340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личностные</a:t>
            </a:r>
            <a:r>
              <a:rPr lang="ru-RU" b="1" dirty="0" smtClean="0"/>
              <a:t>:</a:t>
            </a:r>
          </a:p>
          <a:p>
            <a:pPr algn="ctr"/>
            <a:r>
              <a:rPr lang="ru-RU" dirty="0"/>
              <a:t>самоопределение и </a:t>
            </a:r>
            <a:r>
              <a:rPr lang="ru-RU" dirty="0" err="1"/>
              <a:t>смыслообразование</a:t>
            </a:r>
            <a:r>
              <a:rPr lang="ru-RU" dirty="0"/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67633" y="3412328"/>
            <a:ext cx="527340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коммуникативные: </a:t>
            </a:r>
          </a:p>
          <a:p>
            <a:pPr algn="ctr"/>
            <a:r>
              <a:rPr lang="ru-RU" dirty="0" smtClean="0"/>
              <a:t>умение </a:t>
            </a:r>
            <a:r>
              <a:rPr lang="ru-RU" dirty="0"/>
              <a:t>работать в команде, группе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3187" y="1220367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Этапы современного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7632" y="4152962"/>
            <a:ext cx="5273405" cy="2031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познавательные;</a:t>
            </a:r>
          </a:p>
          <a:p>
            <a:pPr algn="ctr"/>
            <a:r>
              <a:rPr lang="ru-RU" b="1" dirty="0" smtClean="0"/>
              <a:t>регулятивные; </a:t>
            </a:r>
          </a:p>
          <a:p>
            <a:pPr algn="ctr"/>
            <a:r>
              <a:rPr lang="ru-RU" b="1" dirty="0" smtClean="0"/>
              <a:t>поиск и выделение информации; </a:t>
            </a:r>
          </a:p>
          <a:p>
            <a:pPr algn="ctr"/>
            <a:r>
              <a:rPr lang="ru-RU" b="1" dirty="0" smtClean="0"/>
              <a:t>выбор способов решения задач; </a:t>
            </a:r>
          </a:p>
          <a:p>
            <a:pPr algn="ctr"/>
            <a:r>
              <a:rPr lang="ru-RU" b="1" dirty="0" smtClean="0"/>
              <a:t>выделение и формулирование цели;</a:t>
            </a:r>
          </a:p>
          <a:p>
            <a:pPr algn="ctr"/>
            <a:r>
              <a:rPr lang="ru-RU" b="1" dirty="0" smtClean="0"/>
              <a:t>планирование и прогнозирование; </a:t>
            </a:r>
          </a:p>
          <a:p>
            <a:pPr algn="ctr"/>
            <a:r>
              <a:rPr lang="ru-RU" b="1" dirty="0" smtClean="0"/>
              <a:t>структурирование знаний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73186" y="2650200"/>
            <a:ext cx="316310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Поиски способов разрешения возникшего затруднения</a:t>
            </a:r>
          </a:p>
        </p:txBody>
      </p:sp>
      <p:pic>
        <p:nvPicPr>
          <p:cNvPr id="23" name="Picture 3" descr="C:\Users\2106~1\AppData\Local\Temp\Rar$DRa0.202\7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86" y="3756541"/>
            <a:ext cx="2609830" cy="23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513901" y="4378665"/>
            <a:ext cx="2844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Универсальные 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учебные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действия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5" name="Picture 2" descr="E:\++++05 05 РАБОЧИЙ СТОЛ\ПРЕЗЕНТАЦИИ МИНСК\Вебинар молодежь\emble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019" y="5550380"/>
            <a:ext cx="1019696" cy="63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3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73186" y="2650200"/>
            <a:ext cx="316310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Реализация плана разрешения возникшего затруднения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3187" y="1220367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Этапы современного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1342" y="2621945"/>
            <a:ext cx="6129696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ОБУЧАЮЩИЕСЯ:</a:t>
            </a:r>
            <a:endParaRPr lang="ru-RU" sz="16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предложение вариантов способов действия, и их обсуждение всеми членами группы;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выбор самого эффективного варианта;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представление общего решения во внешней речи и/или в виде схемы (знаково).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формирование способности осознавать ответственность за общее дело, волевую </a:t>
            </a:r>
            <a:r>
              <a:rPr lang="ru-RU" sz="2000" dirty="0" err="1" smtClean="0"/>
              <a:t>саморегуляцию</a:t>
            </a:r>
            <a:r>
              <a:rPr lang="ru-RU" sz="2000" dirty="0" smtClean="0"/>
              <a:t>, познавательную инициативу.</a:t>
            </a:r>
            <a:endParaRPr lang="ru-RU" sz="2000" dirty="0"/>
          </a:p>
        </p:txBody>
      </p:sp>
      <p:pic>
        <p:nvPicPr>
          <p:cNvPr id="11" name="Picture 7" descr="E:\++++05 05 РАБОЧИЙ СТОЛ\ПРЕЗЕНТАЦИИ МИНСК\ЕДИНСТВО\1057d762a24a5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5229" y="5181873"/>
            <a:ext cx="1199466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1" descr="C:\Users\Таня\Desktop\СЕНТЯБРЬ\Формирующее оценивание\student-have-a-question-in-classroom_46147-34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EE6FD"/>
              </a:clrFrom>
              <a:clrTo>
                <a:srgbClr val="AEE6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76" y="3843284"/>
            <a:ext cx="2830323" cy="213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5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74775" y="1376308"/>
            <a:ext cx="5664675" cy="304698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ОБРАЗОВАНИЕ В БУКВАЛЬНОМ СМЫСЛЕ </a:t>
            </a:r>
            <a:r>
              <a:rPr lang="ru-RU" sz="1600" dirty="0"/>
              <a:t>–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образование </a:t>
            </a:r>
            <a:r>
              <a:rPr lang="ru-RU" sz="2000" dirty="0"/>
              <a:t>человека – созидание,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 </a:t>
            </a:r>
            <a:r>
              <a:rPr lang="ru-RU" sz="2000" dirty="0"/>
              <a:t>также создание им внешних и внутренних образовательных продуктов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/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ЦЕЛЬ ОБРАЗОВАНИЯ: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получение на выходе образовательного результата, который будет полезен не только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обучающегося, но и окружающего его социума, а в глобальном масштабе и всего человечества.</a:t>
            </a:r>
            <a:endParaRPr lang="ru-RU" sz="2000" dirty="0" smtClean="0"/>
          </a:p>
        </p:txBody>
      </p:sp>
      <p:pic>
        <p:nvPicPr>
          <p:cNvPr id="20" name="Picture 6" descr="E:\++++05 05 РАБОЧИЙ СТОЛ\ПРЕЗЕНТАЦИИ МИНСК\ЕДИНСТВО\0_8bc2d_a4f106da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160" y="3595961"/>
            <a:ext cx="4691423" cy="220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8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73187" y="1220367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Этапы современного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2501" y="2668111"/>
            <a:ext cx="5668537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логические</a:t>
            </a:r>
            <a:r>
              <a:rPr lang="ru-RU" b="1" dirty="0" smtClean="0"/>
              <a:t>:</a:t>
            </a:r>
          </a:p>
          <a:p>
            <a:pPr algn="ctr"/>
            <a:r>
              <a:rPr lang="ru-RU" dirty="0"/>
              <a:t>анализ, синтез, сравнение, обобщение, аналогия, классификация, установление причинно-следственных </a:t>
            </a:r>
            <a:r>
              <a:rPr lang="ru-RU" dirty="0" smtClean="0"/>
              <a:t>связей, построение </a:t>
            </a:r>
            <a:r>
              <a:rPr lang="ru-RU" dirty="0"/>
              <a:t>логически </a:t>
            </a:r>
            <a:r>
              <a:rPr lang="ru-RU" dirty="0" smtClean="0"/>
              <a:t>непротиворечивой цепи </a:t>
            </a:r>
            <a:r>
              <a:rPr lang="ru-RU" dirty="0"/>
              <a:t>рассуждений, </a:t>
            </a:r>
            <a:r>
              <a:rPr lang="ru-RU" dirty="0" smtClean="0"/>
              <a:t>выражение своих мыслей </a:t>
            </a:r>
            <a:r>
              <a:rPr lang="ru-RU" dirty="0"/>
              <a:t>полно и точно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2501" y="4329481"/>
            <a:ext cx="5668538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коммуникативные: </a:t>
            </a:r>
          </a:p>
          <a:p>
            <a:pPr algn="ctr"/>
            <a:r>
              <a:rPr lang="ru-RU" dirty="0"/>
              <a:t>формулирование и аргументация своего мнения и </a:t>
            </a:r>
            <a:r>
              <a:rPr lang="ru-RU" dirty="0" smtClean="0"/>
              <a:t>позиции, </a:t>
            </a:r>
            <a:r>
              <a:rPr lang="ru-RU" dirty="0"/>
              <a:t>учет разных мнений, координирование разных позиций, </a:t>
            </a:r>
            <a:r>
              <a:rPr lang="ru-RU" dirty="0" smtClean="0"/>
              <a:t>использование </a:t>
            </a:r>
            <a:r>
              <a:rPr lang="ru-RU" dirty="0"/>
              <a:t>критериев для обоснования своего суждения, достижение договоренностей и согласование общего решения, разрешение конфликтов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3186" y="2650200"/>
            <a:ext cx="316310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Реализация плана разрешения возникшего затруднения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6" name="Picture 3" descr="C:\Users\2106~1\AppData\Local\Temp\Rar$DRa0.202\7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86" y="3752598"/>
            <a:ext cx="2609830" cy="23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513901" y="4374722"/>
            <a:ext cx="2844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Универсальные 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учебные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действия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1" name="Picture 2" descr="E:\++++05 05 РАБОЧИЙ СТОЛ\ПРЕЗЕНТАЦИИ МИНСК\Вебинар молодежь\emble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492" y="5195172"/>
            <a:ext cx="1019696" cy="63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73186" y="2650200"/>
            <a:ext cx="359459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Проверка эффективности найденного способа деятельности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3187" y="1220367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Этапы современного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57858" y="2650197"/>
            <a:ext cx="5683180" cy="10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ОБУЧАЮЩИЕСЯ:</a:t>
            </a:r>
            <a:endParaRPr lang="ru-RU" sz="16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решение типовых заданий;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использование нового способа действий.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57858" y="4235747"/>
            <a:ext cx="5668537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формирование способности </a:t>
            </a:r>
            <a:r>
              <a:rPr lang="ru-RU" b="1" dirty="0"/>
              <a:t>действовать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 алгоритму; </a:t>
            </a:r>
          </a:p>
          <a:p>
            <a:pPr algn="ctr"/>
            <a:r>
              <a:rPr lang="ru-RU" b="1" dirty="0" smtClean="0"/>
              <a:t>моделирование </a:t>
            </a:r>
            <a:r>
              <a:rPr lang="ru-RU" b="1" dirty="0"/>
              <a:t>и использование моделей разных </a:t>
            </a:r>
            <a:r>
              <a:rPr lang="ru-RU" b="1" dirty="0" smtClean="0"/>
              <a:t>типов</a:t>
            </a:r>
          </a:p>
        </p:txBody>
      </p:sp>
      <p:pic>
        <p:nvPicPr>
          <p:cNvPr id="13" name="Picture 3" descr="C:\Users\2106~1\AppData\Local\Temp\Rar$DRa0.202\7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86" y="3764473"/>
            <a:ext cx="2609830" cy="23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03901" y="4386597"/>
            <a:ext cx="2844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Универсальные 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учебные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действия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5" name="Picture 2" descr="E:\++++05 05 РАБОЧИЙ СТОЛ\ПРЕЗЕНТАЦИИ МИНСК\Вебинар молодежь\emble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51" y="5403138"/>
            <a:ext cx="1019696" cy="63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0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73185" y="2656495"/>
            <a:ext cx="359459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Самостоятельная работа и самопроверка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3187" y="1220367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Этапы современного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57858" y="2650198"/>
            <a:ext cx="568318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ОБУЧАЮЩИЕСЯ:</a:t>
            </a:r>
            <a:endParaRPr lang="ru-RU" sz="16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выполнение </a:t>
            </a:r>
            <a:r>
              <a:rPr lang="ru-RU" sz="2000" dirty="0"/>
              <a:t>задания нового </a:t>
            </a:r>
            <a:r>
              <a:rPr lang="ru-RU" sz="2000" dirty="0" smtClean="0"/>
              <a:t>типа;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осуществление самопроверки задания;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пошаговое сравнение с образцом;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выявление </a:t>
            </a:r>
            <a:r>
              <a:rPr lang="ru-RU" sz="2000" dirty="0"/>
              <a:t>и </a:t>
            </a:r>
            <a:r>
              <a:rPr lang="ru-RU" sz="2000" dirty="0" smtClean="0"/>
              <a:t>корректировка ошибок.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57858" y="4404918"/>
            <a:ext cx="5683180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регулятивные:</a:t>
            </a:r>
          </a:p>
          <a:p>
            <a:pPr algn="ctr"/>
            <a:r>
              <a:rPr lang="ru-RU" dirty="0"/>
              <a:t>контроль, коррекция, оценка, волевая </a:t>
            </a:r>
            <a:r>
              <a:rPr lang="ru-RU" dirty="0" err="1"/>
              <a:t>саморегуляция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ситуации затруднения</a:t>
            </a:r>
          </a:p>
        </p:txBody>
      </p:sp>
      <p:pic>
        <p:nvPicPr>
          <p:cNvPr id="14" name="Picture 3" descr="C:\Users\2106~1\AppData\Local\Temp\Rar$DRa0.202\7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36" y="3621973"/>
            <a:ext cx="2609830" cy="23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680151" y="4244097"/>
            <a:ext cx="2844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Универсальные 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учебные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действия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6" name="Picture 2" descr="E:\++++05 05 РАБОЧИЙ СТОЛ\ПРЕЗЕНТАЦИИ МИНСК\Вебинар молодежь\emble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51" y="5403138"/>
            <a:ext cx="1019696" cy="63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73187" y="2659411"/>
            <a:ext cx="3594599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Рефлексия и самооценка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3187" y="1220367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Этапы современного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57858" y="2650198"/>
            <a:ext cx="582859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ОБУЧАЮЩИЕСЯ:</a:t>
            </a:r>
            <a:endParaRPr lang="ru-RU" sz="16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фиксирование нового содержания, изученного </a:t>
            </a:r>
            <a:br>
              <a:rPr lang="ru-RU" sz="2000" dirty="0" smtClean="0"/>
            </a:br>
            <a:r>
              <a:rPr lang="ru-RU" sz="2000" dirty="0" smtClean="0"/>
              <a:t>на уроке;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организация рефлексии </a:t>
            </a:r>
            <a:r>
              <a:rPr lang="ru-RU" sz="2000" dirty="0"/>
              <a:t>и </a:t>
            </a:r>
            <a:r>
              <a:rPr lang="ru-RU" sz="2000" dirty="0" smtClean="0"/>
              <a:t>самооценки учебной деятельности;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соотнесение цели </a:t>
            </a:r>
            <a:r>
              <a:rPr lang="ru-RU" sz="2000" dirty="0"/>
              <a:t>учебной деятельности и ее </a:t>
            </a:r>
            <a:r>
              <a:rPr lang="ru-RU" sz="2000" dirty="0" smtClean="0"/>
              <a:t>результатов;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фиксирование степени соответствия результатов;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определение </a:t>
            </a:r>
            <a:r>
              <a:rPr lang="ru-RU" sz="2000" dirty="0"/>
              <a:t>цели дальнейшей деятельности.</a:t>
            </a:r>
          </a:p>
        </p:txBody>
      </p:sp>
      <p:pic>
        <p:nvPicPr>
          <p:cNvPr id="11" name="Picture 7" descr="E:\++++05 05 РАБОЧИЙ СТОЛ\ПРЕЗЕНТАЦИИ МИНСК\ЕДИНСТВО\1057d762a24a5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5229" y="5181873"/>
            <a:ext cx="1199466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 descr="C:\Users\Таня\Desktop\СЕНТЯБРЬ\Доп. обр\147543-OTZLDE-94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96D2C6"/>
              </a:clrFrom>
              <a:clrTo>
                <a:srgbClr val="96D2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9"/>
          <a:stretch/>
        </p:blipFill>
        <p:spPr bwMode="auto">
          <a:xfrm>
            <a:off x="1809909" y="3583391"/>
            <a:ext cx="2471015" cy="23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hecked icon Free Vector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9" t="14735" r="16669" b="36136"/>
          <a:stretch/>
        </p:blipFill>
        <p:spPr bwMode="auto">
          <a:xfrm>
            <a:off x="3769579" y="3622755"/>
            <a:ext cx="713515" cy="60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73187" y="2659411"/>
            <a:ext cx="3594599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Рефлексия и самооценка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3187" y="1220367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Этапы современного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0990" y="2659411"/>
            <a:ext cx="5300047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оценивание собственной деятельности: </a:t>
            </a:r>
          </a:p>
          <a:p>
            <a:pPr algn="ctr"/>
            <a:r>
              <a:rPr lang="ru-RU" dirty="0" smtClean="0"/>
              <a:t>рефлексия </a:t>
            </a:r>
            <a:r>
              <a:rPr lang="ru-RU" dirty="0"/>
              <a:t>способов и условий действия, </a:t>
            </a:r>
            <a:endParaRPr lang="ru-RU" dirty="0" smtClean="0"/>
          </a:p>
          <a:p>
            <a:pPr algn="ctr"/>
            <a:r>
              <a:rPr lang="ru-RU" dirty="0" smtClean="0"/>
              <a:t>контроль </a:t>
            </a:r>
            <a:r>
              <a:rPr lang="ru-RU" dirty="0"/>
              <a:t>и оценка процесса и результатов деятельности, самооценка на основе критерия успешности, адекватное понимание причин </a:t>
            </a:r>
            <a:endParaRPr lang="ru-RU" dirty="0" smtClean="0"/>
          </a:p>
          <a:p>
            <a:pPr algn="ctr"/>
            <a:r>
              <a:rPr lang="ru-RU" dirty="0" smtClean="0"/>
              <a:t>успеха/неуспеха </a:t>
            </a:r>
            <a:r>
              <a:rPr lang="ru-RU" dirty="0"/>
              <a:t>в учебной деятельности</a:t>
            </a:r>
          </a:p>
        </p:txBody>
      </p:sp>
      <p:pic>
        <p:nvPicPr>
          <p:cNvPr id="13" name="Picture 3" descr="C:\Users\2106~1\AppData\Local\Temp\Rar$DRa0.202\7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36" y="3621973"/>
            <a:ext cx="2609830" cy="23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80151" y="4244097"/>
            <a:ext cx="2844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Универсальные 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учебные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действия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5" name="Picture 2" descr="E:\++++05 05 РАБОЧИЙ СТОЛ\ПРЕЗЕНТАЦИИ МИНСК\Вебинар молодежь\emble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51" y="5403138"/>
            <a:ext cx="1019696" cy="63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0238" y="741712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Задачи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7888" y="1642970"/>
            <a:ext cx="4490113" cy="1800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формирование у </a:t>
            </a:r>
            <a:r>
              <a:rPr lang="ru-RU" sz="2000" dirty="0"/>
              <a:t>обучающегося </a:t>
            </a:r>
            <a:r>
              <a:rPr lang="ru-RU" sz="2000" dirty="0" smtClean="0"/>
              <a:t>понимания, </a:t>
            </a:r>
            <a:r>
              <a:rPr lang="ru-RU" sz="2000" dirty="0"/>
              <a:t>какими способами он достиг новых знаний и какими способами ему нужно овладеть, чтобы узнать то, чего он еще не знает</a:t>
            </a:r>
            <a:endParaRPr lang="ru-RU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97890" y="3811280"/>
            <a:ext cx="4490113" cy="2052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формирование целостного представления о мире, взаимосвязях его частей, пересекающихся в одном предмете или сочетающихся в нем, постижение противоречивости и многообразия мира в деятельности</a:t>
            </a:r>
            <a:endParaRPr lang="ru-RU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486707" y="1642969"/>
            <a:ext cx="4490113" cy="1800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ориентация на тесную связь обучения с непосредственными жизненными потребностями, интересами и социокультурным опытом обучающихся</a:t>
            </a:r>
            <a:endParaRPr lang="ru-RU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486707" y="3811280"/>
            <a:ext cx="4490113" cy="2052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обучение общим приемам, техникам, схемам, образцам мыслительной работы, которые лежат над предметами, поверх предметов, но которые воспроизводятся при работе с любым предметным материалом</a:t>
            </a:r>
          </a:p>
        </p:txBody>
      </p:sp>
      <p:sp>
        <p:nvSpPr>
          <p:cNvPr id="13" name="Овал 12"/>
          <p:cNvSpPr/>
          <p:nvPr/>
        </p:nvSpPr>
        <p:spPr>
          <a:xfrm>
            <a:off x="5139687" y="2794210"/>
            <a:ext cx="1615967" cy="16088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5" descr="E:\++++05 05 РАБОЧИЙ СТОЛ\ПРЕЗЕНТАЦИИ МИНСК\ЕДИНСТВО\globe-geography-education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34" y="2955399"/>
            <a:ext cx="1286471" cy="128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148919" y="2677328"/>
            <a:ext cx="68110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ru-RU" dirty="0"/>
              <a:t>целеполагание </a:t>
            </a:r>
            <a:r>
              <a:rPr lang="ru-RU" dirty="0" smtClean="0"/>
              <a:t>– обязательный элемент </a:t>
            </a:r>
            <a:r>
              <a:rPr lang="ru-RU" dirty="0" err="1"/>
              <a:t>метапредметного</a:t>
            </a:r>
            <a:r>
              <a:rPr lang="ru-RU" dirty="0"/>
              <a:t> урока </a:t>
            </a:r>
            <a:r>
              <a:rPr lang="ru-RU" dirty="0" smtClean="0"/>
              <a:t>;</a:t>
            </a:r>
            <a:endParaRPr lang="ru-RU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dirty="0"/>
              <a:t>присутствие исследовательской, эвристической, проектной, коммуникативно-диалоговой, дискуссионной, игровой </a:t>
            </a:r>
            <a:r>
              <a:rPr lang="ru-RU" dirty="0" smtClean="0"/>
              <a:t>деятельности;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dirty="0" smtClean="0"/>
              <a:t>создание </a:t>
            </a:r>
            <a:r>
              <a:rPr lang="ru-RU" dirty="0"/>
              <a:t>проблемных ситуаций, требующих личностного самоуправления </a:t>
            </a:r>
            <a:r>
              <a:rPr lang="ru-RU" dirty="0" smtClean="0"/>
              <a:t>(регулятивных </a:t>
            </a:r>
            <a:r>
              <a:rPr lang="ru-RU" dirty="0"/>
              <a:t>универсальных действий): </a:t>
            </a:r>
            <a:br>
              <a:rPr lang="ru-RU" dirty="0"/>
            </a:br>
            <a:r>
              <a:rPr lang="ru-RU" dirty="0" smtClean="0"/>
              <a:t>учитель </a:t>
            </a:r>
            <a:r>
              <a:rPr lang="ru-RU" dirty="0"/>
              <a:t>создает условия, в которых обучающиеся могут самостоятельно найти решения </a:t>
            </a:r>
            <a:r>
              <a:rPr lang="ru-RU" dirty="0" smtClean="0"/>
              <a:t>поставленных </a:t>
            </a:r>
            <a:r>
              <a:rPr lang="ru-RU" dirty="0"/>
              <a:t>задач; </a:t>
            </a:r>
            <a:endParaRPr lang="ru-RU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активизация интереса и мотивации обучения обучающихся путём привлечения к предмету урока других областей знаний и опоры на личный практический опыт каждого обучающегося;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3187" y="1267016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Признаки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13" descr="C:\Users\Таня\Desktop\СЕНТЯБРЬ\Внеклассное чтение\kids-in-class-background_1308-2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17466" r="2155" b="15904"/>
          <a:stretch/>
        </p:blipFill>
        <p:spPr bwMode="auto">
          <a:xfrm>
            <a:off x="920258" y="3059745"/>
            <a:ext cx="2926530" cy="20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148919" y="3054360"/>
            <a:ext cx="68110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 smtClean="0"/>
              <a:t>выведение </a:t>
            </a:r>
            <a:r>
              <a:rPr lang="ru-RU" dirty="0"/>
              <a:t>учителя и обучающегося на уроке происходит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 err="1"/>
              <a:t>надпредметному</a:t>
            </a:r>
            <a:r>
              <a:rPr lang="ru-RU" dirty="0"/>
              <a:t> </a:t>
            </a:r>
            <a:r>
              <a:rPr lang="ru-RU" dirty="0" smtClean="0"/>
              <a:t>основанию, которым </a:t>
            </a:r>
            <a:r>
              <a:rPr lang="ru-RU" dirty="0"/>
              <a:t>является сама деятельность обучающегося и педагога. </a:t>
            </a:r>
            <a:r>
              <a:rPr lang="ru-RU" dirty="0" smtClean="0"/>
              <a:t>Ребенок </a:t>
            </a:r>
            <a:r>
              <a:rPr lang="ru-RU" dirty="0"/>
              <a:t>осваивает </a:t>
            </a:r>
            <a:r>
              <a:rPr lang="ru-RU" dirty="0" smtClean="0"/>
              <a:t>два </a:t>
            </a:r>
            <a:r>
              <a:rPr lang="ru-RU" dirty="0"/>
              <a:t>типа </a:t>
            </a:r>
            <a:r>
              <a:rPr lang="ru-RU" dirty="0" smtClean="0"/>
              <a:t>содержания: содержание </a:t>
            </a:r>
            <a:r>
              <a:rPr lang="ru-RU" dirty="0"/>
              <a:t>предметной области и деятельность; 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/>
              <a:t>рефлексия, перевод теоретических представлений в плоскость личностных рассуждений и выводов; 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/>
              <a:t>способы деятельности на уроке являются универсальными, то есть применимыми к различным предметным областям.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73187" y="1267016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Признаки 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</a:rPr>
              <a:t>метапредметного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13" descr="C:\Users\Таня\Desktop\СЕНТЯБРЬ\Внеклассное чтение\kids-in-class-background_1308-2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17466" r="2155" b="15904"/>
          <a:stretch/>
        </p:blipFill>
        <p:spPr bwMode="auto">
          <a:xfrm>
            <a:off x="920258" y="3059745"/>
            <a:ext cx="2926530" cy="20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38" y="920112"/>
            <a:ext cx="9377362" cy="52747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41133" y="4817533"/>
            <a:ext cx="7958665" cy="149587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 меняющейся образовательной среде урок по-прежнему остается основной формой организации учебного процесса, но смысл урока как дидактической категории меняется в связи с изменяющимися целями и условиями обучения. Это требует от учителя овладения новыми компетенциями, которые направлены на достижение </a:t>
            </a:r>
            <a:r>
              <a:rPr lang="ru-RU" dirty="0" err="1">
                <a:solidFill>
                  <a:schemeClr val="tx1"/>
                </a:solidFill>
              </a:rPr>
              <a:t>метапредметных</a:t>
            </a:r>
            <a:r>
              <a:rPr lang="ru-RU" dirty="0">
                <a:solidFill>
                  <a:schemeClr val="tx1"/>
                </a:solidFill>
              </a:rPr>
              <a:t> образовательных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180873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7" y="1266604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Определение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16794" y="3585380"/>
            <a:ext cx="4926997" cy="10156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</a:t>
            </a:r>
            <a:r>
              <a:rPr lang="ru-RU" sz="2000" dirty="0" smtClean="0"/>
              <a:t>оставная </a:t>
            </a:r>
            <a:r>
              <a:rPr lang="ru-RU" sz="2000" dirty="0"/>
              <a:t>часть и </a:t>
            </a:r>
            <a:r>
              <a:rPr lang="ru-RU" sz="2000" dirty="0" smtClean="0"/>
              <a:t>основная организационная форма </a:t>
            </a:r>
            <a:br>
              <a:rPr lang="ru-RU" sz="2000" dirty="0" smtClean="0"/>
            </a:br>
            <a:r>
              <a:rPr lang="ru-RU" sz="2000" dirty="0" smtClean="0"/>
              <a:t>учебного </a:t>
            </a:r>
            <a:r>
              <a:rPr lang="ru-RU" sz="2000" dirty="0"/>
              <a:t>процесса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39334" y="5324383"/>
            <a:ext cx="2013130" cy="468000"/>
          </a:xfrm>
          <a:prstGeom prst="rect">
            <a:avLst/>
          </a:prstGeom>
          <a:ln w="28575">
            <a:solidFill>
              <a:srgbClr val="8F4D1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err="1" smtClean="0"/>
              <a:t>Скаткин</a:t>
            </a:r>
            <a:r>
              <a:rPr lang="ru-RU" b="1" dirty="0" smtClean="0"/>
              <a:t> М.Н.</a:t>
            </a:r>
          </a:p>
        </p:txBody>
      </p:sp>
      <p:pic>
        <p:nvPicPr>
          <p:cNvPr id="1026" name="Picture 2" descr="ÐÐ°ÑÑÐ¸Ð½ÐºÐ¸ Ð¿Ð¾ Ð·Ð°Ð¿ÑÐ¾ÑÑ Ð¡ÐºÐ°ÑÐºÐ¸Ð½ Ð.Ð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74" y="2884606"/>
            <a:ext cx="16192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ня\Desktop\ОКТЯБРЬ\Метапредметная компетентность учителя\золотой-узор-угол-png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94" y="3344410"/>
            <a:ext cx="2142723" cy="214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Таня\Desktop\ОКТЯБРЬ\Метапредметная компетентность учителя\золотой-узор-угол-png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865802" y="2690526"/>
            <a:ext cx="2142723" cy="214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07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7" y="1266604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Определение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1568" y="2877661"/>
            <a:ext cx="6165445" cy="175432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Успех урока можно считать достигнутым,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</a:t>
            </a:r>
            <a:r>
              <a:rPr lang="ru-RU" dirty="0"/>
              <a:t>обеспечиваются усвоение знаний и умений до уровня готовности к их творческому применению и </a:t>
            </a:r>
            <a:r>
              <a:rPr lang="ru-RU" dirty="0" err="1"/>
              <a:t>сформированность</a:t>
            </a:r>
            <a:r>
              <a:rPr lang="ru-RU" dirty="0"/>
              <a:t> эмоционально-ценностного к ним отношения </a:t>
            </a:r>
            <a:r>
              <a:rPr lang="ru-RU" dirty="0" smtClean="0"/>
              <a:t>в </a:t>
            </a:r>
            <a:r>
              <a:rPr lang="ru-RU" dirty="0"/>
              <a:t>соответствии с общественным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мировоззрением </a:t>
            </a:r>
            <a:r>
              <a:rPr lang="ru-RU" dirty="0"/>
              <a:t>и </a:t>
            </a:r>
            <a:r>
              <a:rPr lang="ru-RU" dirty="0" smtClean="0"/>
              <a:t>идеалами. </a:t>
            </a:r>
            <a:endParaRPr lang="ru-RU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48262" y="5348420"/>
            <a:ext cx="2013130" cy="468000"/>
          </a:xfrm>
          <a:prstGeom prst="rect">
            <a:avLst/>
          </a:prstGeom>
          <a:ln w="28575">
            <a:solidFill>
              <a:srgbClr val="8F4D1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err="1"/>
              <a:t>Лернер</a:t>
            </a:r>
            <a:r>
              <a:rPr lang="ru-RU" b="1" dirty="0"/>
              <a:t> </a:t>
            </a:r>
            <a:r>
              <a:rPr lang="ru-RU" b="1" dirty="0" smtClean="0"/>
              <a:t>И.Я.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03" y="2708896"/>
            <a:ext cx="1467845" cy="24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Таня\Desktop\ОКТЯБРЬ\Метапредметная компетентность учителя\золотой-узор-угол-png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69" y="3128838"/>
            <a:ext cx="1811808" cy="181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Таня\Desktop\ОКТЯБРЬ\Метапредметная компетентность учителя\золотой-узор-угол-png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920636" y="2459274"/>
            <a:ext cx="1920402" cy="192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84272" y="5086845"/>
            <a:ext cx="6598955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РЕЗУЛЬТАТ ОБУЧЕНИЯ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способность </a:t>
            </a:r>
            <a:r>
              <a:rPr lang="ru-RU" sz="2000" dirty="0"/>
              <a:t>применить полученные знания и </a:t>
            </a:r>
            <a:r>
              <a:rPr lang="ru-RU" sz="2000" dirty="0" smtClean="0"/>
              <a:t>умения;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 smtClean="0"/>
              <a:t>мотивированность</a:t>
            </a:r>
            <a:r>
              <a:rPr lang="ru-RU" sz="2000" dirty="0" smtClean="0"/>
              <a:t> </a:t>
            </a:r>
            <a:r>
              <a:rPr lang="ru-RU" sz="2000" dirty="0"/>
              <a:t>на получение этих знаний и </a:t>
            </a:r>
            <a:r>
              <a:rPr lang="ru-RU" sz="2000" dirty="0" smtClean="0"/>
              <a:t>умений.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979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9688" y="2203022"/>
            <a:ext cx="6165445" cy="132343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УРОК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smtClean="0"/>
              <a:t>– </a:t>
            </a:r>
            <a:r>
              <a:rPr lang="ru-RU" sz="2000" i="1" dirty="0"/>
              <a:t>о</a:t>
            </a:r>
            <a:r>
              <a:rPr lang="ru-RU" sz="2000" i="1" dirty="0" smtClean="0"/>
              <a:t>рганизация </a:t>
            </a:r>
            <a:r>
              <a:rPr lang="ru-RU" sz="2000" i="1" dirty="0"/>
              <a:t>учителем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самостоятельной </a:t>
            </a:r>
            <a:r>
              <a:rPr lang="ru-RU" sz="2000" i="1" dirty="0"/>
              <a:t>умственной деятельности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ученика </a:t>
            </a:r>
            <a:r>
              <a:rPr lang="ru-RU" sz="2000" i="1" dirty="0"/>
              <a:t>по качественному овладению полезным содержанием учебного материала </a:t>
            </a:r>
            <a:r>
              <a:rPr lang="ru-RU" sz="2000" i="1" dirty="0" smtClean="0"/>
              <a:t> за </a:t>
            </a:r>
            <a:r>
              <a:rPr lang="ru-RU" sz="2000" i="1" dirty="0"/>
              <a:t>определенное </a:t>
            </a:r>
            <a:r>
              <a:rPr lang="ru-RU" sz="2000" i="1" dirty="0" smtClean="0"/>
              <a:t>время.</a:t>
            </a:r>
            <a:endParaRPr lang="ru-RU" sz="20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07168" y="3816804"/>
            <a:ext cx="2160000" cy="369332"/>
          </a:xfrm>
          <a:prstGeom prst="rect">
            <a:avLst/>
          </a:prstGeom>
          <a:ln w="2857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dirty="0" err="1" smtClean="0"/>
              <a:t>Татарченкова</a:t>
            </a:r>
            <a:r>
              <a:rPr lang="ru-RU" dirty="0" smtClean="0"/>
              <a:t> </a:t>
            </a:r>
            <a:r>
              <a:rPr lang="ru-RU" dirty="0"/>
              <a:t>С.С. </a:t>
            </a:r>
            <a:endParaRPr lang="ru-RU" dirty="0" smtClean="0"/>
          </a:p>
        </p:txBody>
      </p:sp>
      <p:pic>
        <p:nvPicPr>
          <p:cNvPr id="17" name="Picture 3" descr="C:\Users\Таня\Desktop\ОКТЯБРЬ\Метапредметная компетентность учителя\золотой-узор-угол-png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21" y="2266226"/>
            <a:ext cx="1919910" cy="191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Таня\Desktop\ОКТЯБРЬ\Метапредметная компетентность учителя\золотой-узор-угол-png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445889" y="1626730"/>
            <a:ext cx="1779753" cy="177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аня\Desktop\ОКТЯБРЬ\Метапредметная компетентность учителя\black-board-and-chalk-blank-space-for-text-place-on-white_33869-2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37" y="1216791"/>
            <a:ext cx="6442073" cy="435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5298" y="1730391"/>
            <a:ext cx="4956134" cy="286232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ОСНОВНОЙ ПРИНЦИП МЕТАПРЕДМЕТНОСТИ ОБРАЗОВАНИЯ: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основу </a:t>
            </a:r>
            <a:r>
              <a:rPr lang="ru-RU" sz="2000" dirty="0">
                <a:solidFill>
                  <a:schemeClr val="bg1"/>
                </a:solidFill>
              </a:rPr>
              <a:t>содержания образовательного процесса составляют фундаментальные </a:t>
            </a:r>
            <a:r>
              <a:rPr lang="ru-RU" sz="2000" dirty="0" err="1">
                <a:solidFill>
                  <a:schemeClr val="bg1"/>
                </a:solidFill>
              </a:rPr>
              <a:t>метапредметные</a:t>
            </a:r>
            <a:r>
              <a:rPr lang="ru-RU" sz="2000" dirty="0">
                <a:solidFill>
                  <a:schemeClr val="bg1"/>
                </a:solidFill>
              </a:rPr>
              <a:t> объекты, которые обеспечивают возможность субъективного личностного познания их обучающимися</a:t>
            </a:r>
          </a:p>
        </p:txBody>
      </p:sp>
      <p:pic>
        <p:nvPicPr>
          <p:cNvPr id="3075" name="Picture 3" descr="C:\Users\Таня\Desktop\СЕНТЯБРЬ\Внеклассное чтение\owl-clipart-cute-teacher-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7575" y="284278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4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СЕНТЯБРЬ\Внеклассное чтение\43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92" y="446088"/>
            <a:ext cx="5492730" cy="599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61286" y="2771408"/>
            <a:ext cx="3426880" cy="163121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методы, которые используются человеком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открытия новых способов разрешения тех или </a:t>
            </a:r>
            <a:endParaRPr lang="ru-RU" sz="2000" dirty="0" smtClean="0"/>
          </a:p>
          <a:p>
            <a:pPr algn="ctr"/>
            <a:r>
              <a:rPr lang="ru-RU" sz="2000" dirty="0" smtClean="0"/>
              <a:t>иных задач.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24288" y="1891862"/>
            <a:ext cx="2617076" cy="1384042"/>
            <a:chOff x="624288" y="1891862"/>
            <a:chExt cx="2617076" cy="1384042"/>
          </a:xfrm>
        </p:grpSpPr>
        <p:sp>
          <p:nvSpPr>
            <p:cNvPr id="2" name="Овальная выноска 1"/>
            <p:cNvSpPr/>
            <p:nvPr/>
          </p:nvSpPr>
          <p:spPr>
            <a:xfrm>
              <a:off x="624288" y="1891862"/>
              <a:ext cx="2617076" cy="1384042"/>
            </a:xfrm>
            <a:prstGeom prst="wedgeEllipseCallout">
              <a:avLst>
                <a:gd name="adj1" fmla="val 60492"/>
                <a:gd name="adj2" fmla="val -68496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877625" y="2399217"/>
              <a:ext cx="21419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МЕТАСПОСОБЫ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417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3187" y="1266604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err="1">
                <a:solidFill>
                  <a:schemeClr val="accent3">
                    <a:lumMod val="75000"/>
                  </a:schemeClr>
                </a:solidFill>
              </a:rPr>
              <a:t>Метапредметный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 смысл образования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7" name="Пятиугольник 6"/>
          <p:cNvSpPr/>
          <p:nvPr/>
        </p:nvSpPr>
        <p:spPr>
          <a:xfrm>
            <a:off x="1373187" y="3562918"/>
            <a:ext cx="3207200" cy="830997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/>
              <a:t>ЧЕЛОВЕК </a:t>
            </a:r>
            <a:r>
              <a:rPr lang="en-US" sz="1600" b="1" dirty="0" smtClean="0"/>
              <a:t>– </a:t>
            </a:r>
            <a:endParaRPr lang="ru-RU" sz="1600" b="1" dirty="0" smtClean="0"/>
          </a:p>
          <a:p>
            <a:pPr algn="ctr">
              <a:spcAft>
                <a:spcPts val="0"/>
              </a:spcAft>
            </a:pPr>
            <a:r>
              <a:rPr lang="ru-RU" sz="1600" b="1" dirty="0" smtClean="0"/>
              <a:t>ОСНОВНОЙ СУБЪЕКТ СВОЕГО ОБРАЗОВАНИЯ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99097" y="2608256"/>
            <a:ext cx="54160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ПРИНЦИП ЧЕЛОВЕКОСООБРАЗНОСТИ ОБРАЗОВАНИЯ 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25852" y="3562918"/>
            <a:ext cx="5614938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/>
              <a:t>ЦЕЛЬ ОБРАЗОВАНИЯ</a:t>
            </a:r>
            <a:r>
              <a:rPr lang="ru-RU" sz="1600" b="1" dirty="0"/>
              <a:t>:</a:t>
            </a:r>
            <a:r>
              <a:rPr lang="ru-RU" sz="1600" b="1" dirty="0" smtClean="0"/>
              <a:t> </a:t>
            </a:r>
            <a:endParaRPr lang="en-US" sz="1600" b="1" dirty="0" smtClean="0"/>
          </a:p>
          <a:p>
            <a:pPr>
              <a:spcAft>
                <a:spcPts val="0"/>
              </a:spcAft>
            </a:pPr>
            <a:r>
              <a:rPr lang="ru-RU" dirty="0" smtClean="0"/>
              <a:t>реализация </a:t>
            </a:r>
            <a:r>
              <a:rPr lang="ru-RU" dirty="0"/>
              <a:t>внутреннего потенциала человека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только в отношении себя, но и внешнего </a:t>
            </a:r>
            <a:r>
              <a:rPr lang="ru-RU" dirty="0" smtClean="0"/>
              <a:t>мира.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25851" y="4739385"/>
            <a:ext cx="5614939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/>
              <a:t>ДЕЯТЕЛЬНОСТЬ ЧЕЛОВЕКА: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/>
              <a:t>связующее звено между микро- </a:t>
            </a:r>
            <a:r>
              <a:rPr lang="ru-RU" dirty="0"/>
              <a:t>и </a:t>
            </a:r>
            <a:r>
              <a:rPr lang="ru-RU" dirty="0" smtClean="0"/>
              <a:t>макрокосмосом;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/>
              <a:t> фундаментальные основания </a:t>
            </a:r>
            <a:r>
              <a:rPr lang="ru-RU" dirty="0"/>
              <a:t>человека и всего </a:t>
            </a:r>
            <a:r>
              <a:rPr lang="ru-RU" dirty="0" smtClean="0"/>
              <a:t>мира.</a:t>
            </a:r>
            <a:endParaRPr lang="ru-RU" dirty="0"/>
          </a:p>
        </p:txBody>
      </p:sp>
      <p:pic>
        <p:nvPicPr>
          <p:cNvPr id="4098" name="Picture 2" descr="C:\Users\Таня\Desktop\ОКТЯБРЬ\Метапредметная компетентность учителя\group-of-happy-students-with-flat-design_23-214791103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r="28416" b="17967"/>
          <a:stretch/>
        </p:blipFill>
        <p:spPr bwMode="auto">
          <a:xfrm>
            <a:off x="1947967" y="4469118"/>
            <a:ext cx="1651356" cy="16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2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23354</TotalTime>
  <Words>1282</Words>
  <Application>Microsoft Office PowerPoint</Application>
  <PresentationFormat>Широкоэкранный</PresentationFormat>
  <Paragraphs>268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Garamond</vt:lpstr>
      <vt:lpstr>Wingdings</vt:lpstr>
      <vt:lpstr>Натуральные материалы</vt:lpstr>
      <vt:lpstr>Метапредметная компетентность педагога  как необходимое условие повышения эффективности образовательного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1912</cp:revision>
  <dcterms:created xsi:type="dcterms:W3CDTF">2017-01-09T10:38:11Z</dcterms:created>
  <dcterms:modified xsi:type="dcterms:W3CDTF">2018-10-16T09:36:56Z</dcterms:modified>
</cp:coreProperties>
</file>