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41"/>
  </p:notesMasterIdLst>
  <p:sldIdLst>
    <p:sldId id="256" r:id="rId2"/>
    <p:sldId id="843" r:id="rId3"/>
    <p:sldId id="893" r:id="rId4"/>
    <p:sldId id="894" r:id="rId5"/>
    <p:sldId id="862" r:id="rId6"/>
    <p:sldId id="861" r:id="rId7"/>
    <p:sldId id="895" r:id="rId8"/>
    <p:sldId id="896" r:id="rId9"/>
    <p:sldId id="897" r:id="rId10"/>
    <p:sldId id="898" r:id="rId11"/>
    <p:sldId id="899" r:id="rId12"/>
    <p:sldId id="901" r:id="rId13"/>
    <p:sldId id="856" r:id="rId14"/>
    <p:sldId id="902" r:id="rId15"/>
    <p:sldId id="904" r:id="rId16"/>
    <p:sldId id="905" r:id="rId17"/>
    <p:sldId id="906" r:id="rId18"/>
    <p:sldId id="907" r:id="rId19"/>
    <p:sldId id="864" r:id="rId20"/>
    <p:sldId id="908" r:id="rId21"/>
    <p:sldId id="909" r:id="rId22"/>
    <p:sldId id="910" r:id="rId23"/>
    <p:sldId id="903" r:id="rId24"/>
    <p:sldId id="912" r:id="rId25"/>
    <p:sldId id="913" r:id="rId26"/>
    <p:sldId id="914" r:id="rId27"/>
    <p:sldId id="915" r:id="rId28"/>
    <p:sldId id="924" r:id="rId29"/>
    <p:sldId id="917" r:id="rId30"/>
    <p:sldId id="859" r:id="rId31"/>
    <p:sldId id="918" r:id="rId32"/>
    <p:sldId id="871" r:id="rId33"/>
    <p:sldId id="919" r:id="rId34"/>
    <p:sldId id="867" r:id="rId35"/>
    <p:sldId id="921" r:id="rId36"/>
    <p:sldId id="926" r:id="rId37"/>
    <p:sldId id="923" r:id="rId38"/>
    <p:sldId id="860" r:id="rId39"/>
    <p:sldId id="925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63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3831">
          <p15:clr>
            <a:srgbClr val="A4A3A4"/>
          </p15:clr>
        </p15:guide>
        <p15:guide id="5" pos="3840">
          <p15:clr>
            <a:srgbClr val="A4A3A4"/>
          </p15:clr>
        </p15:guide>
        <p15:guide id="6" pos="3837">
          <p15:clr>
            <a:srgbClr val="A4A3A4"/>
          </p15:clr>
        </p15:guide>
        <p15:guide id="7" orient="horz" pos="2167">
          <p15:clr>
            <a:srgbClr val="A4A3A4"/>
          </p15:clr>
        </p15:guide>
        <p15:guide id="8" pos="38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9644"/>
    <a:srgbClr val="0179C0"/>
    <a:srgbClr val="8F4D11"/>
    <a:srgbClr val="EABE78"/>
    <a:srgbClr val="D9B247"/>
    <a:srgbClr val="CC0000"/>
    <a:srgbClr val="3333FF"/>
    <a:srgbClr val="66CCFF"/>
    <a:srgbClr val="4A2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5" autoAdjust="0"/>
    <p:restoredTop sz="99885" autoAdjust="0"/>
  </p:normalViewPr>
  <p:slideViewPr>
    <p:cSldViewPr snapToGrid="0">
      <p:cViewPr varScale="1">
        <p:scale>
          <a:sx n="115" d="100"/>
          <a:sy n="115" d="100"/>
        </p:scale>
        <p:origin x="462" y="114"/>
      </p:cViewPr>
      <p:guideLst>
        <p:guide pos="3863"/>
        <p:guide orient="horz" pos="2160"/>
        <p:guide pos="3831"/>
        <p:guide pos="3840"/>
        <p:guide pos="3837"/>
        <p:guide orient="horz" pos="2167"/>
        <p:guide pos="38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8B7BC-16D7-4B3C-B01D-00C164507536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B1192-F8FD-4089-9937-AB6D7D8E5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37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60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43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83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72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37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16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2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0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09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11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85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33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82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10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0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79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73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9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Таня\Desktop\ДЕКАБРЬ\УЧЕБНИК\read-books-online-design_24877-3831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258" y="2296520"/>
            <a:ext cx="2224162" cy="203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513603" y="536921"/>
            <a:ext cx="11228294" cy="178727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9644"/>
                </a:solidFill>
              </a:rPr>
              <a:t>Каким должен быть современный учебник</a:t>
            </a:r>
            <a:endParaRPr lang="ru-RU" sz="4000" dirty="0">
              <a:solidFill>
                <a:srgbClr val="009644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700EF40-05EA-0B43-AAA3-C9F928A5E0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pic>
        <p:nvPicPr>
          <p:cNvPr id="11" name="Picture 22" descr="E:\++++05 05 РАБОЧИЙ СТОЛ\ПРЕЗЕНТАЦИИ МИНСК\ВЕБИНАР ПОЭТАПНОЕ ФОРМИРОВАНИЕ ДЕЙСтВИЙ\d8bfa936f95f3d70540c1ac224e4f301--clipar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80476" y="2947760"/>
            <a:ext cx="3846924" cy="309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E:\++++05 05 РАБОЧИЙ СТОЛ\ПРЕЗЕНТАЦИИ МИНСК\Мнемотехника\book-1773756_960_72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798" y="4740951"/>
            <a:ext cx="1465114" cy="128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90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700EF40-05EA-0B43-AAA3-C9F928A5E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591411" y="3680884"/>
            <a:ext cx="5533789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Усвоение и систематизация информации требуют от ученика владения определенными умениями и навыками: учебник не только содержит систематизированную информацию, но и обучает воспринимать ее, усваивать и применять. </a:t>
            </a:r>
          </a:p>
          <a:p>
            <a:pPr marL="342900" indent="-342900" algn="just"/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1308137"/>
            <a:ext cx="10404192" cy="707886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</a:rPr>
              <a:t>Функции учебника</a:t>
            </a:r>
            <a:endParaRPr lang="ru-RU" sz="1100" b="1" dirty="0" smtClean="0">
              <a:solidFill>
                <a:srgbClr val="00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6950" y="2716716"/>
            <a:ext cx="3590925" cy="58477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ОБУЧАЮЩАЯ   И КОНТРОЛИРУЮЩАЯ</a:t>
            </a:r>
            <a:endParaRPr lang="ru-RU" sz="1600" b="1" dirty="0"/>
          </a:p>
        </p:txBody>
      </p:sp>
      <p:pic>
        <p:nvPicPr>
          <p:cNvPr id="10" name="Picture 3" descr="C:\Users\Таня\Desktop\НОЯБРЬ\Формирование культуры правового и безопасного поведения\OIUzxsG8P1 [Converted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355" y="5352315"/>
            <a:ext cx="852401" cy="8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Таня\Desktop\ДЕКАБРЬ\УЧЕБНИК\103533-OM8829-3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98" y="3195760"/>
            <a:ext cx="4049414" cy="215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93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700EF40-05EA-0B43-AAA3-C9F928A5E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419963" y="3726801"/>
            <a:ext cx="5524262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19050" algn="just"/>
            <a:r>
              <a:rPr lang="ru-RU" sz="2000" dirty="0" smtClean="0"/>
              <a:t>содержание учебника должно формировать и совершенствовать личность ученика, способствовать развитию его способностей. 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1308137"/>
            <a:ext cx="10404192" cy="707886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</a:rPr>
              <a:t>Функции учебника</a:t>
            </a:r>
            <a:endParaRPr lang="ru-RU" sz="1100" b="1" dirty="0" smtClean="0">
              <a:solidFill>
                <a:srgbClr val="00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22658" y="2710854"/>
            <a:ext cx="3573791" cy="58477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ВОСПИТАТЕЛЬНАЯ   И РАЗВИВАЮЩАЯ </a:t>
            </a:r>
            <a:endParaRPr lang="ru-RU" sz="1600" b="1" dirty="0"/>
          </a:p>
        </p:txBody>
      </p:sp>
      <p:pic>
        <p:nvPicPr>
          <p:cNvPr id="10" name="Picture 3" descr="C:\Users\Таня\Desktop\НОЯБРЬ\Формирование культуры правового и безопасного поведения\OIUzxsG8P1 [Converted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355" y="5352315"/>
            <a:ext cx="852401" cy="8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Таня\Desktop\ДЕКАБРЬ\УЧЕБНИК\103533-OM8829-3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998" y="3138610"/>
            <a:ext cx="3839627" cy="215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27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C:\Users\Таня\Desktop\НОЯБРЬ\Формирование культуры правового и безопасного поведения\14656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" t="15553" r="40136" b="16585"/>
          <a:stretch/>
        </p:blipFill>
        <p:spPr bwMode="auto">
          <a:xfrm>
            <a:off x="6737403" y="1273998"/>
            <a:ext cx="4353040" cy="444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727800" y="1832976"/>
            <a:ext cx="5893524" cy="3536114"/>
            <a:chOff x="727800" y="1832976"/>
            <a:chExt cx="5893524" cy="3536114"/>
          </a:xfrm>
        </p:grpSpPr>
        <p:pic>
          <p:nvPicPr>
            <p:cNvPr id="7" name="Picture 2" descr="C:\Users\Таня\Desktop\НОЯБРЬ\Формирование культуры правового и безопасного поведения\zdcsdcsdzdc.pn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800" y="1832976"/>
              <a:ext cx="5893524" cy="3536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1005386" y="2398181"/>
              <a:ext cx="5145206" cy="23083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/>
              <a:r>
                <a:rPr lang="ru-RU" b="1" dirty="0"/>
                <a:t>Современные учебники имеют </a:t>
              </a:r>
              <a:r>
                <a:rPr lang="ru-RU" b="1" dirty="0" smtClean="0"/>
                <a:t/>
              </a:r>
              <a:br>
                <a:rPr lang="ru-RU" b="1" dirty="0" smtClean="0"/>
              </a:br>
              <a:r>
                <a:rPr lang="ru-RU" b="1" dirty="0" smtClean="0"/>
                <a:t>значительные </a:t>
              </a:r>
              <a:r>
                <a:rPr lang="ru-RU" b="1" dirty="0"/>
                <a:t>преимущества перед уважаемыми советскими </a:t>
              </a:r>
              <a:r>
                <a:rPr lang="ru-RU" b="1" dirty="0" smtClean="0"/>
                <a:t/>
              </a:r>
              <a:br>
                <a:rPr lang="ru-RU" b="1" dirty="0" smtClean="0"/>
              </a:br>
              <a:r>
                <a:rPr lang="ru-RU" b="1" dirty="0" smtClean="0"/>
                <a:t>учебными </a:t>
              </a:r>
              <a:r>
                <a:rPr lang="ru-RU" b="1" dirty="0"/>
                <a:t>изданиями: </a:t>
              </a:r>
              <a:endParaRPr lang="ru-RU" b="1" dirty="0" smtClean="0"/>
            </a:p>
            <a:p>
              <a:pPr marL="990600" indent="-95250">
                <a:buFont typeface="Wingdings" pitchFamily="2" charset="2"/>
                <a:buChar char="ü"/>
              </a:pPr>
              <a:r>
                <a:rPr lang="ru-RU" b="1" dirty="0" smtClean="0"/>
                <a:t>более современны; </a:t>
              </a:r>
            </a:p>
            <a:p>
              <a:pPr marL="990600" indent="-95250">
                <a:buFont typeface="Wingdings" pitchFamily="2" charset="2"/>
                <a:buChar char="ü"/>
              </a:pPr>
              <a:r>
                <a:rPr lang="ru-RU" b="1" dirty="0" smtClean="0"/>
                <a:t>более удобны;</a:t>
              </a:r>
            </a:p>
            <a:p>
              <a:pPr marL="990600" indent="-95250">
                <a:buFont typeface="Wingdings" pitchFamily="2" charset="2"/>
                <a:buChar char="ü"/>
              </a:pPr>
              <a:r>
                <a:rPr lang="ru-RU" b="1" dirty="0" smtClean="0"/>
                <a:t>более технологичны; </a:t>
              </a:r>
            </a:p>
            <a:p>
              <a:pPr marL="990600" indent="-95250">
                <a:buFont typeface="Wingdings" pitchFamily="2" charset="2"/>
                <a:buChar char="ü"/>
              </a:pPr>
              <a:r>
                <a:rPr lang="ru-RU" b="1" dirty="0" smtClean="0"/>
                <a:t> информативны.</a:t>
              </a:r>
              <a:endParaRPr lang="ru-RU" b="1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285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19650" y="2186866"/>
            <a:ext cx="6507283" cy="206210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КАКИМ ДОЛЖЕН БЫТЬ СОВРЕМЕННЫЙ УЧЕБНИК?</a:t>
            </a:r>
          </a:p>
          <a:p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Чтобы </a:t>
            </a:r>
            <a:r>
              <a:rPr lang="ru-RU" sz="2000" dirty="0"/>
              <a:t>по </a:t>
            </a:r>
            <a:r>
              <a:rPr lang="ru-RU" sz="2000" dirty="0" smtClean="0"/>
              <a:t>учебнику </a:t>
            </a:r>
            <a:r>
              <a:rPr lang="ru-RU" sz="2000" dirty="0"/>
              <a:t>хотелось учить и </a:t>
            </a:r>
            <a:r>
              <a:rPr lang="ru-RU" sz="2000" dirty="0" smtClean="0"/>
              <a:t>учиться!</a:t>
            </a:r>
          </a:p>
          <a:p>
            <a:endParaRPr lang="ru-RU" sz="1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Чтобы учебник </a:t>
            </a:r>
            <a:r>
              <a:rPr lang="ru-RU" sz="2000" dirty="0"/>
              <a:t>был полезен и удобен и для учителя, и для </a:t>
            </a:r>
            <a:r>
              <a:rPr lang="ru-RU" sz="2000" dirty="0" smtClean="0"/>
              <a:t>ученика!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Чтобы соответствовал </a:t>
            </a:r>
            <a:r>
              <a:rPr lang="ru-RU" sz="2000" dirty="0"/>
              <a:t>стандартам и был </a:t>
            </a:r>
            <a:r>
              <a:rPr lang="ru-RU" sz="2000" dirty="0" smtClean="0"/>
              <a:t>интересен!</a:t>
            </a:r>
            <a:endParaRPr lang="ru-RU" sz="2000" dirty="0"/>
          </a:p>
        </p:txBody>
      </p:sp>
      <p:pic>
        <p:nvPicPr>
          <p:cNvPr id="9" name="Picture 3" descr="C:\Users\Таня\Desktop\СЕНТЯБРЬ\РАЗВИТИЕ внимания\three-kids-reading-storybook_1308-1164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0301" y="2235874"/>
            <a:ext cx="3561210" cy="292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Таня\Desktop\СЕНТЯБРЬ\Внеклассное чтение\books-pack_23-2147523586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E4E1D0"/>
              </a:clrFrom>
              <a:clrTo>
                <a:srgbClr val="E4E1D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2" t="53835" r="53199" b="11784"/>
          <a:stretch/>
        </p:blipFill>
        <p:spPr bwMode="auto">
          <a:xfrm>
            <a:off x="7162241" y="4705350"/>
            <a:ext cx="1457884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++++05 05 РАБОЧИЙ СТОЛ\ПРЕЗЕНТАЦИИ МИНСК\Мнемотехника\t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4" b="7032"/>
          <a:stretch>
            <a:fillRect/>
          </a:stretch>
        </p:blipFill>
        <p:spPr bwMode="auto">
          <a:xfrm>
            <a:off x="466725" y="352425"/>
            <a:ext cx="11210925" cy="589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176957" y="1198654"/>
            <a:ext cx="53956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Нынешние </a:t>
            </a:r>
            <a:r>
              <a:rPr lang="ru-RU" sz="2400" dirty="0"/>
              <a:t>дети не хуже – они другие.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А </a:t>
            </a:r>
            <a:r>
              <a:rPr lang="ru-RU" sz="2400" dirty="0"/>
              <a:t>значит, обучать их нужно по-другому.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3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188842" y="4426904"/>
            <a:ext cx="1944000" cy="578882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e-BY" sz="1400" b="1" dirty="0" smtClean="0">
                <a:solidFill>
                  <a:schemeClr val="tx1"/>
                </a:solidFill>
              </a:rPr>
              <a:t>СОВРЕМЕННЫЙ ОБУЧАЮЩИЙСЯ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75516" y="1594230"/>
            <a:ext cx="3110678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2000" dirty="0" smtClean="0"/>
              <a:t>трудности в концентрации внимания </a:t>
            </a:r>
            <a:r>
              <a:rPr lang="ru-RU" sz="2000" dirty="0"/>
              <a:t>на чем-то одном</a:t>
            </a:r>
          </a:p>
        </p:txBody>
      </p:sp>
      <p:sp>
        <p:nvSpPr>
          <p:cNvPr id="16" name="Стрелка вправо 15"/>
          <p:cNvSpPr/>
          <p:nvPr/>
        </p:nvSpPr>
        <p:spPr>
          <a:xfrm rot="10800000" flipH="1" flipV="1">
            <a:off x="5104806" y="1714436"/>
            <a:ext cx="580564" cy="467473"/>
          </a:xfrm>
          <a:prstGeom prst="rightArrow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75516" y="2627043"/>
            <a:ext cx="3110678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2000" dirty="0" smtClean="0"/>
              <a:t>сложно </a:t>
            </a:r>
            <a:r>
              <a:rPr lang="ru-RU" sz="2000" dirty="0" smtClean="0"/>
              <a:t>что-то выучить </a:t>
            </a:r>
            <a:r>
              <a:rPr lang="ru-RU" sz="2000" dirty="0"/>
              <a:t>и надолго запомнить</a:t>
            </a:r>
          </a:p>
        </p:txBody>
      </p:sp>
      <p:sp>
        <p:nvSpPr>
          <p:cNvPr id="19" name="Стрелка вправо 18"/>
          <p:cNvSpPr/>
          <p:nvPr/>
        </p:nvSpPr>
        <p:spPr>
          <a:xfrm rot="10800000" flipH="1" flipV="1">
            <a:off x="5104806" y="2747248"/>
            <a:ext cx="580564" cy="467473"/>
          </a:xfrm>
          <a:prstGeom prst="rightArrow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494566" y="3634679"/>
            <a:ext cx="3110678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2000" dirty="0" smtClean="0"/>
              <a:t>умеет сопоставлять и  анализировать</a:t>
            </a:r>
            <a:endParaRPr lang="ru-RU" sz="2000" dirty="0"/>
          </a:p>
        </p:txBody>
      </p:sp>
      <p:sp>
        <p:nvSpPr>
          <p:cNvPr id="25" name="Стрелка вправо 24"/>
          <p:cNvSpPr/>
          <p:nvPr/>
        </p:nvSpPr>
        <p:spPr>
          <a:xfrm rot="10800000" flipH="1" flipV="1">
            <a:off x="5104806" y="3764409"/>
            <a:ext cx="580564" cy="467473"/>
          </a:xfrm>
          <a:prstGeom prst="rightArrow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475515" y="4657369"/>
            <a:ext cx="3110678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2000" dirty="0" smtClean="0"/>
              <a:t>быстрый анализ и формулировка  выводов</a:t>
            </a:r>
            <a:endParaRPr lang="ru-RU" sz="2000" dirty="0"/>
          </a:p>
        </p:txBody>
      </p:sp>
      <p:sp>
        <p:nvSpPr>
          <p:cNvPr id="27" name="Стрелка вправо 26"/>
          <p:cNvSpPr/>
          <p:nvPr/>
        </p:nvSpPr>
        <p:spPr>
          <a:xfrm rot="10800000" flipH="1" flipV="1">
            <a:off x="5104805" y="4777574"/>
            <a:ext cx="580564" cy="467473"/>
          </a:xfrm>
          <a:prstGeom prst="rightArrow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8" name="Picture 3" descr="C:\Users\Таня\Desktop\НОЯБРЬ\Формирование культуры правового и безопасного поведения\fdgdr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229" y="1798950"/>
            <a:ext cx="14192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31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2" grpId="0" animBg="1"/>
      <p:bldP spid="16" grpId="0" animBg="1"/>
      <p:bldP spid="15" grpId="0" animBg="1"/>
      <p:bldP spid="19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C:\Users\Таня\Desktop\НОЯБРЬ\Формирование культуры правового и безопасного поведения\14656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" t="15553" r="40136" b="16585"/>
          <a:stretch/>
        </p:blipFill>
        <p:spPr bwMode="auto">
          <a:xfrm>
            <a:off x="6737403" y="1273998"/>
            <a:ext cx="4353040" cy="444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99225" y="1709151"/>
            <a:ext cx="5893524" cy="3536114"/>
            <a:chOff x="699225" y="1709151"/>
            <a:chExt cx="5893524" cy="3536114"/>
          </a:xfrm>
        </p:grpSpPr>
        <p:pic>
          <p:nvPicPr>
            <p:cNvPr id="7" name="Picture 2" descr="C:\Users\Таня\Desktop\НОЯБРЬ\Формирование культуры правового и безопасного поведения\zdcsdcsdzdc.pn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225" y="1709151"/>
              <a:ext cx="5893524" cy="3536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1087274" y="2306563"/>
              <a:ext cx="5145206" cy="21852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/>
              <a:r>
                <a:rPr lang="ru-RU" b="1" dirty="0"/>
                <a:t>Доступность любых сведений </a:t>
              </a:r>
              <a:r>
                <a:rPr lang="ru-RU" b="1" dirty="0" smtClean="0"/>
                <a:t/>
              </a:r>
              <a:br>
                <a:rPr lang="ru-RU" b="1" dirty="0" smtClean="0"/>
              </a:br>
              <a:r>
                <a:rPr lang="ru-RU" b="1" dirty="0" smtClean="0"/>
                <a:t>в </a:t>
              </a:r>
              <a:r>
                <a:rPr lang="ru-RU" b="1" dirty="0"/>
                <a:t>любой момент времени избавила </a:t>
              </a:r>
              <a:r>
                <a:rPr lang="ru-RU" b="1" dirty="0" smtClean="0"/>
                <a:t/>
              </a:r>
              <a:br>
                <a:rPr lang="ru-RU" b="1" dirty="0" smtClean="0"/>
              </a:br>
              <a:r>
                <a:rPr lang="ru-RU" b="1" dirty="0" smtClean="0"/>
                <a:t>детей от </a:t>
              </a:r>
              <a:r>
                <a:rPr lang="ru-RU" b="1" dirty="0"/>
                <a:t>необходимости запоминать большой объем учебного материала. </a:t>
              </a:r>
              <a:endParaRPr lang="ru-RU" b="1" dirty="0" smtClean="0"/>
            </a:p>
            <a:p>
              <a:pPr algn="ctr"/>
              <a:endParaRPr lang="ru-RU" sz="1000" b="1" dirty="0"/>
            </a:p>
            <a:p>
              <a:pPr algn="ctr"/>
              <a:r>
                <a:rPr lang="ru-RU" b="1" dirty="0" smtClean="0"/>
                <a:t>В </a:t>
              </a:r>
              <a:r>
                <a:rPr lang="ru-RU" b="1" dirty="0"/>
                <a:t>современном мире, пронизанном информацией, учебник уже не является основным </a:t>
              </a:r>
              <a:r>
                <a:rPr lang="ru-RU" b="1" dirty="0" smtClean="0"/>
                <a:t>источником знаний.</a:t>
              </a:r>
              <a:endParaRPr lang="ru-RU" b="1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505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sp>
        <p:nvSpPr>
          <p:cNvPr id="16" name="Стрелка вправо 15"/>
          <p:cNvSpPr/>
          <p:nvPr/>
        </p:nvSpPr>
        <p:spPr>
          <a:xfrm rot="10800000" flipH="1" flipV="1">
            <a:off x="5690186" y="4338510"/>
            <a:ext cx="580564" cy="467473"/>
          </a:xfrm>
          <a:prstGeom prst="rightArrow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87080" y="2953810"/>
            <a:ext cx="3110678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1600" b="1" dirty="0" smtClean="0"/>
              <a:t>СОВРЕМЕННЫЙ </a:t>
            </a:r>
          </a:p>
          <a:p>
            <a:pPr algn="ctr" fontAlgn="base"/>
            <a:r>
              <a:rPr lang="ru-RU" sz="1600" b="1" dirty="0" smtClean="0"/>
              <a:t>РЕБЕНОК</a:t>
            </a:r>
            <a:endParaRPr lang="ru-RU" sz="1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887080" y="3854410"/>
            <a:ext cx="3110678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2000" dirty="0"/>
              <a:t>в</a:t>
            </a:r>
            <a:r>
              <a:rPr lang="ru-RU" sz="2000" dirty="0" smtClean="0"/>
              <a:t>ладение разнообразной</a:t>
            </a:r>
            <a:r>
              <a:rPr lang="ru-RU" sz="2000" dirty="0"/>
              <a:t>, </a:t>
            </a:r>
            <a:r>
              <a:rPr lang="ru-RU" sz="2000" dirty="0" smtClean="0"/>
              <a:t>противоречивой </a:t>
            </a:r>
            <a:r>
              <a:rPr lang="ru-RU" sz="2000" dirty="0"/>
              <a:t>информацией, которую предоставляют </a:t>
            </a:r>
            <a:r>
              <a:rPr lang="ru-RU" sz="2000" dirty="0" smtClean="0"/>
              <a:t>цифровые </a:t>
            </a:r>
            <a:r>
              <a:rPr lang="ru-RU" sz="2000" dirty="0"/>
              <a:t>устройства в любом объеме и в удобной </a:t>
            </a:r>
            <a:r>
              <a:rPr lang="ru-RU" sz="2000" dirty="0" smtClean="0"/>
              <a:t>форме </a:t>
            </a:r>
            <a:endParaRPr lang="ru-RU" sz="2000" dirty="0"/>
          </a:p>
        </p:txBody>
      </p:sp>
      <p:cxnSp>
        <p:nvCxnSpPr>
          <p:cNvPr id="3" name="Прямая соединительная линия 2"/>
          <p:cNvCxnSpPr>
            <a:stCxn id="17" idx="2"/>
            <a:endCxn id="15" idx="0"/>
          </p:cNvCxnSpPr>
          <p:nvPr/>
        </p:nvCxnSpPr>
        <p:spPr>
          <a:xfrm rot="5400000">
            <a:off x="3284507" y="3696497"/>
            <a:ext cx="315825" cy="158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6849693" y="2911147"/>
            <a:ext cx="3420000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1600" b="1" dirty="0" smtClean="0"/>
              <a:t>ЗАДАЧА</a:t>
            </a:r>
          </a:p>
          <a:p>
            <a:pPr algn="ctr" fontAlgn="base"/>
            <a:r>
              <a:rPr lang="ru-RU" sz="1600" b="1" dirty="0" smtClean="0"/>
              <a:t>ПЕДАГОГА</a:t>
            </a:r>
            <a:endParaRPr lang="ru-RU" sz="16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849693" y="3854409"/>
            <a:ext cx="3420000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2000" dirty="0"/>
              <a:t>помочь </a:t>
            </a:r>
            <a:r>
              <a:rPr lang="ru-RU" sz="2000" dirty="0" smtClean="0"/>
              <a:t>ребенку научиться </a:t>
            </a:r>
            <a:r>
              <a:rPr lang="ru-RU" sz="2000" dirty="0"/>
              <a:t>критически относиться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 информационному </a:t>
            </a:r>
            <a:r>
              <a:rPr lang="ru-RU" sz="2000" dirty="0"/>
              <a:t>потоку, отделять действительно ценное от </a:t>
            </a:r>
            <a:r>
              <a:rPr lang="ru-RU" sz="2000" dirty="0" smtClean="0"/>
              <a:t>бесполезного</a:t>
            </a:r>
          </a:p>
          <a:p>
            <a:pPr algn="ctr" fontAlgn="base"/>
            <a:endParaRPr lang="ru-RU" sz="2000" dirty="0"/>
          </a:p>
        </p:txBody>
      </p:sp>
      <p:cxnSp>
        <p:nvCxnSpPr>
          <p:cNvPr id="26" name="Прямая соединительная линия 25"/>
          <p:cNvCxnSpPr>
            <a:stCxn id="24" idx="2"/>
            <a:endCxn id="25" idx="0"/>
          </p:cNvCxnSpPr>
          <p:nvPr/>
        </p:nvCxnSpPr>
        <p:spPr>
          <a:xfrm rot="5400000">
            <a:off x="8380450" y="3675165"/>
            <a:ext cx="358487" cy="158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C:\Users\Таня\Desktop\ОКТЯБРЬ\Теория поколений\company-team-pack-in-flat-design_23-2147569647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CECE2"/>
              </a:clrFrom>
              <a:clrTo>
                <a:srgbClr val="ECEC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7" b="6644"/>
          <a:stretch/>
        </p:blipFill>
        <p:spPr bwMode="auto">
          <a:xfrm flipH="1">
            <a:off x="7618413" y="950747"/>
            <a:ext cx="1882559" cy="154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Таня\Desktop\СЕНТЯБРЬ\Внеклассное чтение\learning-children-and-education-concept_3446-205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4" b="17477"/>
          <a:stretch/>
        </p:blipFill>
        <p:spPr bwMode="auto">
          <a:xfrm>
            <a:off x="2078149" y="809861"/>
            <a:ext cx="2396520" cy="186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15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5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6667738" y="1155745"/>
            <a:ext cx="1944000" cy="2335678"/>
            <a:chOff x="6667738" y="1155745"/>
            <a:chExt cx="1944000" cy="2335678"/>
          </a:xfrm>
        </p:grpSpPr>
        <p:pic>
          <p:nvPicPr>
            <p:cNvPr id="13" name="Picture 4" descr="E:\++++05 05 РАБОЧИЙ СТОЛ\ПРЕЗЕНТАЦИИ МИНСК\Опсный интерет\OJ91CL0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03386E"/>
                </a:clrFrom>
                <a:clrTo>
                  <a:srgbClr val="03386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785"/>
            <a:stretch/>
          </p:blipFill>
          <p:spPr bwMode="auto">
            <a:xfrm>
              <a:off x="6667738" y="1155745"/>
              <a:ext cx="1698342" cy="1498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6667738" y="2911823"/>
              <a:ext cx="1944000" cy="57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be-BY" sz="1400" b="1" dirty="0" smtClean="0">
                  <a:solidFill>
                    <a:schemeClr val="tx1"/>
                  </a:solidFill>
                </a:rPr>
                <a:t>ИНФОРМАЦИЯ</a:t>
              </a:r>
              <a:endParaRPr lang="ru-RU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6667738" y="4662976"/>
            <a:ext cx="16920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b="1" dirty="0" smtClean="0"/>
              <a:t>клиповое </a:t>
            </a:r>
          </a:p>
          <a:p>
            <a:pPr algn="ctr" fontAlgn="base"/>
            <a:r>
              <a:rPr lang="ru-RU" b="1" dirty="0" smtClean="0"/>
              <a:t>мышление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476780" y="4681867"/>
            <a:ext cx="23760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b="1" dirty="0" smtClean="0"/>
              <a:t>аудиовизуальный </a:t>
            </a:r>
            <a:br>
              <a:rPr lang="ru-RU" b="1" dirty="0" smtClean="0"/>
            </a:br>
            <a:r>
              <a:rPr lang="ru-RU" b="1" dirty="0" smtClean="0"/>
              <a:t>тип восприятия</a:t>
            </a:r>
            <a:endParaRPr lang="ru-RU" b="1" dirty="0"/>
          </a:p>
        </p:txBody>
      </p:sp>
      <p:sp>
        <p:nvSpPr>
          <p:cNvPr id="20" name="Стрелка вправо 19"/>
          <p:cNvSpPr/>
          <p:nvPr/>
        </p:nvSpPr>
        <p:spPr>
          <a:xfrm rot="10800000" flipV="1">
            <a:off x="5690186" y="2356485"/>
            <a:ext cx="580564" cy="467473"/>
          </a:xfrm>
          <a:prstGeom prst="rightArrow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 rot="10800000" flipH="1" flipV="1">
            <a:off x="5690186" y="1671100"/>
            <a:ext cx="580564" cy="467473"/>
          </a:xfrm>
          <a:prstGeom prst="rightArrow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3" name="Правая фигурная скобка 22"/>
          <p:cNvSpPr/>
          <p:nvPr/>
        </p:nvSpPr>
        <p:spPr>
          <a:xfrm rot="5400000">
            <a:off x="5899146" y="2981376"/>
            <a:ext cx="368489" cy="2214028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3455458" y="807493"/>
            <a:ext cx="1944000" cy="2683930"/>
            <a:chOff x="3455458" y="807493"/>
            <a:chExt cx="1944000" cy="2683930"/>
          </a:xfrm>
        </p:grpSpPr>
        <p:sp>
          <p:nvSpPr>
            <p:cNvPr id="21" name="TextBox 20"/>
            <p:cNvSpPr txBox="1"/>
            <p:nvPr/>
          </p:nvSpPr>
          <p:spPr>
            <a:xfrm>
              <a:off x="3455458" y="2912541"/>
              <a:ext cx="1944000" cy="5788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be-BY" sz="1400" b="1" dirty="0" smtClean="0">
                  <a:solidFill>
                    <a:schemeClr val="tx1"/>
                  </a:solidFill>
                </a:rPr>
                <a:t>СОВРЕМЕННЫЙ ОБУЧАЮЩИЙСЯ</a:t>
              </a:r>
              <a:endParaRPr lang="ru-RU" sz="1400" b="1" dirty="0">
                <a:solidFill>
                  <a:schemeClr val="tx1"/>
                </a:solidFill>
              </a:endParaRPr>
            </a:p>
          </p:txBody>
        </p:sp>
        <p:pic>
          <p:nvPicPr>
            <p:cNvPr id="29" name="Picture 3" descr="C:\Users\Таня\Desktop\НОЯБРЬ\Формирование культуры правового и безопасного поведения\fdgdrg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7596" y="807493"/>
              <a:ext cx="1179724" cy="2090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96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700EF40-05EA-0B43-AAA3-C9F928A5E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307702" y="2597825"/>
            <a:ext cx="5828445" cy="3600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chemeClr val="tx1"/>
                </a:solidFill>
              </a:rPr>
              <a:t>1. МАКСИМАЛЬНАЯ РЕАЛИЗАЦИЯ ОБУЧАЮЩЕЙ И РАЗВИВАЮЩЕЙ ФУНКЦИЙ:</a:t>
            </a:r>
          </a:p>
          <a:p>
            <a:pPr lvl="0"/>
            <a:endParaRPr lang="ru-RU" sz="1600" b="1" dirty="0" smtClean="0">
              <a:solidFill>
                <a:srgbClr val="006600"/>
              </a:solidFill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богатый дидактический материал: </a:t>
            </a:r>
          </a:p>
          <a:p>
            <a:pPr marL="285750" lvl="0" indent="-285750">
              <a:buFontTx/>
              <a:buChar char="-"/>
            </a:pPr>
            <a:r>
              <a:rPr lang="ru-RU" dirty="0" smtClean="0"/>
              <a:t>тесты;</a:t>
            </a:r>
            <a:endParaRPr lang="ru-RU" dirty="0"/>
          </a:p>
          <a:p>
            <a:pPr marL="285750" lvl="0" indent="-285750">
              <a:buFontTx/>
              <a:buChar char="-"/>
            </a:pPr>
            <a:r>
              <a:rPr lang="ru-RU" dirty="0" smtClean="0"/>
              <a:t>проверочные работы;</a:t>
            </a:r>
            <a:endParaRPr lang="ru-RU" dirty="0"/>
          </a:p>
          <a:p>
            <a:pPr marL="285750" lvl="0" indent="-285750">
              <a:buFontTx/>
              <a:buChar char="-"/>
            </a:pPr>
            <a:r>
              <a:rPr lang="ru-RU" dirty="0" smtClean="0"/>
              <a:t>практические опыты;</a:t>
            </a:r>
            <a:endParaRPr lang="ru-RU" dirty="0"/>
          </a:p>
          <a:p>
            <a:pPr marL="285750" lvl="0" indent="-285750">
              <a:buFontTx/>
              <a:buChar char="-"/>
            </a:pPr>
            <a:r>
              <a:rPr lang="ru-RU" dirty="0" smtClean="0"/>
              <a:t>система </a:t>
            </a:r>
            <a:r>
              <a:rPr lang="ru-RU" dirty="0"/>
              <a:t>интересных вопросов и заданий с современной </a:t>
            </a:r>
            <a:r>
              <a:rPr lang="ru-RU" dirty="0" smtClean="0"/>
              <a:t>тематикой;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активизация умственных </a:t>
            </a:r>
            <a:r>
              <a:rPr lang="ru-RU" dirty="0"/>
              <a:t>и </a:t>
            </a:r>
            <a:r>
              <a:rPr lang="ru-RU" dirty="0" smtClean="0"/>
              <a:t>эмоциональных усилий ребенка;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приобретение навыков </a:t>
            </a:r>
            <a:r>
              <a:rPr lang="ru-RU" dirty="0"/>
              <a:t>логического и творческого мышления в процессе усвоения знаний.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8192" y="1308137"/>
            <a:ext cx="10404192" cy="707886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</a:rPr>
              <a:t>Требования к современному учебнику</a:t>
            </a:r>
            <a:endParaRPr lang="ru-RU" sz="1100" b="1" dirty="0" smtClean="0">
              <a:solidFill>
                <a:srgbClr val="006600"/>
              </a:solidFill>
            </a:endParaRPr>
          </a:p>
        </p:txBody>
      </p:sp>
      <p:pic>
        <p:nvPicPr>
          <p:cNvPr id="10" name="Picture 4" descr="C:\Users\Таня\Desktop\СЕНТЯБРЬ\Внеклассное чтение\pedchitannja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021" y="3212975"/>
            <a:ext cx="3358323" cy="195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1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42103" y="1326096"/>
            <a:ext cx="5531547" cy="440120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6600"/>
                </a:solidFill>
              </a:rPr>
              <a:t>УЧЕБНИК</a:t>
            </a:r>
            <a:r>
              <a:rPr lang="ru-RU" sz="1600" b="1" dirty="0" smtClean="0">
                <a:solidFill>
                  <a:srgbClr val="00B050"/>
                </a:solidFill>
              </a:rPr>
              <a:t> </a:t>
            </a:r>
            <a:r>
              <a:rPr lang="ru-RU" sz="1600" b="1" dirty="0" smtClean="0"/>
              <a:t>– </a:t>
            </a:r>
            <a:r>
              <a:rPr lang="ru-RU" sz="2000" dirty="0" smtClean="0"/>
              <a:t>издание</a:t>
            </a:r>
            <a:r>
              <a:rPr lang="ru-RU" sz="2000" dirty="0"/>
              <a:t>, где систематически излагаются знания в определенной области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 </a:t>
            </a:r>
            <a:r>
              <a:rPr lang="ru-RU" sz="2000" dirty="0"/>
              <a:t>учетом возраста и уровня подготовки аудитории, и которое используется в образовательных целях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/>
          </a:p>
          <a:p>
            <a:pPr algn="just"/>
            <a:r>
              <a:rPr lang="ru-RU" sz="1600" b="1" dirty="0" smtClean="0">
                <a:solidFill>
                  <a:srgbClr val="006600"/>
                </a:solidFill>
              </a:rPr>
              <a:t>ЦЕЛЬ СОСТАВЛЕНИЯ УЧЕБНИКА:</a:t>
            </a:r>
          </a:p>
          <a:p>
            <a:pPr algn="just"/>
            <a:r>
              <a:rPr lang="ru-RU" sz="2000" dirty="0"/>
              <a:t>максимально доступно, просто, эффективно и объективно донести до его читателей пласт знаний из той или иной научной области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/>
          </a:p>
          <a:p>
            <a:pPr algn="just"/>
            <a:r>
              <a:rPr lang="ru-RU" sz="1600" b="1" dirty="0" smtClean="0">
                <a:solidFill>
                  <a:srgbClr val="006600"/>
                </a:solidFill>
              </a:rPr>
              <a:t>УЧЕБНИК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/>
              <a:t>–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dirty="0" smtClean="0"/>
              <a:t>важный инструмент </a:t>
            </a:r>
            <a:r>
              <a:rPr lang="ru-RU" sz="2000" dirty="0"/>
              <a:t>образования, </a:t>
            </a:r>
            <a:r>
              <a:rPr lang="ru-RU" sz="2000" dirty="0" smtClean="0"/>
              <a:t>поэтому составляется под </a:t>
            </a:r>
            <a:r>
              <a:rPr lang="ru-RU" sz="2000" dirty="0"/>
              <a:t>контролем со стороны профильных государственных служб (министерства и департаментов образования).</a:t>
            </a:r>
          </a:p>
        </p:txBody>
      </p:sp>
      <p:pic>
        <p:nvPicPr>
          <p:cNvPr id="4098" name="Picture 2" descr="C:\Users\Таня\Desktop\ДЕКАБРЬ\УЧЕБНИК\265840-P5I3J4-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92" y="2529719"/>
            <a:ext cx="4298310" cy="285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26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700EF40-05EA-0B43-AAA3-C9F928A5E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666981" y="2650423"/>
            <a:ext cx="6782936" cy="3416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chemeClr val="tx1"/>
                </a:solidFill>
              </a:rPr>
              <a:t>2. КОМПЛЕКТНОСТЬ.</a:t>
            </a:r>
          </a:p>
          <a:p>
            <a:pPr lvl="0"/>
            <a:r>
              <a:rPr lang="ru-RU" dirty="0" smtClean="0"/>
              <a:t>К учебнику должны прилагаться методическое пособие, планирование уроков, рабочая тетрадь.</a:t>
            </a:r>
          </a:p>
          <a:p>
            <a:pPr lvl="0"/>
            <a:endParaRPr lang="ru-RU" sz="1000" dirty="0" smtClean="0"/>
          </a:p>
          <a:p>
            <a:pPr lvl="0"/>
            <a:r>
              <a:rPr lang="ru-RU" sz="1600" b="1" dirty="0" smtClean="0">
                <a:solidFill>
                  <a:schemeClr val="tx1"/>
                </a:solidFill>
              </a:rPr>
              <a:t>2. СООТВЕТСТВИЕ УЧЕБНИКА УЧЕБНОЙ ПРОГРАММЕ </a:t>
            </a:r>
            <a:r>
              <a:rPr lang="ru-RU" sz="1600" b="1" dirty="0" smtClean="0">
                <a:solidFill>
                  <a:schemeClr val="tx1"/>
                </a:solidFill>
              </a:rPr>
              <a:t>;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lvl="0"/>
            <a:endParaRPr lang="ru-RU" sz="1000" b="1" dirty="0" smtClean="0">
              <a:solidFill>
                <a:srgbClr val="00B050"/>
              </a:solidFill>
            </a:endParaRPr>
          </a:p>
          <a:p>
            <a:pPr lvl="0"/>
            <a:r>
              <a:rPr lang="ru-RU" sz="1600" b="1" dirty="0" smtClean="0">
                <a:solidFill>
                  <a:schemeClr val="tx1"/>
                </a:solidFill>
              </a:rPr>
              <a:t>3. ЛОГИЧЕСКАЯ СВЯЗЬ С ДРУГИМИ ПРЕДМЕТАМИ СООТВЕТСТВУЮЩЕЙ ПРЕДМЕТНОЙ ОБЛАСТИ: </a:t>
            </a:r>
          </a:p>
          <a:p>
            <a:pPr marL="285750" lvl="0" indent="-285750"/>
            <a:r>
              <a:rPr lang="ru-RU" dirty="0"/>
              <a:t>с</a:t>
            </a:r>
            <a:r>
              <a:rPr lang="ru-RU" dirty="0" smtClean="0"/>
              <a:t>оответствие </a:t>
            </a:r>
            <a:r>
              <a:rPr lang="ru-RU" dirty="0"/>
              <a:t>принципу </a:t>
            </a:r>
            <a:r>
              <a:rPr lang="ru-RU" dirty="0" smtClean="0"/>
              <a:t>преемственности:</a:t>
            </a:r>
            <a:endParaRPr lang="ru-RU" dirty="0"/>
          </a:p>
          <a:p>
            <a:pPr lvl="0"/>
            <a:endParaRPr lang="ru-RU" sz="1000" dirty="0" smtClean="0"/>
          </a:p>
          <a:p>
            <a:pPr lvl="0"/>
            <a:r>
              <a:rPr lang="ru-RU" sz="1600" b="1" dirty="0" smtClean="0">
                <a:solidFill>
                  <a:schemeClr val="tx1"/>
                </a:solidFill>
              </a:rPr>
              <a:t>4. ДОСТУПНОСТЬ В ИЗЛОЖЕНИИ УЧЕБНОГО МАТЕРИАЛА</a:t>
            </a:r>
            <a:r>
              <a:rPr lang="ru-RU" sz="1600" b="1" dirty="0">
                <a:solidFill>
                  <a:schemeClr val="tx1"/>
                </a:solidFill>
              </a:rPr>
              <a:t>.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lvl="0"/>
            <a:r>
              <a:rPr lang="ru-RU" dirty="0" smtClean="0"/>
              <a:t>Недопущение излишней наукообразности языка и стиля учебника, перегруженности терминами и громоздкими формулировками.</a:t>
            </a:r>
          </a:p>
          <a:p>
            <a:pPr lvl="0"/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1308137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6600"/>
                </a:solidFill>
              </a:rPr>
              <a:t>Требования к современному учебнику</a:t>
            </a:r>
            <a:endParaRPr lang="ru-RU" sz="1000" b="1" dirty="0" smtClean="0">
              <a:solidFill>
                <a:srgbClr val="006600"/>
              </a:solidFill>
            </a:endParaRPr>
          </a:p>
        </p:txBody>
      </p:sp>
      <p:pic>
        <p:nvPicPr>
          <p:cNvPr id="10" name="Picture 4" descr="C:\Users\Таня\Desktop\СЕНТЯБРЬ\Внеклассное чтение\pedchitannja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71" y="3193925"/>
            <a:ext cx="3358323" cy="195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01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700EF40-05EA-0B43-AAA3-C9F928A5E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678765" y="2675018"/>
            <a:ext cx="6141635" cy="3323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chemeClr val="tx1"/>
                </a:solidFill>
              </a:rPr>
              <a:t>5. УДОБНАЯ СТРУКТУРА ДЛЯ ПЕДАГОГА И ГРАМОТНО РАЗРАБОТАННОГО АППАРАТА ОРИЕНТИРОВКИ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ДЛЯ ОБУЧАЮЩИХСЯ: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выводы и вопросы после каждой статьи;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разделы для любознательных;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разделы справочной информации;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выделение заголовков и основных идей;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сигналы-символы;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разнообразные условные знаки;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плашки;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различные шрифты;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числовая и цветовая нумерация страниц.</a:t>
            </a:r>
            <a:endParaRPr lang="ru-RU" dirty="0"/>
          </a:p>
        </p:txBody>
      </p:sp>
      <p:pic>
        <p:nvPicPr>
          <p:cNvPr id="10" name="Picture 4" descr="C:\Users\Таня\Desktop\СЕНТЯБРЬ\Внеклассное чтение\pedchitannja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46" y="3193925"/>
            <a:ext cx="3358323" cy="195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08192" y="1308137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6600"/>
                </a:solidFill>
              </a:rPr>
              <a:t>Требования к современному учебнику</a:t>
            </a:r>
            <a:endParaRPr lang="ru-RU" sz="1000" b="1" dirty="0" smtClean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65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700EF40-05EA-0B43-AAA3-C9F928A5E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670520" y="2621856"/>
            <a:ext cx="6349905" cy="40626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chemeClr val="tx1"/>
                </a:solidFill>
              </a:rPr>
              <a:t>6. </a:t>
            </a:r>
            <a:r>
              <a:rPr lang="ru-RU" sz="1600" b="1" dirty="0" smtClean="0">
                <a:solidFill>
                  <a:schemeClr val="tx1"/>
                </a:solidFill>
              </a:rPr>
              <a:t>ОФОРМЛЕНИЕ</a:t>
            </a:r>
            <a:r>
              <a:rPr lang="ru-RU" sz="1600" b="1" dirty="0" smtClean="0">
                <a:solidFill>
                  <a:schemeClr val="tx1"/>
                </a:solidFill>
              </a:rPr>
              <a:t>:</a:t>
            </a:r>
          </a:p>
          <a:p>
            <a:pPr lvl="0"/>
            <a:r>
              <a:rPr lang="ru-RU" dirty="0" smtClean="0"/>
              <a:t>Сопровождение текста фотографиями, предметными рисунками, рисунками-инструкциями, иллюстрациями, схемами, таблицами, картами, планами. </a:t>
            </a:r>
          </a:p>
          <a:p>
            <a:pPr lvl="0"/>
            <a:endParaRPr lang="ru-RU" sz="1600" b="1" dirty="0" smtClean="0">
              <a:solidFill>
                <a:srgbClr val="00B050"/>
              </a:solidFill>
            </a:endParaRPr>
          </a:p>
          <a:p>
            <a:pPr lvl="0"/>
            <a:r>
              <a:rPr lang="ru-RU" sz="1600" b="1" dirty="0" smtClean="0">
                <a:solidFill>
                  <a:schemeClr val="tx1"/>
                </a:solidFill>
              </a:rPr>
              <a:t>7. РЕАЛИЗАЦИЯ ДИФФЕРЕНЦИРОВАННОГО ПОДХОДА.</a:t>
            </a:r>
          </a:p>
          <a:p>
            <a:pPr lvl="0"/>
            <a:r>
              <a:rPr lang="ru-RU" dirty="0" smtClean="0"/>
              <a:t>Наличие заданий для детей с разным уровнем подготовки.</a:t>
            </a:r>
          </a:p>
          <a:p>
            <a:pPr lvl="0"/>
            <a:endParaRPr lang="ru-RU" dirty="0" smtClean="0"/>
          </a:p>
          <a:p>
            <a:r>
              <a:rPr lang="ru-RU" sz="1600" b="1" dirty="0" smtClean="0">
                <a:solidFill>
                  <a:schemeClr val="tx1"/>
                </a:solidFill>
              </a:rPr>
              <a:t>8. ОПТИМАЛЬНОЕ СООТВЕТСТВИЕ ПО ОБЪЕМУ, ВЕСУ И ВОЗРАСТНЫМ ОСОБЕННОСТЯМ УЧАЩИХСЯ:</a:t>
            </a:r>
          </a:p>
          <a:p>
            <a:pPr algn="just"/>
            <a:r>
              <a:rPr lang="ru-RU" dirty="0" smtClean="0"/>
              <a:t>Каким бы ярким, красочным и интересным ни было изложение информации, перенасыщенность становится серьезным препятствием в ее усвоении.</a:t>
            </a:r>
          </a:p>
          <a:p>
            <a:pPr lvl="0"/>
            <a:endParaRPr lang="ru-RU" dirty="0" smtClean="0"/>
          </a:p>
          <a:p>
            <a:pPr lvl="0"/>
            <a:endParaRPr lang="ru-RU" sz="1600" b="1" dirty="0"/>
          </a:p>
        </p:txBody>
      </p:sp>
      <p:pic>
        <p:nvPicPr>
          <p:cNvPr id="10" name="Picture 4" descr="C:\Users\Таня\Desktop\СЕНТЯБРЬ\Внеклассное чтение\pedchitannja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372" y="3184400"/>
            <a:ext cx="3112154" cy="185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08192" y="1308137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6600"/>
                </a:solidFill>
              </a:rPr>
              <a:t>Требования к современному учебнику</a:t>
            </a:r>
            <a:endParaRPr lang="ru-RU" sz="1000" b="1" dirty="0" smtClean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48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22433" y="1473546"/>
            <a:ext cx="6001093" cy="3754874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6600"/>
                </a:solidFill>
              </a:rPr>
              <a:t>ПРОБЛЕМЫ, ВЫЯВЛЕННЫЕ НА ПАРЛАМЕНТСКИХ СЛУШАНИЯХ, ПОСВЯЩЕННЫХ КАЧЕСТВУ УЧЕБНИКОВ  В МАРТЕ 2018 ГОДА </a:t>
            </a:r>
          </a:p>
          <a:p>
            <a:endParaRPr lang="ru-RU" sz="1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000" dirty="0"/>
              <a:t>наличие в федеральном перечне учебников слишком большого количества учебных </a:t>
            </a:r>
            <a:r>
              <a:rPr lang="ru-RU" sz="2000" dirty="0" smtClean="0"/>
              <a:t>пособий, рекомендуемых </a:t>
            </a:r>
            <a:r>
              <a:rPr lang="ru-RU" sz="2000" dirty="0"/>
              <a:t>к использованию при реализации обязательной части основной образовательной </a:t>
            </a:r>
            <a:r>
              <a:rPr lang="ru-RU" sz="2000" dirty="0" smtClean="0"/>
              <a:t>программы;</a:t>
            </a:r>
          </a:p>
          <a:p>
            <a:pPr marL="342900" lvl="0" indent="-342900" algn="just">
              <a:buFont typeface="Wingdings" pitchFamily="2" charset="2"/>
              <a:buChar char="ü"/>
            </a:pPr>
            <a:endParaRPr lang="ru-RU" sz="1000" dirty="0"/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000" dirty="0"/>
              <a:t>наличие претензий к оформлению, содержанию, дидактическому наполнению учебников</a:t>
            </a:r>
            <a:r>
              <a:rPr lang="ru-RU" sz="2000" dirty="0" smtClean="0"/>
              <a:t>;</a:t>
            </a:r>
          </a:p>
          <a:p>
            <a:pPr marL="342900" lvl="0" indent="-342900" algn="just">
              <a:buFont typeface="Wingdings" pitchFamily="2" charset="2"/>
              <a:buChar char="ü"/>
            </a:pPr>
            <a:endParaRPr lang="ru-RU" sz="1000" dirty="0"/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000" dirty="0"/>
              <a:t>проблемы с </a:t>
            </a:r>
            <a:r>
              <a:rPr lang="ru-RU" sz="2000" dirty="0" smtClean="0"/>
              <a:t>экспертизой.</a:t>
            </a:r>
            <a:endParaRPr lang="ru-RU" sz="2000" dirty="0"/>
          </a:p>
        </p:txBody>
      </p:sp>
      <p:pic>
        <p:nvPicPr>
          <p:cNvPr id="6146" name="Picture 2" descr="C:\Users\Таня\Desktop\ДЕКАБРЬ\УЧЕБНИК\lovely-hand-drawn-planning-schedule-concept_23-21479576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71" b="8109"/>
          <a:stretch/>
        </p:blipFill>
        <p:spPr bwMode="auto">
          <a:xfrm>
            <a:off x="9496398" y="4882440"/>
            <a:ext cx="2222698" cy="148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Таня\Desktop\ДЕКАБРЬ\УЧЕБНИК\106888-ON0FUL-84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729" y="1952460"/>
            <a:ext cx="3227850" cy="302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0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008922" y="2734523"/>
            <a:ext cx="2664000" cy="1323439"/>
          </a:xfrm>
          <a:prstGeom prst="rect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ФОРМИРОВАНИЕ МЕХАНИЗМОВ ОБЕСПЕЧЕНИЯ КАЧЕСТВА ОБРАЗОВАНИЯ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75592" y="2014942"/>
            <a:ext cx="3126144" cy="1015663"/>
          </a:xfrm>
          <a:prstGeom prst="rect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глобальные изменения </a:t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науке и технологиях образования</a:t>
            </a:r>
            <a:endParaRPr lang="ru-RU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775592" y="3697174"/>
            <a:ext cx="3126144" cy="1015663"/>
          </a:xfrm>
          <a:prstGeom prst="rect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реформирование экономики</a:t>
            </a:r>
          </a:p>
          <a:p>
            <a:pPr algn="ctr"/>
            <a:endParaRPr lang="ru-RU" sz="2000" b="1" dirty="0"/>
          </a:p>
        </p:txBody>
      </p:sp>
      <p:pic>
        <p:nvPicPr>
          <p:cNvPr id="21" name="Picture 3" descr="C:\Users\Таня\Desktop\НОЯБРЬ\Оценочная деятельность\colorful-pointers-with-different-shapes_23-2147577701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6F0DA"/>
              </a:clrFrom>
              <a:clrTo>
                <a:srgbClr val="F6F0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" t="67677" r="76021" b="9892"/>
          <a:stretch/>
        </p:blipFill>
        <p:spPr bwMode="auto">
          <a:xfrm>
            <a:off x="1748296" y="1563046"/>
            <a:ext cx="603508" cy="66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Таня\Desktop\НОЯБРЬ\Оценочная деятельность\colorful-pointers-with-different-shapes_23-2147577701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6F0DA"/>
              </a:clrFrom>
              <a:clrTo>
                <a:srgbClr val="F6F0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" t="67677" r="76021" b="9892"/>
          <a:stretch/>
        </p:blipFill>
        <p:spPr bwMode="auto">
          <a:xfrm>
            <a:off x="1739809" y="3267267"/>
            <a:ext cx="603508" cy="66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авая фигурная скобка 22"/>
          <p:cNvSpPr/>
          <p:nvPr/>
        </p:nvSpPr>
        <p:spPr>
          <a:xfrm>
            <a:off x="5721161" y="2305803"/>
            <a:ext cx="368489" cy="2214028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2" descr="C:\Users\Таня\Desktop\ОКТЯБРЬ\Теория поколений\company-team-pack-in-flat-design_23-2147569647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ECECE2"/>
              </a:clrFrom>
              <a:clrTo>
                <a:srgbClr val="ECEC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7" b="6644"/>
          <a:stretch/>
        </p:blipFill>
        <p:spPr bwMode="auto">
          <a:xfrm flipH="1">
            <a:off x="7399641" y="4396451"/>
            <a:ext cx="1882559" cy="154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Таня\Desktop\ОКТЯБРЬ\Урок семинар\back-to-school-icon-set-design_24911-30734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4" t="9260" r="50000" b="50000"/>
          <a:stretch/>
        </p:blipFill>
        <p:spPr bwMode="auto">
          <a:xfrm>
            <a:off x="7475608" y="1011710"/>
            <a:ext cx="1676036" cy="153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07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  <p:bldP spid="19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90503" y="2892103"/>
            <a:ext cx="3096000" cy="972000"/>
          </a:xfrm>
          <a:prstGeom prst="homePlat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СОВЕРШЕНСТВОВАНИЕ</a:t>
            </a:r>
          </a:p>
          <a:p>
            <a:pPr algn="ctr"/>
            <a:r>
              <a:rPr lang="ru-RU" sz="1600" b="1" dirty="0" smtClean="0"/>
              <a:t>ОБРАЗОВАНИЯ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37183" y="2043284"/>
            <a:ext cx="3126144" cy="720000"/>
          </a:xfrm>
          <a:prstGeom prst="homePlat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разработка </a:t>
            </a:r>
            <a:r>
              <a:rPr lang="ru-RU" sz="2000" dirty="0"/>
              <a:t>и </a:t>
            </a:r>
            <a:r>
              <a:rPr lang="ru-RU" sz="2000" dirty="0" smtClean="0"/>
              <a:t>внедрение </a:t>
            </a:r>
            <a:r>
              <a:rPr lang="ru-RU" sz="2000" dirty="0"/>
              <a:t>стандартов образования </a:t>
            </a:r>
            <a:endParaRPr lang="ru-RU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737183" y="3043272"/>
            <a:ext cx="3126144" cy="720000"/>
          </a:xfrm>
          <a:prstGeom prst="homePlat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dirty="0"/>
              <a:t>совершенствование учебных программ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37183" y="4000890"/>
            <a:ext cx="3126144" cy="720000"/>
          </a:xfrm>
          <a:prstGeom prst="homePlat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dirty="0"/>
              <a:t>совершенствование учебных </a:t>
            </a:r>
            <a:r>
              <a:rPr lang="ru-RU" sz="2000" dirty="0" smtClean="0"/>
              <a:t>планов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515649" y="2864663"/>
            <a:ext cx="2664000" cy="1077218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НЕОБХОДИМ СТАНДАРТ  В СОДЕРЖАТЕЛЬНОМ ПЛАНЕ      УЧЕБНИКА</a:t>
            </a:r>
            <a:endParaRPr lang="ru-RU" sz="1600" b="1" dirty="0"/>
          </a:p>
        </p:txBody>
      </p:sp>
      <p:pic>
        <p:nvPicPr>
          <p:cNvPr id="14" name="Picture 6" descr="C:\Users\Таня\Desktop\ОКТЯБРЬ\Урок семинар\world-book-day-banners-in-flat-style_23-2147794704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3" t="52397" r="9219" b="18687"/>
          <a:stretch/>
        </p:blipFill>
        <p:spPr bwMode="auto">
          <a:xfrm>
            <a:off x="8865690" y="4621778"/>
            <a:ext cx="1961359" cy="10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Таня\Desktop\НОЯБРЬ\Формирование культуры правового и безопасного поведения\drgd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686" y="4000890"/>
            <a:ext cx="1141598" cy="202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Таня\Desktop\НОЯБРЬ\Формирование культуры правового и безопасного поведения\ываы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724" y="4000890"/>
            <a:ext cx="1141598" cy="202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E:\++++05 05 РАБОЧИЙ СТОЛ\ПРЕЗЕНТАЦИИ МИНСК\ЕДИНСТВО\ecda12ebb0d1240a1dae606d9fdb7df8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997" y="1042703"/>
            <a:ext cx="1809454" cy="181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46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  <p:bldP spid="19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86209" y="1132346"/>
            <a:ext cx="6001093" cy="4893647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ТРЕБОВАНИЯ УЧЕБНИКУ:</a:t>
            </a:r>
          </a:p>
          <a:p>
            <a:pPr algn="ctr"/>
            <a:endParaRPr lang="ru-RU" sz="1600" b="1" dirty="0" smtClean="0"/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/>
              <a:t> Издатели и авторы учебной литературы обязаны учитывать изменения и следить за соответствием учебников новым программам и учебным планам.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/>
              <a:t> Учебные книги должны регулярно обновляться.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/>
              <a:t>Необходимо сократить количество параллельных учебных пособий в пользу их качества: доступности и понятности для обучающихся, лаконичности изложения основ наук, соответствия современному развитию науки, гармоничного сочетания содержания и формы.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/>
              <a:t>Учебник должен ориентироваться на индивидуальную образовательную траекторию, но одновременно должен быть универсальным, с полным набором базовых фактов и понятий.</a:t>
            </a:r>
            <a:endParaRPr lang="ru-RU" sz="2000" dirty="0"/>
          </a:p>
        </p:txBody>
      </p:sp>
      <p:pic>
        <p:nvPicPr>
          <p:cNvPr id="8194" name="Picture 2" descr="C:\Users\Таня\Desktop\ДЕКАБРЬ\УЧЕБНИК\illustration-of-children_29937-146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61" y="1370089"/>
            <a:ext cx="4140048" cy="414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20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C:\Users\Таня\Desktop\НОЯБРЬ\Формирование культуры правового и безопасного поведения\14656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" t="15553" r="40136" b="16585"/>
          <a:stretch/>
        </p:blipFill>
        <p:spPr bwMode="auto">
          <a:xfrm>
            <a:off x="6737403" y="1273998"/>
            <a:ext cx="4353040" cy="444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71929" y="1709151"/>
            <a:ext cx="5893524" cy="3536114"/>
            <a:chOff x="671929" y="1709151"/>
            <a:chExt cx="5893524" cy="3536114"/>
          </a:xfrm>
        </p:grpSpPr>
        <p:pic>
          <p:nvPicPr>
            <p:cNvPr id="7" name="Picture 2" descr="C:\Users\Таня\Desktop\НОЯБРЬ\Формирование культуры правового и безопасного поведения\zdcsdcsdzdc.pn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929" y="1709151"/>
              <a:ext cx="5893524" cy="3536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1019034" y="2410803"/>
              <a:ext cx="5145206" cy="20313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/>
              <a:r>
                <a:rPr lang="ru-RU" b="1" dirty="0"/>
                <a:t>П</a:t>
              </a:r>
              <a:r>
                <a:rPr lang="ru-RU" b="1" dirty="0" smtClean="0"/>
                <a:t>едагог </a:t>
              </a:r>
              <a:r>
                <a:rPr lang="ru-RU" b="1" dirty="0"/>
                <a:t>должен иметь возможность </a:t>
              </a:r>
              <a:r>
                <a:rPr lang="ru-RU" b="1" dirty="0" smtClean="0"/>
                <a:t/>
              </a:r>
              <a:br>
                <a:rPr lang="ru-RU" b="1" dirty="0" smtClean="0"/>
              </a:br>
              <a:r>
                <a:rPr lang="ru-RU" b="1" dirty="0" smtClean="0"/>
                <a:t>выбирать </a:t>
              </a:r>
              <a:r>
                <a:rPr lang="ru-RU" b="1" dirty="0"/>
                <a:t>методику и учебные издания. </a:t>
              </a:r>
              <a:endParaRPr lang="ru-RU" b="1" dirty="0" smtClean="0"/>
            </a:p>
            <a:p>
              <a:pPr algn="ctr"/>
              <a:r>
                <a:rPr lang="ru-RU" b="1" dirty="0" smtClean="0"/>
                <a:t>Без </a:t>
              </a:r>
              <a:r>
                <a:rPr lang="ru-RU" b="1" dirty="0"/>
                <a:t>широкого выбора пособий </a:t>
              </a:r>
              <a:r>
                <a:rPr lang="ru-RU" b="1" dirty="0" smtClean="0"/>
                <a:t>педагог может </a:t>
              </a:r>
              <a:r>
                <a:rPr lang="ru-RU" b="1" dirty="0"/>
                <a:t>потерять перспективу развития. </a:t>
              </a:r>
              <a:endParaRPr lang="ru-RU" b="1" dirty="0" smtClean="0"/>
            </a:p>
            <a:p>
              <a:pPr algn="ctr"/>
              <a:r>
                <a:rPr lang="ru-RU" b="1" dirty="0"/>
                <a:t>К</a:t>
              </a:r>
              <a:r>
                <a:rPr lang="ru-RU" b="1" dirty="0" smtClean="0"/>
                <a:t>огда </a:t>
              </a:r>
              <a:r>
                <a:rPr lang="ru-RU" b="1" dirty="0"/>
                <a:t>вариантов слишком много, </a:t>
              </a:r>
              <a:r>
                <a:rPr lang="ru-RU" b="1" dirty="0" smtClean="0"/>
                <a:t>педагоги </a:t>
              </a:r>
              <a:r>
                <a:rPr lang="ru-RU" b="1" dirty="0"/>
                <a:t>тратят драгоценное время на их изучение </a:t>
              </a:r>
              <a:r>
                <a:rPr lang="ru-RU" b="1" dirty="0" smtClean="0"/>
                <a:t/>
              </a:r>
              <a:br>
                <a:rPr lang="ru-RU" b="1" dirty="0" smtClean="0"/>
              </a:br>
              <a:r>
                <a:rPr lang="ru-RU" b="1" dirty="0" smtClean="0"/>
                <a:t>в </a:t>
              </a:r>
              <a:r>
                <a:rPr lang="ru-RU" b="1" dirty="0"/>
                <a:t>ущерб образовательному процессу. </a:t>
              </a:r>
              <a:endParaRPr lang="ru-RU" b="1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369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ÑÐ¸ÑÐµÐ»Ñ Ð¸ ÑÑÐµÐ±Ð½Ð¸Ðº"/>
          <p:cNvPicPr>
            <a:picLocks noChangeAspect="1" noChangeArrowheads="1"/>
          </p:cNvPicPr>
          <p:nvPr/>
        </p:nvPicPr>
        <p:blipFill>
          <a:blip r:embed="rId2"/>
          <a:srcRect b="6908"/>
          <a:stretch>
            <a:fillRect/>
          </a:stretch>
        </p:blipFill>
        <p:spPr bwMode="auto">
          <a:xfrm>
            <a:off x="1250950" y="598487"/>
            <a:ext cx="9715500" cy="575468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784605" y="4478365"/>
            <a:ext cx="6959720" cy="161763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864928" y="4522224"/>
            <a:ext cx="69460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трети российских учебников эксперты обнаружили фактические ошибки, устаревшую и даже неверную информацию. Вместо того, чтобы спокойно работать с учебником, учитель должен его вычитать, откорректировать, отредактировать и принести извинения детям за несовершенства, допущенные авторами и полиграфистами.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8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84572" y="1193535"/>
            <a:ext cx="2412000" cy="646331"/>
          </a:xfrm>
          <a:prstGeom prst="homePlat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/>
              <a:t>научная </a:t>
            </a:r>
          </a:p>
          <a:p>
            <a:pPr algn="ctr"/>
            <a:r>
              <a:rPr lang="ru-RU" b="1" dirty="0" smtClean="0"/>
              <a:t>экспертиза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584572" y="2141045"/>
            <a:ext cx="2412000" cy="646331"/>
          </a:xfrm>
          <a:prstGeom prst="homePlat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/>
              <a:t>педагогическая экспертиза 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584572" y="3064375"/>
            <a:ext cx="2412000" cy="646331"/>
          </a:xfrm>
          <a:prstGeom prst="homePlat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/>
              <a:t>общественная</a:t>
            </a:r>
          </a:p>
          <a:p>
            <a:pPr algn="ctr"/>
            <a:r>
              <a:rPr lang="ru-RU" b="1" dirty="0" smtClean="0"/>
              <a:t>экспертиза</a:t>
            </a:r>
            <a:endParaRPr lang="ru-RU" b="1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4737888" y="2923856"/>
            <a:ext cx="2880000" cy="1080000"/>
          </a:xfrm>
          <a:prstGeom prst="homePlat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b="1" dirty="0" smtClean="0"/>
              <a:t>вывод: </a:t>
            </a:r>
            <a:r>
              <a:rPr lang="ru-RU" b="1" dirty="0"/>
              <a:t>«В учебнике отсутствуют ошибки, опечатки»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84572" y="4011426"/>
            <a:ext cx="2412000" cy="646331"/>
          </a:xfrm>
          <a:prstGeom prst="homePlat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/>
              <a:t>этнокультурная</a:t>
            </a:r>
          </a:p>
          <a:p>
            <a:pPr algn="ctr"/>
            <a:r>
              <a:rPr lang="ru-RU" b="1" dirty="0" smtClean="0"/>
              <a:t>экспертиза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584572" y="4967249"/>
            <a:ext cx="2412000" cy="646331"/>
          </a:xfrm>
          <a:prstGeom prst="homePlat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/>
              <a:t>региональная</a:t>
            </a:r>
          </a:p>
          <a:p>
            <a:pPr algn="ctr"/>
            <a:r>
              <a:rPr lang="ru-RU" b="1" dirty="0" smtClean="0"/>
              <a:t>экспертиза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296012" y="2921536"/>
            <a:ext cx="2664000" cy="1080000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РАЗМЕЩЕНИЕ УЧЕБНИКА </a:t>
            </a:r>
            <a:br>
              <a:rPr lang="ru-RU" sz="1600" b="1" dirty="0" smtClean="0"/>
            </a:br>
            <a:r>
              <a:rPr lang="ru-RU" sz="1600" b="1" dirty="0" smtClean="0"/>
              <a:t>В ФЕДЕРАЛЬНОМ ПЕРЕЧНЕ</a:t>
            </a:r>
            <a:endParaRPr lang="ru-RU" sz="1600" b="1" dirty="0"/>
          </a:p>
        </p:txBody>
      </p:sp>
      <p:pic>
        <p:nvPicPr>
          <p:cNvPr id="21" name="Picture 2" descr="C:\Users\2106~1\AppData\Local\Temp\Rar$DRa0.197\45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1" t="58391" r="26341" b="8585"/>
          <a:stretch/>
        </p:blipFill>
        <p:spPr bwMode="auto">
          <a:xfrm>
            <a:off x="6076947" y="3669227"/>
            <a:ext cx="1907509" cy="215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80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12" grpId="0" animBg="1"/>
      <p:bldP spid="9" grpId="0" animBg="1"/>
      <p:bldP spid="13" grpId="0" animBg="1"/>
      <p:bldP spid="16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757650" y="2789854"/>
            <a:ext cx="2664000" cy="584775"/>
          </a:xfrm>
          <a:prstGeom prst="rect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ИЗОБРЕТЕНИЕ ПИСЬМЕННОСТИ</a:t>
            </a:r>
            <a:endParaRPr lang="ru-RU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329209" y="4065955"/>
            <a:ext cx="2988000" cy="101566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концентрация </a:t>
            </a:r>
            <a:r>
              <a:rPr lang="ru-RU" sz="2000" dirty="0"/>
              <a:t>информации в одном источнике</a:t>
            </a:r>
            <a:endParaRPr lang="ru-RU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793853" y="4065955"/>
            <a:ext cx="2988000" cy="101566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передача информации большому </a:t>
            </a:r>
            <a:r>
              <a:rPr lang="ru-RU" sz="2000" dirty="0"/>
              <a:t>количеству потомков</a:t>
            </a:r>
            <a:endParaRPr lang="ru-RU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43717" y="1315657"/>
            <a:ext cx="10404192" cy="707886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</a:rPr>
              <a:t>История учебника</a:t>
            </a:r>
            <a:endParaRPr lang="ru-RU" sz="1100" b="1" dirty="0" smtClean="0">
              <a:solidFill>
                <a:srgbClr val="006600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18831063" flipH="1" flipV="1">
            <a:off x="4112940" y="3481431"/>
            <a:ext cx="485060" cy="390573"/>
          </a:xfrm>
          <a:prstGeom prst="rightArrow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2768937" flipV="1">
            <a:off x="7487971" y="3481429"/>
            <a:ext cx="485060" cy="390573"/>
          </a:xfrm>
          <a:prstGeom prst="rightArrow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5" name="Picture 2" descr="C:\Users\Таня\Desktop\ОКТЯБРЬ\полиэтническое образование\stihi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043" y="4461754"/>
            <a:ext cx="1774622" cy="177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22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21" grpId="0" animBg="1"/>
      <p:bldP spid="23" grpId="0" animBg="1"/>
      <p:bldP spid="2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1077417" y="1317423"/>
            <a:ext cx="3601571" cy="4223849"/>
            <a:chOff x="4498719" y="1207869"/>
            <a:chExt cx="3722164" cy="4665657"/>
          </a:xfrm>
        </p:grpSpPr>
        <p:grpSp>
          <p:nvGrpSpPr>
            <p:cNvPr id="6" name="Группа 5"/>
            <p:cNvGrpSpPr>
              <a:grpSpLocks/>
            </p:cNvGrpSpPr>
            <p:nvPr/>
          </p:nvGrpSpPr>
          <p:grpSpPr bwMode="auto">
            <a:xfrm rot="1316639">
              <a:off x="6536546" y="1207869"/>
              <a:ext cx="1684337" cy="2333625"/>
              <a:chOff x="8525819" y="3042769"/>
              <a:chExt cx="1683959" cy="2333839"/>
            </a:xfrm>
          </p:grpSpPr>
          <p:grpSp>
            <p:nvGrpSpPr>
              <p:cNvPr id="9" name="Группа 5"/>
              <p:cNvGrpSpPr>
                <a:grpSpLocks/>
              </p:cNvGrpSpPr>
              <p:nvPr/>
            </p:nvGrpSpPr>
            <p:grpSpPr bwMode="auto">
              <a:xfrm rot="-1370676">
                <a:off x="8525822" y="3067684"/>
                <a:ext cx="1683960" cy="2308923"/>
                <a:chOff x="6744072" y="3717032"/>
                <a:chExt cx="1749846" cy="2612598"/>
              </a:xfrm>
            </p:grpSpPr>
            <p:pic>
              <p:nvPicPr>
                <p:cNvPr id="13" name="Picture 6" descr="Картинки по запросу ФГОС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370" b="10352"/>
                <a:stretch>
                  <a:fillRect/>
                </a:stretch>
              </p:blipFill>
              <p:spPr bwMode="auto">
                <a:xfrm>
                  <a:off x="7104112" y="3717032"/>
                  <a:ext cx="1389806" cy="24958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" name="Picture 2" descr="Картинки по запросу ФГОС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441"/>
                <a:stretch>
                  <a:fillRect/>
                </a:stretch>
              </p:blipFill>
              <p:spPr bwMode="auto">
                <a:xfrm>
                  <a:off x="6744072" y="3717032"/>
                  <a:ext cx="1749846" cy="26125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1" name="Picture 6" descr="Картинки по запросу ФГОС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289" t="5400" b="51308"/>
              <a:stretch>
                <a:fillRect/>
              </a:stretch>
            </p:blipFill>
            <p:spPr bwMode="auto">
              <a:xfrm rot="-1379378">
                <a:off x="8685928" y="3042769"/>
                <a:ext cx="1278048" cy="1121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" name="Picture 2" descr="Картинки по запросу ФГОС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41"/>
            <a:stretch>
              <a:fillRect/>
            </a:stretch>
          </p:blipFill>
          <p:spPr bwMode="auto">
            <a:xfrm>
              <a:off x="5641719" y="2315939"/>
              <a:ext cx="1643063" cy="2452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Похожее изображение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59"/>
            <a:stretch>
              <a:fillRect/>
            </a:stretch>
          </p:blipFill>
          <p:spPr bwMode="auto">
            <a:xfrm>
              <a:off x="4498719" y="3387501"/>
              <a:ext cx="1793875" cy="248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Box 18"/>
          <p:cNvSpPr txBox="1"/>
          <p:nvPr/>
        </p:nvSpPr>
        <p:spPr>
          <a:xfrm>
            <a:off x="5313761" y="2148625"/>
            <a:ext cx="6001093" cy="258532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600"/>
                </a:solidFill>
              </a:rPr>
              <a:t>ОБРАЗОВАТЕЛЬНЫЙ СТАНДАРТ:</a:t>
            </a:r>
          </a:p>
          <a:p>
            <a:pPr algn="ctr"/>
            <a:endParaRPr lang="ru-RU" sz="1000" b="1" dirty="0" smtClean="0">
              <a:solidFill>
                <a:srgbClr val="00B05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совокупность </a:t>
            </a:r>
            <a:r>
              <a:rPr lang="ru-RU" sz="2000" dirty="0"/>
              <a:t>обязательных требований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 </a:t>
            </a:r>
            <a:r>
              <a:rPr lang="ru-RU" sz="2000" dirty="0"/>
              <a:t>образованию определенного </a:t>
            </a:r>
            <a:r>
              <a:rPr lang="ru-RU" sz="2000" dirty="0" smtClean="0"/>
              <a:t>уровня</a:t>
            </a:r>
            <a:r>
              <a:rPr lang="ru-RU" sz="2000" dirty="0"/>
              <a:t>;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определение минимального объёма </a:t>
            </a:r>
            <a:r>
              <a:rPr lang="ru-RU" sz="2000" dirty="0"/>
              <a:t>знаний. 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1600" b="1" dirty="0" smtClean="0">
                <a:solidFill>
                  <a:srgbClr val="006600"/>
                </a:solidFill>
              </a:rPr>
              <a:t>КУРС НА ЕДИНОЕ ОБРАЗОВАТЕЛЬНОЕ ПРОСТРАНСТВО </a:t>
            </a:r>
            <a:r>
              <a:rPr lang="ru-RU" sz="2000" dirty="0" smtClean="0"/>
              <a:t>– единство предметных концепций по всем учебным дисциплинам.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1690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424805" y="1553601"/>
            <a:ext cx="2310337" cy="720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1600" b="1" dirty="0" smtClean="0"/>
              <a:t>ЕДИНЫЕ ПРЕДМЕТНЫЕ КОНЦЕПЦИИ 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24805" y="3040184"/>
            <a:ext cx="2310337" cy="720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1600" b="1" dirty="0" smtClean="0"/>
              <a:t>СТАНДАРТЫ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16" name="Picture 3" descr="C:\Users\Таня\Desktop\НОЯБРЬ\Принципы педагогического взаимодействия\arrow-icons-collection_1063-3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69" t="50000" r="9259" b="31926"/>
          <a:stretch/>
        </p:blipFill>
        <p:spPr bwMode="auto">
          <a:xfrm>
            <a:off x="7319528" y="2379617"/>
            <a:ext cx="520889" cy="53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424805" y="4795994"/>
            <a:ext cx="2310337" cy="720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1600" b="1" dirty="0" smtClean="0"/>
              <a:t>УЧЕБНИКИ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18" name="Picture 3" descr="C:\Users\Таня\Desktop\НОЯБРЬ\Принципы педагогического взаимодействия\arrow-icons-collection_1063-3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69" t="50000" r="9259" b="31926"/>
          <a:stretch/>
        </p:blipFill>
        <p:spPr bwMode="auto">
          <a:xfrm>
            <a:off x="7319528" y="4012327"/>
            <a:ext cx="520889" cy="53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Таня\Desktop\ДЕКАБРЬ\УЧЕБНИК\children-learning-and-reading-books-together_7496-12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035" y="1361439"/>
            <a:ext cx="3867437" cy="407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Таня\Desktop\СЕНТЯБРЬ\Внеклассное чтение\colorful-books-pack_23-2147523336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AF4E8"/>
              </a:clrFrom>
              <a:clrTo>
                <a:srgbClr val="FAF4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01" t="5201" r="8957" b="67850"/>
          <a:stretch/>
        </p:blipFill>
        <p:spPr bwMode="auto">
          <a:xfrm>
            <a:off x="6089649" y="1025242"/>
            <a:ext cx="502567" cy="67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Таня\Desktop\СЕНТЯБРЬ\Внеклассное чтение\colorful-books-pack_23-2147523336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AF4E8"/>
              </a:clrFrom>
              <a:clrTo>
                <a:srgbClr val="FAF4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01" t="5201" r="8957" b="67850"/>
          <a:stretch/>
        </p:blipFill>
        <p:spPr bwMode="auto">
          <a:xfrm>
            <a:off x="6106645" y="2649035"/>
            <a:ext cx="502567" cy="67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Таня\Desktop\СЕНТЯБРЬ\Внеклассное чтение\colorful-books-pack_23-2147523336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AF4E8"/>
              </a:clrFrom>
              <a:clrTo>
                <a:srgbClr val="FAF4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01" t="5201" r="8957" b="67850"/>
          <a:stretch/>
        </p:blipFill>
        <p:spPr bwMode="auto">
          <a:xfrm>
            <a:off x="6106644" y="4337799"/>
            <a:ext cx="502567" cy="67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60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Таня\Desktop\СЕНТЯБРЬ\РАЗВИТИЕ внимания\O71C7V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9" b="15116"/>
          <a:stretch>
            <a:fillRect/>
          </a:stretch>
        </p:blipFill>
        <p:spPr bwMode="auto">
          <a:xfrm>
            <a:off x="788199" y="600075"/>
            <a:ext cx="10649180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879855" y="4049739"/>
            <a:ext cx="6529673" cy="207518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893503" y="4093599"/>
            <a:ext cx="652967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Законодательное закрепление соответствия учебника требованиям ФГОС не должно означать приведения содержания всех учебников к единообразию, а тем более возвращения к единому учебнику. Наоборот, желательно, чтобы по каждому из предметов было несколько </a:t>
            </a:r>
            <a:r>
              <a:rPr lang="ru-RU" dirty="0" smtClean="0"/>
              <a:t>наименований </a:t>
            </a:r>
            <a:r>
              <a:rPr lang="ru-RU" dirty="0"/>
              <a:t>учебников, адаптированных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 </a:t>
            </a:r>
            <a:r>
              <a:rPr lang="ru-RU" dirty="0"/>
              <a:t>разным ученикам, в том числе учебников</a:t>
            </a:r>
            <a:r>
              <a:rPr lang="ru-RU" dirty="0" smtClean="0"/>
              <a:t> </a:t>
            </a:r>
            <a:r>
              <a:rPr lang="ru-RU" dirty="0"/>
              <a:t>с индивидуальными особенностями развития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8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270307" y="1513828"/>
            <a:ext cx="2880000" cy="720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1600" b="1" dirty="0" smtClean="0"/>
              <a:t>ПЕДАГОГ</a:t>
            </a:r>
            <a:endParaRPr lang="ru-RU" sz="16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70307" y="2397245"/>
            <a:ext cx="2880000" cy="72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dirty="0" smtClean="0"/>
              <a:t>современный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>
            <a:stCxn id="9" idx="2"/>
            <a:endCxn id="14" idx="0"/>
          </p:cNvCxnSpPr>
          <p:nvPr/>
        </p:nvCxnSpPr>
        <p:spPr>
          <a:xfrm>
            <a:off x="5710307" y="2233828"/>
            <a:ext cx="0" cy="16341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270307" y="3311329"/>
            <a:ext cx="2880000" cy="72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dirty="0" smtClean="0"/>
              <a:t>грамотный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270307" y="4226271"/>
            <a:ext cx="28800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dirty="0"/>
              <a:t>включенный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педагогические практики,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 не просто ознакомленный с новыми методиками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007590" y="2704821"/>
            <a:ext cx="2988000" cy="830997"/>
          </a:xfrm>
          <a:prstGeom prst="homePlat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ВЫБОР МАКСИМАЛЬНО ЭФФЕКТИВНОГО УЧЕБНИКА</a:t>
            </a:r>
            <a:endParaRPr lang="ru-RU" sz="1600" b="1" dirty="0"/>
          </a:p>
        </p:txBody>
      </p:sp>
      <p:pic>
        <p:nvPicPr>
          <p:cNvPr id="21" name="Picture 3" descr="C:\Users\Таня\Desktop\НОЯБРЬ\Психолого-педагогическое сопровождение детей с ОВЗ\12962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3" t="20137" r="4335" b="26098"/>
          <a:stretch/>
        </p:blipFill>
        <p:spPr bwMode="auto">
          <a:xfrm>
            <a:off x="8184313" y="2387850"/>
            <a:ext cx="2728616" cy="167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E:\++++05 05 РАБОЧИЙ СТОЛ\ПРЕЗЕНТАЦИИ МИНСК\Мнемотехника\book-1773756_960_72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98" y="4212623"/>
            <a:ext cx="1820443" cy="159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86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7" grpId="0" animBg="1"/>
      <p:bldP spid="18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700EF40-05EA-0B43-AAA3-C9F928A5E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8192" y="1048825"/>
            <a:ext cx="10404192" cy="1200329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</a:rPr>
              <a:t>Практика самостоятельного создания </a:t>
            </a:r>
          </a:p>
          <a:p>
            <a:pPr algn="ctr"/>
            <a:r>
              <a:rPr lang="ru-RU" sz="3600" b="1" dirty="0" smtClean="0">
                <a:solidFill>
                  <a:srgbClr val="006600"/>
                </a:solidFill>
              </a:rPr>
              <a:t>учебника  в Канаде</a:t>
            </a:r>
            <a:endParaRPr lang="ru-RU" sz="3600" b="1" dirty="0">
              <a:solidFill>
                <a:srgbClr val="00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5762" y="3082091"/>
            <a:ext cx="6001093" cy="212365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ПЕДАГОГ: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используя все доступные ресурсы отбирает учебный материал;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распечатывает материал и раздает детям.</a:t>
            </a:r>
          </a:p>
          <a:p>
            <a:r>
              <a:rPr lang="ru-RU" sz="2000" dirty="0" smtClean="0"/>
              <a:t> </a:t>
            </a:r>
          </a:p>
          <a:p>
            <a:r>
              <a:rPr lang="ru-RU" sz="1600" b="1" dirty="0" smtClean="0"/>
              <a:t>ОБУЧАЮЩИЕСЯ:</a:t>
            </a:r>
            <a:endParaRPr lang="ru-RU" sz="1600" b="1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осуществляют сбор материала в </a:t>
            </a:r>
            <a:r>
              <a:rPr lang="ru-RU" sz="2000" dirty="0"/>
              <a:t>папки. </a:t>
            </a:r>
            <a:endParaRPr lang="ru-RU" sz="2000" dirty="0" smtClean="0"/>
          </a:p>
        </p:txBody>
      </p:sp>
      <p:pic>
        <p:nvPicPr>
          <p:cNvPr id="9218" name="Picture 2" descr="C:\Users\Таня\Desktop\ДЕКАБРЬ\УЧЕБНИК\275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31" t="5765" r="3224" b="54694"/>
          <a:stretch/>
        </p:blipFill>
        <p:spPr bwMode="auto">
          <a:xfrm>
            <a:off x="1759500" y="2905242"/>
            <a:ext cx="2599994" cy="287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95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flipH="1">
            <a:off x="7573283" y="1642935"/>
            <a:ext cx="3636000" cy="646331"/>
          </a:xfrm>
          <a:prstGeom prst="homePlat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/>
              <a:t>электронная версия бумажного учебника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7443785" y="2578672"/>
            <a:ext cx="3765498" cy="1200329"/>
          </a:xfrm>
          <a:prstGeom prst="homePlat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 smtClean="0"/>
              <a:t>комплекс программ, </a:t>
            </a:r>
            <a:r>
              <a:rPr lang="ru-RU" dirty="0"/>
              <a:t>позволяющий демонстрировать </a:t>
            </a:r>
            <a:r>
              <a:rPr lang="ru-RU" dirty="0" smtClean="0"/>
              <a:t>помимо </a:t>
            </a:r>
            <a:r>
              <a:rPr lang="ru-RU" dirty="0"/>
              <a:t>текста, обучающий мультимедийный материал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72169" y="1766941"/>
            <a:ext cx="5118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6600"/>
                </a:solidFill>
              </a:rPr>
              <a:t>ЭЛЕКТРОННЫЙ УЧЕБНИК </a:t>
            </a:r>
            <a:r>
              <a:rPr lang="ru-RU" dirty="0">
                <a:solidFill>
                  <a:schemeClr val="dk1"/>
                </a:solidFill>
              </a:rPr>
              <a:t>— это специальное устройство </a:t>
            </a:r>
            <a:r>
              <a:rPr lang="ru-RU" dirty="0" smtClean="0">
                <a:solidFill>
                  <a:schemeClr val="dk1"/>
                </a:solidFill>
              </a:rPr>
              <a:t>заменяющее </a:t>
            </a:r>
            <a:r>
              <a:rPr lang="ru-RU" dirty="0">
                <a:solidFill>
                  <a:schemeClr val="dk1"/>
                </a:solidFill>
              </a:rPr>
              <a:t>собой традиционный бумажный учебник. </a:t>
            </a:r>
          </a:p>
        </p:txBody>
      </p:sp>
      <p:pic>
        <p:nvPicPr>
          <p:cNvPr id="1026" name="Picture 2" descr="ÐÐ°ÑÑÐ¸Ð½ÐºÐ¸ Ð¿Ð¾ Ð·Ð°Ð¿ÑÐ¾ÑÑ ÑÐ»ÐµÐºÑÑÐ¾Ð½Ð½ÑÐ¹ ÑÑÐµÐ±Ð½Ð¸Ð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936" y="2789464"/>
            <a:ext cx="2830685" cy="220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 flipH="1">
            <a:off x="7573283" y="4068407"/>
            <a:ext cx="3636000" cy="923330"/>
          </a:xfrm>
          <a:prstGeom prst="homePlat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/>
              <a:t>комплекс программ</a:t>
            </a:r>
            <a:r>
              <a:rPr lang="ru-RU" dirty="0" smtClean="0"/>
              <a:t>, </a:t>
            </a:r>
            <a:r>
              <a:rPr lang="ru-RU" dirty="0"/>
              <a:t>содержащий </a:t>
            </a:r>
            <a:r>
              <a:rPr lang="ru-RU" dirty="0" smtClean="0"/>
              <a:t>интерактивные </a:t>
            </a:r>
            <a:r>
              <a:rPr lang="ru-RU" dirty="0"/>
              <a:t>блоки проверки знаний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77763" y="3455835"/>
            <a:ext cx="3497511" cy="646331"/>
          </a:xfrm>
          <a:prstGeom prst="homePlat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/>
              <a:t>Основное </a:t>
            </a:r>
            <a:r>
              <a:rPr lang="ru-RU" dirty="0" smtClean="0"/>
              <a:t>преимущество </a:t>
            </a:r>
            <a:r>
              <a:rPr lang="ru-RU" b="1" dirty="0" smtClean="0"/>
              <a:t>— </a:t>
            </a:r>
            <a:r>
              <a:rPr lang="ru-RU" b="1" dirty="0"/>
              <a:t>интерактивность</a:t>
            </a:r>
          </a:p>
        </p:txBody>
      </p:sp>
    </p:spTree>
    <p:extLst>
      <p:ext uri="{BB962C8B-B14F-4D97-AF65-F5344CB8AC3E}">
        <p14:creationId xmlns:p14="http://schemas.microsoft.com/office/powerpoint/2010/main" val="296031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15" grpId="0" animBg="1"/>
      <p:bldP spid="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39742" y="1747231"/>
            <a:ext cx="2520000" cy="1077218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УДОБНО </a:t>
            </a:r>
            <a:br>
              <a:rPr lang="ru-RU" sz="1600" b="1" dirty="0" smtClean="0"/>
            </a:br>
            <a:r>
              <a:rPr lang="ru-RU" sz="1600" b="1" dirty="0" smtClean="0"/>
              <a:t>ИСПОЛЬЗОВАТЬ ЭЛЕКТРОННЫЙ УЧЕБНИК</a:t>
            </a:r>
            <a:endParaRPr lang="ru-RU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760177" y="1626954"/>
            <a:ext cx="3636000" cy="646331"/>
          </a:xfrm>
          <a:prstGeom prst="homePlat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/>
              <a:t>общение посредством </a:t>
            </a:r>
            <a:r>
              <a:rPr lang="ru-RU" b="1" dirty="0"/>
              <a:t>смартфона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60177" y="2781884"/>
            <a:ext cx="3636000" cy="646331"/>
          </a:xfrm>
          <a:prstGeom prst="homePlat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/>
              <a:t>находятся внутри </a:t>
            </a:r>
            <a:r>
              <a:rPr lang="ru-RU" b="1" dirty="0"/>
              <a:t>информационной </a:t>
            </a:r>
            <a:r>
              <a:rPr lang="ru-RU" b="1" dirty="0" smtClean="0"/>
              <a:t>среды</a:t>
            </a:r>
            <a:endParaRPr lang="ru-RU" b="1" dirty="0"/>
          </a:p>
        </p:txBody>
      </p:sp>
      <p:pic>
        <p:nvPicPr>
          <p:cNvPr id="10242" name="Picture 2" descr="C:\Users\Таня\Desktop\ДЕКАБРЬ\УЧЕБНИК\online-education-concept_3446-659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5" b="24854"/>
          <a:stretch/>
        </p:blipFill>
        <p:spPr bwMode="auto">
          <a:xfrm>
            <a:off x="7679662" y="3050254"/>
            <a:ext cx="3773510" cy="225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38078" y="2092003"/>
            <a:ext cx="2189594" cy="576000"/>
          </a:xfrm>
          <a:prstGeom prst="homePlat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ОБУЧАЮЩИЕСЯ</a:t>
            </a:r>
            <a:endParaRPr lang="ru-RU" sz="1600" b="1" dirty="0"/>
          </a:p>
        </p:txBody>
      </p:sp>
      <p:pic>
        <p:nvPicPr>
          <p:cNvPr id="13" name="Picture 2" descr="C:\Users\Таня\Desktop\НОЯБРЬ\Формирование культуры правового и безопасного поведения\drgd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761" y="3038866"/>
            <a:ext cx="1161114" cy="20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Таня\Desktop\НОЯБРЬ\Формирование культуры правового и безопасного поведения\ываы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974" y="3457966"/>
            <a:ext cx="1359826" cy="240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61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2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C:\Users\Таня\Desktop\НОЯБРЬ\Формирование культуры правового и безопасного поведения\14656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" t="15553" r="40136" b="16585"/>
          <a:stretch/>
        </p:blipFill>
        <p:spPr bwMode="auto">
          <a:xfrm>
            <a:off x="6737403" y="1273998"/>
            <a:ext cx="4353040" cy="444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99225" y="1709151"/>
            <a:ext cx="5893524" cy="3536114"/>
            <a:chOff x="699225" y="1709151"/>
            <a:chExt cx="5893524" cy="3536114"/>
          </a:xfrm>
        </p:grpSpPr>
        <p:pic>
          <p:nvPicPr>
            <p:cNvPr id="7" name="Picture 2" descr="C:\Users\Таня\Desktop\НОЯБРЬ\Формирование культуры правового и безопасного поведения\zdcsdcsdzdc.pn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225" y="1709151"/>
              <a:ext cx="5893524" cy="3536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1533525" y="2337729"/>
              <a:ext cx="4238626" cy="21852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just"/>
              <a:r>
                <a:rPr lang="ru-RU" b="1" dirty="0"/>
                <a:t>Изменение ведущего источника восприятия информации в сторону объединения аудиального и </a:t>
              </a:r>
              <a:r>
                <a:rPr lang="ru-RU" b="1" dirty="0" smtClean="0"/>
                <a:t>визуального типов не </a:t>
              </a:r>
              <a:r>
                <a:rPr lang="ru-RU" b="1" dirty="0"/>
                <a:t>оставляет места кинестетическому. </a:t>
              </a:r>
              <a:endParaRPr lang="ru-RU" b="1" dirty="0" smtClean="0"/>
            </a:p>
            <a:p>
              <a:pPr algn="just"/>
              <a:endParaRPr lang="ru-RU" sz="1000" b="1" dirty="0"/>
            </a:p>
            <a:p>
              <a:pPr algn="just"/>
              <a:r>
                <a:rPr lang="ru-RU" b="1" dirty="0" smtClean="0"/>
                <a:t>Перекрывается </a:t>
              </a:r>
              <a:r>
                <a:rPr lang="ru-RU" b="1" dirty="0"/>
                <a:t>канал чувственного, эмоционального восприятия мира. </a:t>
              </a:r>
              <a:endParaRPr lang="ru-RU" b="1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024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ÐºÐ½Ð¸Ð³Ð°"/>
          <p:cNvPicPr>
            <a:picLocks noChangeAspect="1" noChangeArrowheads="1"/>
          </p:cNvPicPr>
          <p:nvPr/>
        </p:nvPicPr>
        <p:blipFill>
          <a:blip r:embed="rId2"/>
          <a:srcRect b="4419"/>
          <a:stretch>
            <a:fillRect/>
          </a:stretch>
        </p:blipFill>
        <p:spPr bwMode="auto">
          <a:xfrm>
            <a:off x="993774" y="417513"/>
            <a:ext cx="10207625" cy="604043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505700" y="1047751"/>
            <a:ext cx="4478566" cy="280035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572375" y="1152046"/>
            <a:ext cx="433387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Книга – живой предмет, очень важный с точки зрения донесения образа через переживание. Поэтому так важно оформление учебника. Он должен обладать такими физическими параметрами, чтобы гармонизировать читателя. А значит, и в этом направлении нужна кропотливая и профессиональная работа.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9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++++05 05 РАБОЧИЙ СТОЛ\ПРЕЗЕНТАЦИИ МИНСК\РАЗВИТИЕ РЕЧИ\podgotovkakshko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07" b="3365"/>
          <a:stretch>
            <a:fillRect/>
          </a:stretch>
        </p:blipFill>
        <p:spPr bwMode="auto">
          <a:xfrm>
            <a:off x="914841" y="457199"/>
            <a:ext cx="10366787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612602" y="4499896"/>
            <a:ext cx="7314514" cy="206897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590069" y="4438171"/>
            <a:ext cx="717732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Сегодня школьный  учебник </a:t>
            </a:r>
            <a:r>
              <a:rPr lang="ru-RU" dirty="0"/>
              <a:t>не является единственным источником информации, но он должен быть </a:t>
            </a:r>
            <a:r>
              <a:rPr lang="ru-RU" dirty="0" smtClean="0"/>
              <a:t>стержнем </a:t>
            </a:r>
            <a:r>
              <a:rPr lang="ru-RU" dirty="0"/>
              <a:t>базовых знаний, точкой входа в предмет. А если добавить яркость, насыщенность материалом, а главное </a:t>
            </a:r>
            <a:r>
              <a:rPr lang="ru-RU" dirty="0" smtClean="0"/>
              <a:t>– </a:t>
            </a:r>
            <a:r>
              <a:rPr lang="ru-RU" dirty="0"/>
              <a:t>нацеленность на определенный образовательный результат, ориентацию на повышенную продуктивность, то должно получиться интересное и полезное </a:t>
            </a:r>
            <a:r>
              <a:rPr lang="ru-RU" dirty="0" smtClean="0"/>
              <a:t>ребенку </a:t>
            </a:r>
            <a:r>
              <a:rPr lang="ru-RU" dirty="0"/>
              <a:t>учебное издание, создание которого – задача государственной важности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9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66296" y="3013118"/>
            <a:ext cx="2016000" cy="576000"/>
          </a:xfrm>
          <a:prstGeom prst="homePlat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ГЛИНЯНЫЕ ТАБЛИЧКИ</a:t>
            </a:r>
            <a:endParaRPr lang="ru-RU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43717" y="1315657"/>
            <a:ext cx="10404192" cy="707886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</a:rPr>
              <a:t>История учебника</a:t>
            </a:r>
            <a:endParaRPr lang="ru-RU" sz="1100" b="1" dirty="0" smtClean="0">
              <a:solidFill>
                <a:srgbClr val="006600"/>
              </a:solidFill>
            </a:endParaRPr>
          </a:p>
        </p:txBody>
      </p:sp>
      <p:cxnSp>
        <p:nvCxnSpPr>
          <p:cNvPr id="3" name="Прямая соединительная линия 2"/>
          <p:cNvCxnSpPr>
            <a:endCxn id="21" idx="0"/>
          </p:cNvCxnSpPr>
          <p:nvPr/>
        </p:nvCxnSpPr>
        <p:spPr>
          <a:xfrm>
            <a:off x="1774296" y="3597894"/>
            <a:ext cx="0" cy="3257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20955" y="3013118"/>
            <a:ext cx="2016000" cy="576000"/>
          </a:xfrm>
          <a:prstGeom prst="homePlat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СВИТКИ</a:t>
            </a:r>
            <a:endParaRPr lang="ru-RU" sz="1600" b="1" dirty="0"/>
          </a:p>
        </p:txBody>
      </p:sp>
      <p:cxnSp>
        <p:nvCxnSpPr>
          <p:cNvPr id="15" name="Прямая соединительная линия 14"/>
          <p:cNvCxnSpPr>
            <a:endCxn id="14" idx="0"/>
          </p:cNvCxnSpPr>
          <p:nvPr/>
        </p:nvCxnSpPr>
        <p:spPr>
          <a:xfrm>
            <a:off x="4628955" y="3597132"/>
            <a:ext cx="0" cy="3257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00632" y="3008731"/>
            <a:ext cx="2016000" cy="576000"/>
          </a:xfrm>
          <a:prstGeom prst="homePlat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РУКОПИСНЫЕ ТОМА</a:t>
            </a:r>
            <a:endParaRPr lang="ru-RU" sz="1600" b="1" dirty="0"/>
          </a:p>
        </p:txBody>
      </p:sp>
      <p:cxnSp>
        <p:nvCxnSpPr>
          <p:cNvPr id="18" name="Прямая соединительная линия 17"/>
          <p:cNvCxnSpPr>
            <a:endCxn id="17" idx="0"/>
          </p:cNvCxnSpPr>
          <p:nvPr/>
        </p:nvCxnSpPr>
        <p:spPr>
          <a:xfrm>
            <a:off x="7508632" y="3597894"/>
            <a:ext cx="0" cy="3257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300699" y="3008731"/>
            <a:ext cx="2016000" cy="576000"/>
          </a:xfrm>
          <a:prstGeom prst="rect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ПЕЧАТНЫЕ ТОМА</a:t>
            </a:r>
            <a:endParaRPr lang="ru-RU" sz="1600" b="1" dirty="0"/>
          </a:p>
        </p:txBody>
      </p:sp>
      <p:cxnSp>
        <p:nvCxnSpPr>
          <p:cNvPr id="27" name="Прямая соединительная линия 26"/>
          <p:cNvCxnSpPr>
            <a:endCxn id="26" idx="0"/>
          </p:cNvCxnSpPr>
          <p:nvPr/>
        </p:nvCxnSpPr>
        <p:spPr>
          <a:xfrm>
            <a:off x="10308699" y="3597132"/>
            <a:ext cx="0" cy="3257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766296" y="3923627"/>
            <a:ext cx="2016000" cy="1440000"/>
            <a:chOff x="766296" y="3923627"/>
            <a:chExt cx="2016000" cy="1440000"/>
          </a:xfrm>
        </p:grpSpPr>
        <p:sp>
          <p:nvSpPr>
            <p:cNvPr id="21" name="TextBox 20"/>
            <p:cNvSpPr txBox="1"/>
            <p:nvPr/>
          </p:nvSpPr>
          <p:spPr>
            <a:xfrm>
              <a:off x="766296" y="3923627"/>
              <a:ext cx="2016000" cy="14400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ru-RU" sz="2000" b="1" dirty="0"/>
            </a:p>
          </p:txBody>
        </p:sp>
        <p:pic>
          <p:nvPicPr>
            <p:cNvPr id="5122" name="Picture 2" descr="C:\Users\Таня\Desktop\ДЕКАБРЬ\УЧЕБНИК\tablichki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717" y="4181713"/>
              <a:ext cx="1505803" cy="922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3620955" y="3922865"/>
            <a:ext cx="2016000" cy="1440000"/>
            <a:chOff x="3498123" y="3922865"/>
            <a:chExt cx="2016000" cy="1440000"/>
          </a:xfrm>
        </p:grpSpPr>
        <p:sp>
          <p:nvSpPr>
            <p:cNvPr id="14" name="TextBox 13"/>
            <p:cNvSpPr txBox="1"/>
            <p:nvPr/>
          </p:nvSpPr>
          <p:spPr>
            <a:xfrm>
              <a:off x="3498123" y="3922865"/>
              <a:ext cx="2016000" cy="14400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ru-RU" sz="2000" b="1" dirty="0"/>
            </a:p>
          </p:txBody>
        </p:sp>
        <p:pic>
          <p:nvPicPr>
            <p:cNvPr id="5123" name="Picture 3" descr="C:\Users\Таня\Desktop\ДЕКАБРЬ\УЧЕБНИК\Без названия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7390" y="4007860"/>
              <a:ext cx="952422" cy="1271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6500632" y="3923627"/>
            <a:ext cx="2016000" cy="1440000"/>
            <a:chOff x="6541576" y="3923627"/>
            <a:chExt cx="2016000" cy="1440000"/>
          </a:xfrm>
        </p:grpSpPr>
        <p:sp>
          <p:nvSpPr>
            <p:cNvPr id="17" name="TextBox 16"/>
            <p:cNvSpPr txBox="1"/>
            <p:nvPr/>
          </p:nvSpPr>
          <p:spPr>
            <a:xfrm>
              <a:off x="6541576" y="3923627"/>
              <a:ext cx="2016000" cy="14400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ru-RU" sz="2000" b="1" dirty="0"/>
            </a:p>
          </p:txBody>
        </p:sp>
        <p:pic>
          <p:nvPicPr>
            <p:cNvPr id="5124" name="Picture 4" descr="C:\Users\Таня\Desktop\ДЕКАБРЬ\УЧЕБНИК\GateOfGodsMercy-Arm170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1767" y="4052289"/>
              <a:ext cx="1762914" cy="118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9300699" y="3922865"/>
            <a:ext cx="2016000" cy="1440000"/>
            <a:chOff x="9273403" y="3922865"/>
            <a:chExt cx="2016000" cy="1440000"/>
          </a:xfrm>
        </p:grpSpPr>
        <p:sp>
          <p:nvSpPr>
            <p:cNvPr id="26" name="TextBox 25"/>
            <p:cNvSpPr txBox="1"/>
            <p:nvPr/>
          </p:nvSpPr>
          <p:spPr>
            <a:xfrm>
              <a:off x="9273403" y="3922865"/>
              <a:ext cx="2016000" cy="14400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ru-RU" sz="2000" b="1" dirty="0"/>
            </a:p>
          </p:txBody>
        </p:sp>
        <p:pic>
          <p:nvPicPr>
            <p:cNvPr id="5126" name="Picture 6" descr="C:\Users\Таня\Desktop\ДЕКАБРЬ\УЧЕБНИК\10.03_pervoe_izdanie_apostola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5408" y="4003910"/>
              <a:ext cx="1819286" cy="1243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7643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3" grpId="0" animBg="1"/>
      <p:bldP spid="16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700EF40-05EA-0B43-AAA3-C9F928A5E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540995" y="2789891"/>
            <a:ext cx="5828447" cy="2923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/>
              <a:t>УЧЕБНИКИ: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училось не одно поколение людей;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не менялись в течении десятилетий.</a:t>
            </a:r>
          </a:p>
          <a:p>
            <a:endParaRPr lang="ru-RU" sz="1000" dirty="0"/>
          </a:p>
          <a:p>
            <a:r>
              <a:rPr lang="ru-RU" sz="1600" b="1" dirty="0" smtClean="0"/>
              <a:t>ЭФФЕКТИВНОСТЬ:</a:t>
            </a:r>
            <a:endParaRPr lang="ru-RU" sz="16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dirty="0"/>
              <a:t>п</a:t>
            </a:r>
            <a:r>
              <a:rPr lang="ru-RU" dirty="0" smtClean="0"/>
              <a:t>олучение детьми фундаментальных основ </a:t>
            </a:r>
            <a:r>
              <a:rPr lang="ru-RU" dirty="0"/>
              <a:t>знаний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</a:t>
            </a:r>
            <a:r>
              <a:rPr lang="ru-RU" dirty="0"/>
              <a:t>всем </a:t>
            </a:r>
            <a:r>
              <a:rPr lang="ru-RU" dirty="0" smtClean="0"/>
              <a:t>предметам.</a:t>
            </a:r>
          </a:p>
          <a:p>
            <a:endParaRPr lang="ru-RU" sz="1600" dirty="0" smtClean="0"/>
          </a:p>
          <a:p>
            <a:r>
              <a:rPr lang="ru-RU" dirty="0" smtClean="0"/>
              <a:t>Советская система образования - эффективная система образования для </a:t>
            </a:r>
            <a:r>
              <a:rPr lang="ru-RU" dirty="0"/>
              <a:t>своего времени и применительно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 </a:t>
            </a:r>
            <a:r>
              <a:rPr lang="ru-RU" dirty="0"/>
              <a:t>советской </a:t>
            </a:r>
            <a:r>
              <a:rPr lang="ru-RU" dirty="0" smtClean="0"/>
              <a:t>системе.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1308137"/>
            <a:ext cx="10404192" cy="707886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</a:rPr>
              <a:t>Советская система образования</a:t>
            </a:r>
            <a:endParaRPr lang="ru-RU" sz="1100" b="1" dirty="0" smtClean="0">
              <a:solidFill>
                <a:srgbClr val="006600"/>
              </a:solidFill>
            </a:endParaRPr>
          </a:p>
        </p:txBody>
      </p:sp>
      <p:pic>
        <p:nvPicPr>
          <p:cNvPr id="9" name="Picture 3" descr="C:\Users\Таня\Desktop\НОЯБРЬ\Формирование культуры правового и безопасного поведения\exclamation_mark_PNG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712" y="5261362"/>
            <a:ext cx="543627" cy="54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Таня\Desktop\ДЕКАБРЬ\УЧЕБНИК\uchebniki-sssr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92" y="2885771"/>
            <a:ext cx="3678131" cy="276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16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5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C:\Users\Таня\Desktop\НОЯБРЬ\Формирование культуры правового и безопасного поведения\14656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" t="15553" r="40136" b="16585"/>
          <a:stretch/>
        </p:blipFill>
        <p:spPr bwMode="auto">
          <a:xfrm>
            <a:off x="6737403" y="1273998"/>
            <a:ext cx="4353040" cy="444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99225" y="1709151"/>
            <a:ext cx="5893524" cy="3536114"/>
            <a:chOff x="699225" y="1709151"/>
            <a:chExt cx="5893524" cy="3536114"/>
          </a:xfrm>
        </p:grpSpPr>
        <p:pic>
          <p:nvPicPr>
            <p:cNvPr id="13" name="Picture 2" descr="C:\Users\Таня\Desktop\НОЯБРЬ\Формирование культуры правового и безопасного поведения\zdcsdcsdzdc.pn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225" y="1709151"/>
              <a:ext cx="5893524" cy="3536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1005386" y="2728745"/>
              <a:ext cx="5145206" cy="14773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/>
              <a:r>
                <a:rPr lang="ru-RU" b="1" dirty="0"/>
                <a:t>Современный мир — это мир информации, инноваций и новых технологий. </a:t>
              </a:r>
              <a:endParaRPr lang="ru-RU" b="1" dirty="0" smtClean="0"/>
            </a:p>
            <a:p>
              <a:pPr algn="ctr"/>
              <a:endParaRPr lang="ru-RU" b="1" dirty="0"/>
            </a:p>
            <a:p>
              <a:pPr algn="ctr"/>
              <a:r>
                <a:rPr lang="ru-RU" b="1" dirty="0"/>
                <a:t>С</a:t>
              </a:r>
              <a:r>
                <a:rPr lang="ru-RU" b="1" dirty="0" smtClean="0"/>
                <a:t>амое </a:t>
              </a:r>
              <a:r>
                <a:rPr lang="ru-RU" b="1" dirty="0"/>
                <a:t>ценное </a:t>
              </a:r>
              <a:r>
                <a:rPr lang="ru-RU" b="1" dirty="0" smtClean="0"/>
                <a:t>в современном мире </a:t>
              </a:r>
              <a:r>
                <a:rPr lang="ru-RU" b="1" dirty="0"/>
                <a:t>– образование, знания. </a:t>
              </a:r>
              <a:endParaRPr lang="ru-RU" b="1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638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C8C7D3-096B-AB47-8895-CCE58BFAA8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228366" y="1901789"/>
            <a:ext cx="1944000" cy="523220"/>
          </a:xfrm>
          <a:prstGeom prst="homePlat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e-BY" sz="1400" b="1" dirty="0" smtClean="0">
                <a:solidFill>
                  <a:schemeClr val="tx1"/>
                </a:solidFill>
              </a:rPr>
              <a:t>СОВРЕМЕННОЕ ОБРАЗОВАНИЕ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34" name="Picture 2" descr="C:\Users\Таня\Desktop\СЕНТЯБРЬ\Доп. обр\lovely-education-concept-with-realistic-design_23-2147898032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D2D3D8"/>
              </a:clrFrom>
              <a:clrTo>
                <a:srgbClr val="D2D3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49"/>
          <a:stretch/>
        </p:blipFill>
        <p:spPr bwMode="auto">
          <a:xfrm flipH="1">
            <a:off x="913977" y="2074338"/>
            <a:ext cx="2477527" cy="187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Таня\Desktop\ОКТЯБРЬ\Партфолио\cartoon-kids-with-pencil-and-book_29190-217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985" y="4181240"/>
            <a:ext cx="3252710" cy="169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935812" y="1388648"/>
            <a:ext cx="3110678" cy="576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1600" b="1" dirty="0" smtClean="0"/>
              <a:t>КОМПЕТЕНТНОСТНЫЙ ПОДХОД</a:t>
            </a:r>
            <a:endParaRPr lang="ru-RU" sz="16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935812" y="2200681"/>
            <a:ext cx="3110678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2000" dirty="0"/>
              <a:t>у</a:t>
            </a:r>
            <a:r>
              <a:rPr lang="ru-RU" sz="2000" dirty="0" smtClean="0"/>
              <a:t>мение </a:t>
            </a:r>
            <a:r>
              <a:rPr lang="ru-RU" sz="2000" dirty="0"/>
              <a:t>воспринимать</a:t>
            </a:r>
            <a:r>
              <a:rPr lang="ru-RU" sz="2000" dirty="0" smtClean="0"/>
              <a:t> </a:t>
            </a:r>
            <a:r>
              <a:rPr lang="ru-RU" sz="2000" dirty="0"/>
              <a:t>новые </a:t>
            </a:r>
            <a:r>
              <a:rPr lang="ru-RU" sz="2000" dirty="0" smtClean="0"/>
              <a:t>знания</a:t>
            </a:r>
            <a:endParaRPr lang="ru-RU" sz="2000" dirty="0"/>
          </a:p>
        </p:txBody>
      </p:sp>
      <p:cxnSp>
        <p:nvCxnSpPr>
          <p:cNvPr id="13" name="Прямая соединительная линия 12"/>
          <p:cNvCxnSpPr>
            <a:stCxn id="11" idx="2"/>
            <a:endCxn id="12" idx="0"/>
          </p:cNvCxnSpPr>
          <p:nvPr/>
        </p:nvCxnSpPr>
        <p:spPr>
          <a:xfrm>
            <a:off x="9491151" y="1964648"/>
            <a:ext cx="0" cy="2360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трелка вправо 15"/>
          <p:cNvSpPr/>
          <p:nvPr/>
        </p:nvSpPr>
        <p:spPr>
          <a:xfrm rot="10800000" flipH="1" flipV="1">
            <a:off x="7111014" y="2651769"/>
            <a:ext cx="580564" cy="467473"/>
          </a:xfrm>
          <a:prstGeom prst="rightArrow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70465" y="1901251"/>
            <a:ext cx="3110678" cy="576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1600" b="1" dirty="0" smtClean="0"/>
              <a:t>ПРОБЛЕМА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770465" y="2695876"/>
            <a:ext cx="3110678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2000" dirty="0"/>
              <a:t>быстрый рост объема знаний человечества </a:t>
            </a:r>
            <a:br>
              <a:rPr lang="ru-RU" sz="2000" dirty="0"/>
            </a:br>
            <a:r>
              <a:rPr lang="ru-RU" sz="2000" dirty="0"/>
              <a:t>об окружающем мире</a:t>
            </a:r>
          </a:p>
        </p:txBody>
      </p:sp>
      <p:cxnSp>
        <p:nvCxnSpPr>
          <p:cNvPr id="20" name="Прямая соединительная линия 19"/>
          <p:cNvCxnSpPr>
            <a:stCxn id="17" idx="2"/>
            <a:endCxn id="18" idx="0"/>
          </p:cNvCxnSpPr>
          <p:nvPr/>
        </p:nvCxnSpPr>
        <p:spPr>
          <a:xfrm>
            <a:off x="5325804" y="2477251"/>
            <a:ext cx="0" cy="2186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7935812" y="3097822"/>
            <a:ext cx="3110678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2000" dirty="0"/>
              <a:t>умение </a:t>
            </a:r>
            <a:r>
              <a:rPr lang="ru-RU" sz="2000" dirty="0" smtClean="0"/>
              <a:t>добывать </a:t>
            </a:r>
            <a:r>
              <a:rPr lang="ru-RU" sz="2000" dirty="0"/>
              <a:t>новые знания </a:t>
            </a:r>
            <a:r>
              <a:rPr lang="ru-RU" sz="2000" dirty="0" smtClean="0"/>
              <a:t>самостоятельно </a:t>
            </a:r>
            <a:endParaRPr lang="ru-RU" sz="20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935812" y="3979651"/>
            <a:ext cx="3110678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2000" dirty="0"/>
              <a:t>г</a:t>
            </a:r>
            <a:r>
              <a:rPr lang="ru-RU" sz="2000" dirty="0" smtClean="0"/>
              <a:t>отовность </a:t>
            </a:r>
          </a:p>
          <a:p>
            <a:pPr algn="ctr" fontAlgn="base"/>
            <a:r>
              <a:rPr lang="ru-RU" sz="2000" dirty="0" smtClean="0"/>
              <a:t>к непрерывному обучению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7147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700EF40-05EA-0B43-AAA3-C9F928A5E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038962" y="3847496"/>
            <a:ext cx="5828445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/>
            <a:r>
              <a:rPr lang="ru-RU" sz="2000" dirty="0" smtClean="0"/>
              <a:t>       Отобранное в соответствии с учебной программой и подлежащее усвоению содержание излагается последовательно, четко и доступно для учащихся.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1308137"/>
            <a:ext cx="10404192" cy="707886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</a:rPr>
              <a:t>Функции учебника</a:t>
            </a:r>
            <a:endParaRPr lang="ru-RU" sz="1100" b="1" dirty="0" smtClean="0">
              <a:solidFill>
                <a:srgbClr val="00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8334" y="3098241"/>
            <a:ext cx="2844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ИНФОРМАЦИОННАЯ</a:t>
            </a:r>
            <a:endParaRPr lang="ru-RU" sz="1600" b="1" dirty="0"/>
          </a:p>
        </p:txBody>
      </p:sp>
      <p:pic>
        <p:nvPicPr>
          <p:cNvPr id="1027" name="Picture 3" descr="C:\Users\Таня\Desktop\ДЕКАБРЬ\УЧЕБНИК\103533-OM8829-3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948" y="3138610"/>
            <a:ext cx="3468152" cy="215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Таня\Desktop\НОЯБРЬ\Формирование культуры правового и безопасного поведения\OIUzxsG8P1 [Converted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355" y="5352315"/>
            <a:ext cx="852401" cy="8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34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700EF40-05EA-0B43-AAA3-C9F928A5E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105636" y="3387299"/>
            <a:ext cx="5828445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/>
            <a:r>
              <a:rPr lang="ru-RU" sz="2000" dirty="0" smtClean="0"/>
              <a:t>      Представленная в учебнике информация структурирована таким образом, чтобы ученик понимал, какие компоненты наиболее существенны и должны быть прочно усвоены, а какие носят вспомогательный характер и должны быть просто приняты к сведению.</a:t>
            </a:r>
          </a:p>
          <a:p>
            <a:pPr marL="342900" indent="-342900" algn="just"/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1308137"/>
            <a:ext cx="10404192" cy="707886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</a:rPr>
              <a:t>Функции учебника</a:t>
            </a:r>
            <a:endParaRPr lang="ru-RU" sz="1100" b="1" dirty="0" smtClean="0">
              <a:solidFill>
                <a:srgbClr val="00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70333" y="2715315"/>
            <a:ext cx="2880000" cy="4680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СИСТЕМАТИЗИРУЮЩАЯ</a:t>
            </a:r>
            <a:endParaRPr lang="ru-RU" sz="1600" b="1" dirty="0"/>
          </a:p>
        </p:txBody>
      </p:sp>
      <p:pic>
        <p:nvPicPr>
          <p:cNvPr id="10" name="Picture 3" descr="C:\Users\Таня\Desktop\НОЯБРЬ\Формирование культуры правового и безопасного поведения\OIUzxsG8P1 [Converted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355" y="5352315"/>
            <a:ext cx="852401" cy="8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Таня\Desktop\ДЕКАБРЬ\УЧЕБНИК\103533-OM8829-3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673" y="3205285"/>
            <a:ext cx="3715802" cy="215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55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algn="ctr">
          <a:defRPr sz="3200" b="1" smtClean="0">
            <a:solidFill>
              <a:schemeClr val="accent3">
                <a:lumMod val="75000"/>
              </a:schemeClr>
            </a:solidFill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26694</TotalTime>
  <Words>1038</Words>
  <Application>Microsoft Office PowerPoint</Application>
  <PresentationFormat>Широкоэкранный</PresentationFormat>
  <Paragraphs>195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Arial</vt:lpstr>
      <vt:lpstr>Calibri</vt:lpstr>
      <vt:lpstr>Garamond</vt:lpstr>
      <vt:lpstr>Wingdings</vt:lpstr>
      <vt:lpstr>Натуральные материалы</vt:lpstr>
      <vt:lpstr>Каким должен быть современный учебник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User</cp:lastModifiedBy>
  <cp:revision>1723</cp:revision>
  <dcterms:created xsi:type="dcterms:W3CDTF">2017-01-09T10:38:11Z</dcterms:created>
  <dcterms:modified xsi:type="dcterms:W3CDTF">2019-01-14T13:02:41Z</dcterms:modified>
</cp:coreProperties>
</file>