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8" r:id="rId3"/>
    <p:sldId id="257" r:id="rId4"/>
    <p:sldId id="280" r:id="rId5"/>
    <p:sldId id="279" r:id="rId6"/>
    <p:sldId id="284" r:id="rId7"/>
    <p:sldId id="283" r:id="rId8"/>
    <p:sldId id="281" r:id="rId9"/>
    <p:sldId id="282" r:id="rId10"/>
    <p:sldId id="285" r:id="rId11"/>
    <p:sldId id="286" r:id="rId12"/>
    <p:sldId id="287" r:id="rId13"/>
    <p:sldId id="288" r:id="rId14"/>
    <p:sldId id="290" r:id="rId15"/>
    <p:sldId id="289" r:id="rId16"/>
    <p:sldId id="291" r:id="rId17"/>
    <p:sldId id="292" r:id="rId18"/>
    <p:sldId id="296" r:id="rId19"/>
    <p:sldId id="297" r:id="rId20"/>
    <p:sldId id="293" r:id="rId21"/>
    <p:sldId id="294" r:id="rId22"/>
    <p:sldId id="295" r:id="rId23"/>
    <p:sldId id="299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3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610" autoAdjust="0"/>
    <p:restoredTop sz="94803" autoAdjust="0"/>
  </p:normalViewPr>
  <p:slideViewPr>
    <p:cSldViewPr>
      <p:cViewPr>
        <p:scale>
          <a:sx n="100" d="100"/>
          <a:sy n="100" d="100"/>
        </p:scale>
        <p:origin x="378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7A24D9-088E-40C6-994C-2D3DEBDA34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F4717-2A2D-4A36-867F-B53BB9EECC7D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4544D-E4EF-4490-A6CF-A5562D86EE16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EEA0D-4CE1-41D2-9169-25A066C37FA8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EEA0D-4CE1-41D2-9169-25A066C37FA8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Century" pitchFamily="18" charset="0"/>
              </a:rPr>
              <a:t/>
            </a:r>
            <a:br>
              <a:rPr lang="ru-RU" b="1" i="1" dirty="0" smtClean="0">
                <a:latin typeface="Century" pitchFamily="18" charset="0"/>
              </a:rPr>
            </a:br>
            <a:r>
              <a:rPr lang="ru-RU" b="1" i="1" dirty="0" smtClean="0">
                <a:latin typeface="Century" pitchFamily="18" charset="0"/>
              </a:rPr>
              <a:t/>
            </a:r>
            <a:br>
              <a:rPr lang="ru-RU" b="1" i="1" dirty="0" smtClean="0">
                <a:latin typeface="Century" pitchFamily="18" charset="0"/>
              </a:rPr>
            </a:br>
            <a:r>
              <a:rPr lang="ru-RU" b="1" i="1" dirty="0" smtClean="0">
                <a:latin typeface="Century" pitchFamily="18" charset="0"/>
              </a:rPr>
              <a:t>Урок </a:t>
            </a:r>
            <a:r>
              <a:rPr lang="ru-RU" b="1" i="1" dirty="0" smtClean="0">
                <a:latin typeface="Century" pitchFamily="18" charset="0"/>
              </a:rPr>
              <a:t>математики в 5 </a:t>
            </a:r>
            <a:r>
              <a:rPr lang="ru-RU" b="1" i="1" dirty="0" smtClean="0">
                <a:latin typeface="Century" pitchFamily="18" charset="0"/>
              </a:rPr>
              <a:t>классе</a:t>
            </a:r>
            <a:r>
              <a:rPr lang="ru-RU" b="1" i="1" dirty="0" smtClean="0">
                <a:latin typeface="Century" pitchFamily="18" charset="0"/>
              </a:rPr>
              <a:t/>
            </a:r>
            <a:br>
              <a:rPr lang="ru-RU" b="1" i="1" dirty="0" smtClean="0">
                <a:latin typeface="Century" pitchFamily="18" charset="0"/>
              </a:rPr>
            </a:br>
            <a:r>
              <a:rPr lang="ru-RU" sz="2000" b="1" i="1" dirty="0" smtClean="0">
                <a:latin typeface="Century" pitchFamily="18" charset="0"/>
              </a:rPr>
              <a:t>с использованием технологии проблемного обучения</a:t>
            </a:r>
            <a:endParaRPr lang="ru-RU" sz="2000" b="1" i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  <a:cs typeface="MV Boli" pitchFamily="2" charset="0"/>
              </a:rPr>
              <a:t>Да, верно!</a:t>
            </a:r>
            <a:endParaRPr lang="ru-RU" b="1" dirty="0">
              <a:latin typeface="Comic Sans MS" pitchFamily="66" charset="0"/>
              <a:cs typeface="MV Boli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1250" name="Picture 2" descr="http://900igr.net/up/datas/252289/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524475" cy="4143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Сформулируйте вопрос и дайте ответ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182274" name="Picture 2" descr="https://70.img.avito.st/640x480/3314523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1860356" cy="1785942"/>
          </a:xfrm>
          <a:prstGeom prst="rect">
            <a:avLst/>
          </a:prstGeom>
          <a:noFill/>
        </p:spPr>
      </p:pic>
      <p:pic>
        <p:nvPicPr>
          <p:cNvPr id="182276" name="Picture 4" descr="https://static4.depositphotos.com/1001759/381/i/950/depositphotos_3817052-stock-photo-bag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500570"/>
            <a:ext cx="2090686" cy="2082519"/>
          </a:xfrm>
          <a:prstGeom prst="rect">
            <a:avLst/>
          </a:prstGeom>
          <a:noFill/>
        </p:spPr>
      </p:pic>
      <p:pic>
        <p:nvPicPr>
          <p:cNvPr id="182278" name="Picture 6" descr="http://northsea.ru/images/ex/big/ex62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786058"/>
            <a:ext cx="2273285" cy="1989124"/>
          </a:xfrm>
          <a:prstGeom prst="rect">
            <a:avLst/>
          </a:prstGeom>
          <a:noFill/>
        </p:spPr>
      </p:pic>
      <p:pic>
        <p:nvPicPr>
          <p:cNvPr id="6146" name="Picture 2" descr="https://techno.nohoho.ru/sites/techno.nohoho.ru/files/000000000001105552.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429132"/>
            <a:ext cx="2143116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780240" cy="566738"/>
          </a:xfrm>
        </p:spPr>
        <p:txBody>
          <a:bodyPr/>
          <a:lstStyle/>
          <a:p>
            <a:pPr algn="r"/>
            <a:r>
              <a:rPr lang="ru-RU" sz="4000" i="1" dirty="0" smtClean="0">
                <a:latin typeface="Comic Sans MS" pitchFamily="66" charset="0"/>
              </a:rPr>
              <a:t>Поставьте вопрос к слайду. Имеется ли на него ответ?</a:t>
            </a:r>
            <a:endParaRPr lang="ru-RU" sz="4000" i="1" dirty="0"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3304" name="Picture 8" descr="http://cosmetics.minemegashop.ru/images/audio_cd_covers/1010819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142984"/>
            <a:ext cx="2357454" cy="2357454"/>
          </a:xfrm>
          <a:prstGeom prst="rect">
            <a:avLst/>
          </a:prstGeom>
          <a:noFill/>
        </p:spPr>
      </p:pic>
      <p:pic>
        <p:nvPicPr>
          <p:cNvPr id="183306" name="Picture 10" descr="http://magicaldecor.ru/wp-content/uploads/2017/02/2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2286016" cy="1714512"/>
          </a:xfrm>
          <a:prstGeom prst="rect">
            <a:avLst/>
          </a:prstGeom>
          <a:noFill/>
        </p:spPr>
      </p:pic>
      <p:pic>
        <p:nvPicPr>
          <p:cNvPr id="183308" name="Picture 12" descr="https://sharik55.ru/upload/iblock/45e/45e582433d58f9e19d25de307be32a5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12500" b="12500"/>
          <a:stretch>
            <a:fillRect/>
          </a:stretch>
        </p:blipFill>
        <p:spPr bwMode="auto">
          <a:xfrm>
            <a:off x="3214678" y="1285860"/>
            <a:ext cx="2200252" cy="1650189"/>
          </a:xfrm>
          <a:prstGeom prst="rect">
            <a:avLst/>
          </a:prstGeom>
          <a:noFill/>
        </p:spPr>
      </p:pic>
      <p:pic>
        <p:nvPicPr>
          <p:cNvPr id="12" name="Рисунок 11" descr="http://www.setwalls.ru/pic/201409/1680x1050/setwalls.ru-735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00504"/>
            <a:ext cx="1928826" cy="1789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ea typeface="PMingLiU-ExtB" pitchFamily="18" charset="-120"/>
              </a:rPr>
              <a:t>Придумайте задание к схеме. Выполните его.</a:t>
            </a:r>
            <a:endParaRPr lang="ru-RU" sz="3200" i="1" dirty="0">
              <a:ea typeface="PMingLiU-ExtB" pitchFamily="18" charset="-12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 bwMode="auto">
          <a:xfrm>
            <a:off x="142844" y="1000108"/>
            <a:ext cx="5214974" cy="321471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3214678" y="1071546"/>
            <a:ext cx="5786478" cy="314327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214546" y="1928802"/>
            <a:ext cx="1571636" cy="4286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круг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000628" y="2000240"/>
            <a:ext cx="1500198" cy="4286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окружность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214810" y="2500306"/>
            <a:ext cx="571504" cy="5715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143636" y="2571744"/>
            <a:ext cx="571504" cy="5715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214546" y="2571744"/>
            <a:ext cx="571504" cy="5715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 bwMode="auto">
          <a:xfrm>
            <a:off x="928662" y="1714488"/>
            <a:ext cx="4429156" cy="25003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3143240" y="1857364"/>
            <a:ext cx="4714908" cy="2357454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214546" y="1928802"/>
            <a:ext cx="1571636" cy="4286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шар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000628" y="2000240"/>
            <a:ext cx="1500198" cy="4286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сфера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214810" y="2500306"/>
            <a:ext cx="571504" cy="5715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143636" y="2571744"/>
            <a:ext cx="571504" cy="5715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214546" y="2571744"/>
            <a:ext cx="571504" cy="5715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4000504"/>
            <a:ext cx="8724900" cy="715963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Поставьте вопрос. </a:t>
            </a:r>
            <a:r>
              <a:rPr lang="ru-RU" smtClean="0"/>
              <a:t>Найдите </a:t>
            </a:r>
            <a:r>
              <a:rPr lang="ru-RU" dirty="0" err="1"/>
              <a:t>о</a:t>
            </a:r>
            <a:r>
              <a:rPr lang="ru-RU" smtClean="0"/>
              <a:t>твет</a:t>
            </a: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 bwMode="auto">
          <a:xfrm>
            <a:off x="500034" y="1357298"/>
            <a:ext cx="2214578" cy="2071702"/>
          </a:xfrm>
          <a:prstGeom prst="wedgeRoundRectCallout">
            <a:avLst>
              <a:gd name="adj1" fmla="val -37607"/>
              <a:gd name="adj2" fmla="val 7997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окружность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5929322" y="1285860"/>
            <a:ext cx="2214578" cy="2071702"/>
          </a:xfrm>
          <a:prstGeom prst="wedgeRoundRectCallout">
            <a:avLst>
              <a:gd name="adj1" fmla="val 48844"/>
              <a:gd name="adj2" fmla="val 7169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многоугольник</a:t>
            </a: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3357554" y="2143116"/>
            <a:ext cx="1000132" cy="35719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 rot="10800000">
            <a:off x="3643306" y="3000372"/>
            <a:ext cx="1000132" cy="4286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tavoleromane.files.wordpress.com/2014/09/gatta_pic2w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776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5232" t="24501" r="57954" b="9972"/>
          <a:stretch>
            <a:fillRect/>
          </a:stretch>
        </p:blipFill>
        <p:spPr bwMode="auto">
          <a:xfrm>
            <a:off x="1500166" y="0"/>
            <a:ext cx="528641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лилиния 6"/>
          <p:cNvSpPr/>
          <p:nvPr/>
        </p:nvSpPr>
        <p:spPr bwMode="auto">
          <a:xfrm>
            <a:off x="3009900" y="5006975"/>
            <a:ext cx="919158" cy="404812"/>
          </a:xfrm>
          <a:custGeom>
            <a:avLst/>
            <a:gdLst>
              <a:gd name="connsiteX0" fmla="*/ 66675 w 633412"/>
              <a:gd name="connsiteY0" fmla="*/ 88900 h 404812"/>
              <a:gd name="connsiteX1" fmla="*/ 47625 w 633412"/>
              <a:gd name="connsiteY1" fmla="*/ 346075 h 404812"/>
              <a:gd name="connsiteX2" fmla="*/ 304800 w 633412"/>
              <a:gd name="connsiteY2" fmla="*/ 393700 h 404812"/>
              <a:gd name="connsiteX3" fmla="*/ 609600 w 633412"/>
              <a:gd name="connsiteY3" fmla="*/ 279400 h 404812"/>
              <a:gd name="connsiteX4" fmla="*/ 447675 w 633412"/>
              <a:gd name="connsiteY4" fmla="*/ 31750 h 404812"/>
              <a:gd name="connsiteX5" fmla="*/ 66675 w 633412"/>
              <a:gd name="connsiteY5" fmla="*/ 88900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412" h="404812">
                <a:moveTo>
                  <a:pt x="66675" y="88900"/>
                </a:moveTo>
                <a:cubicBezTo>
                  <a:pt x="0" y="141287"/>
                  <a:pt x="7938" y="295275"/>
                  <a:pt x="47625" y="346075"/>
                </a:cubicBezTo>
                <a:cubicBezTo>
                  <a:pt x="87312" y="396875"/>
                  <a:pt x="211138" y="404812"/>
                  <a:pt x="304800" y="393700"/>
                </a:cubicBezTo>
                <a:cubicBezTo>
                  <a:pt x="398462" y="382588"/>
                  <a:pt x="585788" y="339725"/>
                  <a:pt x="609600" y="279400"/>
                </a:cubicBezTo>
                <a:cubicBezTo>
                  <a:pt x="633412" y="219075"/>
                  <a:pt x="539750" y="63500"/>
                  <a:pt x="447675" y="31750"/>
                </a:cubicBezTo>
                <a:cubicBezTo>
                  <a:pt x="355600" y="0"/>
                  <a:pt x="133350" y="36513"/>
                  <a:pt x="66675" y="88900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3000364" y="5500702"/>
            <a:ext cx="919158" cy="404812"/>
          </a:xfrm>
          <a:custGeom>
            <a:avLst/>
            <a:gdLst>
              <a:gd name="connsiteX0" fmla="*/ 66675 w 633412"/>
              <a:gd name="connsiteY0" fmla="*/ 88900 h 404812"/>
              <a:gd name="connsiteX1" fmla="*/ 47625 w 633412"/>
              <a:gd name="connsiteY1" fmla="*/ 346075 h 404812"/>
              <a:gd name="connsiteX2" fmla="*/ 304800 w 633412"/>
              <a:gd name="connsiteY2" fmla="*/ 393700 h 404812"/>
              <a:gd name="connsiteX3" fmla="*/ 609600 w 633412"/>
              <a:gd name="connsiteY3" fmla="*/ 279400 h 404812"/>
              <a:gd name="connsiteX4" fmla="*/ 447675 w 633412"/>
              <a:gd name="connsiteY4" fmla="*/ 31750 h 404812"/>
              <a:gd name="connsiteX5" fmla="*/ 66675 w 633412"/>
              <a:gd name="connsiteY5" fmla="*/ 88900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412" h="404812">
                <a:moveTo>
                  <a:pt x="66675" y="88900"/>
                </a:moveTo>
                <a:cubicBezTo>
                  <a:pt x="0" y="141287"/>
                  <a:pt x="7938" y="295275"/>
                  <a:pt x="47625" y="346075"/>
                </a:cubicBezTo>
                <a:cubicBezTo>
                  <a:pt x="87312" y="396875"/>
                  <a:pt x="211138" y="404812"/>
                  <a:pt x="304800" y="393700"/>
                </a:cubicBezTo>
                <a:cubicBezTo>
                  <a:pt x="398462" y="382588"/>
                  <a:pt x="585788" y="339725"/>
                  <a:pt x="609600" y="279400"/>
                </a:cubicBezTo>
                <a:cubicBezTo>
                  <a:pt x="633412" y="219075"/>
                  <a:pt x="539750" y="63500"/>
                  <a:pt x="447675" y="31750"/>
                </a:cubicBezTo>
                <a:cubicBezTo>
                  <a:pt x="355600" y="0"/>
                  <a:pt x="133350" y="36513"/>
                  <a:pt x="66675" y="88900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Подведем итоги: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14290"/>
            <a:ext cx="8208993" cy="419261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14290"/>
          <a:ext cx="8001056" cy="371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000264"/>
                <a:gridCol w="2000264"/>
                <a:gridCol w="2000264"/>
              </a:tblGrid>
              <a:tr h="20681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" V " - </a:t>
                      </a:r>
                      <a:r>
                        <a:rPr lang="ru-RU" sz="2800" dirty="0" smtClean="0"/>
                        <a:t>уже знал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" + " - новое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" - " - думал иначе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" ? " - не понял, есть вопросы</a:t>
                      </a:r>
                      <a:endParaRPr lang="ru-RU" sz="2800" dirty="0"/>
                    </a:p>
                  </a:txBody>
                  <a:tcPr/>
                </a:tc>
              </a:tr>
              <a:tr h="16466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Спасибо за участие</a:t>
            </a:r>
            <a:r>
              <a:rPr lang="en-US" sz="6000" dirty="0" smtClean="0">
                <a:latin typeface="Monotype Corsiva" pitchFamily="66" charset="0"/>
              </a:rPr>
              <a:t>!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906713"/>
            <a:ext cx="8208993" cy="1500187"/>
          </a:xfrm>
        </p:spPr>
        <p:txBody>
          <a:bodyPr/>
          <a:lstStyle/>
          <a:p>
            <a:pPr algn="ctr"/>
            <a:r>
              <a:rPr lang="ru-RU" sz="5400" dirty="0" smtClean="0"/>
              <a:t>Назовите тему полностью!</a:t>
            </a:r>
          </a:p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Круг – окружность = шар 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-…..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s://ds03.infourok.ru/uploads/ex/09a3/000539c2-1401fd4b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744" cy="62150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5786446" y="1214422"/>
            <a:ext cx="2786082" cy="6429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Дж.Дьюи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( 20-30-егг.ХХ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fs00.infourok.ru/images/doc/230/63237/1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572496" cy="6429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858312" cy="521495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Приемы , используемые на уроке 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темы урока: прием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РАЗВИВАЮЩИЙ КАНОН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Актуализация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знаний-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прием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Да-нетка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закономерностей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прием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«ЛОВИ ОШИБКУ 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Обобщение и систематизация свойств фигур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прием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ДИАГРАММА ВЕННА».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навыков при решении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практической задачи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«ОБРАТНАЯ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МОЗГОВАЯ АТАКА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r>
              <a:rPr lang="ru-RU" sz="2400" dirty="0" smtClean="0"/>
              <a:t>Рефлексия </a:t>
            </a:r>
            <a:r>
              <a:rPr lang="ru-RU" sz="2400" dirty="0" smtClean="0"/>
              <a:t>: прием «</a:t>
            </a:r>
            <a:r>
              <a:rPr lang="ru-RU" sz="2400" dirty="0" smtClean="0">
                <a:solidFill>
                  <a:srgbClr val="FFFF00"/>
                </a:solidFill>
              </a:rPr>
              <a:t>ИНСЕРТ </a:t>
            </a:r>
            <a:r>
              <a:rPr lang="ru-RU" sz="2400" dirty="0" smtClean="0"/>
              <a:t>»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Спасибо за внимание!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6934200" cy="4267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latin typeface="Comic Sans MS" pitchFamily="66" charset="0"/>
              </a:rPr>
              <a:t>З</a:t>
            </a:r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амкнутая </a:t>
            </a:r>
            <a:r>
              <a:rPr lang="ru-RU" sz="4400" b="1" dirty="0">
                <a:solidFill>
                  <a:schemeClr val="bg1"/>
                </a:solidFill>
                <a:latin typeface="Comic Sans MS" pitchFamily="66" charset="0"/>
              </a:rPr>
              <a:t>линия, все точки которой равноудалены от </a:t>
            </a:r>
            <a:r>
              <a:rPr lang="ru-RU" sz="4400" b="1" dirty="0" err="1" smtClean="0">
                <a:solidFill>
                  <a:schemeClr val="bg1"/>
                </a:solidFill>
                <a:latin typeface="Comic Sans MS" pitchFamily="66" charset="0"/>
              </a:rPr>
              <a:t>центра-это</a:t>
            </a:r>
            <a:endParaRPr lang="ru-RU" sz="4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Comic Sans MS" pitchFamily="66" charset="0"/>
              </a:rPr>
              <a:t> окружность</a:t>
            </a:r>
            <a:endParaRPr lang="ru-RU" sz="6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000" i="1" dirty="0" smtClean="0">
                <a:latin typeface="Monotype Corsiva" pitchFamily="66" charset="0"/>
                <a:cs typeface="MV Boli" pitchFamily="2" charset="0"/>
              </a:rPr>
              <a:t>Верно ли утверждение :</a:t>
            </a:r>
            <a:endParaRPr lang="ru-RU" sz="4000" i="1" dirty="0">
              <a:latin typeface="Monotype Corsiva" pitchFamily="66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736"/>
            <a:ext cx="7315200" cy="4267200"/>
          </a:xfrm>
        </p:spPr>
        <p:txBody>
          <a:bodyPr/>
          <a:lstStyle/>
          <a:p>
            <a:pPr algn="ctr">
              <a:buNone/>
            </a:pPr>
            <a:endParaRPr lang="ru-RU" sz="66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66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ВЕРНО !</a:t>
            </a:r>
            <a:endParaRPr lang="ru-RU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715962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Верно ли, </a:t>
            </a:r>
            <a:endParaRPr lang="en-US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164305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что шар- это часть плоскости, ограниченная окружностью</a:t>
            </a:r>
          </a:p>
          <a:p>
            <a:pPr>
              <a:lnSpc>
                <a:spcPct val="80000"/>
              </a:lnSpc>
            </a:pPr>
            <a:endParaRPr lang="en-US" sz="1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0422" name="Picture 6" descr="https://im0-tub-ru.yandex.net/i?id=45ee9d0ebff6c9ec26734275a6863bee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429000"/>
            <a:ext cx="2697677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857364"/>
            <a:ext cx="6715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6000" b="1" kern="0" dirty="0">
                <a:solidFill>
                  <a:srgbClr val="FFFF00"/>
                </a:solidFill>
                <a:latin typeface="Monotype Corsiva" pitchFamily="66" charset="0"/>
              </a:rPr>
              <a:t> нет, не верно!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http://photosflowery.ru/photo/b8/b87af55b3dfff184f5798f7efc54c5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6037" y="0"/>
            <a:ext cx="3817963" cy="3005014"/>
          </a:xfrm>
          <a:prstGeom prst="rect">
            <a:avLst/>
          </a:prstGeo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142984"/>
            <a:ext cx="6934200" cy="715962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Верно ли, </a:t>
            </a:r>
            <a:endParaRPr lang="en-US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3286124"/>
            <a:ext cx="6219820" cy="383857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что круг и окружность-это одно и то же</a:t>
            </a:r>
          </a:p>
          <a:p>
            <a:pPr>
              <a:lnSpc>
                <a:spcPct val="80000"/>
              </a:lnSpc>
            </a:pPr>
            <a:endParaRPr lang="en-US" sz="1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000100" y="1428736"/>
            <a:ext cx="7315200" cy="426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нет, не верно!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071546"/>
            <a:ext cx="54292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Comic Sans MS" pitchFamily="66" charset="0"/>
              </a:rPr>
              <a:t>отрезок, соединяющий  центр окружности с точкой, лежащей на </a:t>
            </a:r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окружности это</a:t>
            </a:r>
          </a:p>
          <a:p>
            <a:r>
              <a:rPr lang="ru-RU" sz="4400" b="1" dirty="0" smtClean="0">
                <a:solidFill>
                  <a:srgbClr val="FFC000"/>
                </a:solidFill>
                <a:latin typeface="Comic Sans MS" pitchFamily="66" charset="0"/>
              </a:rPr>
              <a:t>РАДИУС.</a:t>
            </a:r>
            <a:endParaRPr lang="ru-RU" sz="44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130</TotalTime>
  <Words>223</Words>
  <Application>Microsoft Office PowerPoint</Application>
  <PresentationFormat>Экран (4:3)</PresentationFormat>
  <Paragraphs>58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powerpoint-template</vt:lpstr>
      <vt:lpstr>  Урок математики в 5 классе с использованием технологии проблемного обучения</vt:lpstr>
      <vt:lpstr>Слайд 2</vt:lpstr>
      <vt:lpstr>Верно ли утверждение :</vt:lpstr>
      <vt:lpstr>Слайд 4</vt:lpstr>
      <vt:lpstr>Верно ли, </vt:lpstr>
      <vt:lpstr>Слайд 6</vt:lpstr>
      <vt:lpstr>Верно ли, </vt:lpstr>
      <vt:lpstr>Слайд 8</vt:lpstr>
      <vt:lpstr>Слайд 9</vt:lpstr>
      <vt:lpstr>Да, верно!</vt:lpstr>
      <vt:lpstr>Слайд 11</vt:lpstr>
      <vt:lpstr>Поставьте вопрос к слайду. Имеется ли на него ответ?</vt:lpstr>
      <vt:lpstr>Придумайте задание к схеме. Выполните его.</vt:lpstr>
      <vt:lpstr>Слайд 14</vt:lpstr>
      <vt:lpstr>  Поставьте вопрос. Найдите ответ</vt:lpstr>
      <vt:lpstr>Слайд 16</vt:lpstr>
      <vt:lpstr>Слайд 17</vt:lpstr>
      <vt:lpstr>Подведем итоги:</vt:lpstr>
      <vt:lpstr>Спасибо за участие!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5 классе: Окружность. Круг. Сфера и шар</dc:title>
  <dc:creator>Алексей</dc:creator>
  <cp:lastModifiedBy>Алексей</cp:lastModifiedBy>
  <cp:revision>4</cp:revision>
  <dcterms:created xsi:type="dcterms:W3CDTF">2017-11-21T18:40:21Z</dcterms:created>
  <dcterms:modified xsi:type="dcterms:W3CDTF">2017-11-22T20:45:52Z</dcterms:modified>
</cp:coreProperties>
</file>