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65" r:id="rId3"/>
    <p:sldId id="266" r:id="rId4"/>
    <p:sldId id="268" r:id="rId5"/>
    <p:sldId id="256" r:id="rId6"/>
    <p:sldId id="269" r:id="rId7"/>
    <p:sldId id="259" r:id="rId8"/>
    <p:sldId id="262" r:id="rId9"/>
    <p:sldId id="263" r:id="rId10"/>
    <p:sldId id="264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85385" cy="6858000"/>
          </a:xfrm>
        </p:spPr>
      </p:pic>
    </p:spTree>
    <p:extLst>
      <p:ext uri="{BB962C8B-B14F-4D97-AF65-F5344CB8AC3E}">
        <p14:creationId xmlns:p14="http://schemas.microsoft.com/office/powerpoint/2010/main" val="1126152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065" y="609599"/>
            <a:ext cx="9321827" cy="5688169"/>
          </a:xfrm>
        </p:spPr>
        <p:txBody>
          <a:bodyPr/>
          <a:lstStyle/>
          <a:p>
            <a:r>
              <a:rPr lang="ru-RU" b="1" dirty="0" smtClean="0"/>
              <a:t>Рефлексия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-</a:t>
            </a:r>
            <a:r>
              <a:rPr lang="ru-RU" b="1" dirty="0" err="1" smtClean="0"/>
              <a:t>Б</a:t>
            </a:r>
            <a:r>
              <a:rPr lang="ru-RU" b="1" dirty="0" err="1" smtClean="0"/>
              <a:t>үгінгі</a:t>
            </a:r>
            <a:r>
              <a:rPr lang="ru-RU" b="1" dirty="0" smtClean="0"/>
              <a:t> </a:t>
            </a:r>
            <a:r>
              <a:rPr lang="ru-RU" b="1" dirty="0" err="1" smtClean="0"/>
              <a:t>сабақта</a:t>
            </a:r>
            <a:r>
              <a:rPr lang="ru-RU" b="1" dirty="0" smtClean="0"/>
              <a:t> не </a:t>
            </a:r>
            <a:r>
              <a:rPr lang="ru-RU" b="1" dirty="0" err="1" smtClean="0"/>
              <a:t>жөнінде</a:t>
            </a:r>
            <a:r>
              <a:rPr lang="ru-RU" b="1" dirty="0" smtClean="0"/>
              <a:t> </a:t>
            </a:r>
            <a:r>
              <a:rPr lang="ru-RU" b="1" dirty="0" err="1" smtClean="0"/>
              <a:t>қайталадық</a:t>
            </a:r>
            <a:r>
              <a:rPr lang="ru-RU" b="1" dirty="0" smtClean="0"/>
              <a:t>? </a:t>
            </a:r>
            <a:br>
              <a:rPr lang="ru-RU" b="1" dirty="0" smtClean="0"/>
            </a:br>
            <a:r>
              <a:rPr lang="ru-RU" b="1" dirty="0" smtClean="0"/>
              <a:t>- </a:t>
            </a:r>
            <a:r>
              <a:rPr lang="ru-RU" b="1" dirty="0" err="1"/>
              <a:t>Б</a:t>
            </a:r>
            <a:r>
              <a:rPr lang="ru-RU" b="1" dirty="0" err="1" smtClean="0"/>
              <a:t>үгінгі</a:t>
            </a:r>
            <a:r>
              <a:rPr lang="ru-RU" b="1" dirty="0" smtClean="0"/>
              <a:t> </a:t>
            </a:r>
            <a:r>
              <a:rPr lang="ru-RU" b="1" dirty="0" err="1" smtClean="0"/>
              <a:t>сабақта</a:t>
            </a:r>
            <a:r>
              <a:rPr lang="ru-RU" b="1" dirty="0" smtClean="0"/>
              <a:t> </a:t>
            </a:r>
            <a:r>
              <a:rPr lang="ru-RU" b="1" dirty="0" err="1" smtClean="0"/>
              <a:t>әлде</a:t>
            </a:r>
            <a:r>
              <a:rPr lang="ru-RU" b="1" dirty="0" smtClean="0"/>
              <a:t> де не </a:t>
            </a:r>
            <a:r>
              <a:rPr lang="ru-RU" b="1" dirty="0" err="1" smtClean="0"/>
              <a:t>түсінікті</a:t>
            </a:r>
            <a:r>
              <a:rPr lang="ru-RU" b="1" dirty="0" smtClean="0"/>
              <a:t> </a:t>
            </a:r>
            <a:r>
              <a:rPr lang="ru-RU" b="1" dirty="0" err="1" smtClean="0"/>
              <a:t>болды</a:t>
            </a:r>
            <a:r>
              <a:rPr lang="ru-RU" b="1" dirty="0" smtClean="0"/>
              <a:t>? </a:t>
            </a:r>
            <a:br>
              <a:rPr lang="ru-RU" b="1" dirty="0" smtClean="0"/>
            </a:br>
            <a:r>
              <a:rPr lang="ru-RU" b="1" dirty="0" smtClean="0"/>
              <a:t>- </a:t>
            </a:r>
            <a:r>
              <a:rPr lang="ru-RU" b="1" dirty="0" err="1" smtClean="0"/>
              <a:t>Маған</a:t>
            </a:r>
            <a:r>
              <a:rPr lang="ru-RU" b="1" dirty="0" smtClean="0"/>
              <a:t> </a:t>
            </a:r>
            <a:r>
              <a:rPr lang="ru-RU" b="1" dirty="0" err="1" smtClean="0"/>
              <a:t>әлі</a:t>
            </a:r>
            <a:r>
              <a:rPr lang="ru-RU" b="1" dirty="0" smtClean="0"/>
              <a:t> де </a:t>
            </a:r>
            <a:r>
              <a:rPr lang="ru-RU" b="1" dirty="0" err="1" smtClean="0"/>
              <a:t>түсініксіз</a:t>
            </a:r>
            <a:r>
              <a:rPr lang="ru-RU" b="1" dirty="0" smtClean="0"/>
              <a:t> </a:t>
            </a:r>
            <a:r>
              <a:rPr lang="ru-RU" b="1" dirty="0" err="1" smtClean="0"/>
              <a:t>боп</a:t>
            </a:r>
            <a:r>
              <a:rPr lang="ru-RU" b="1" dirty="0" smtClean="0"/>
              <a:t> </a:t>
            </a:r>
            <a:r>
              <a:rPr lang="ru-RU" b="1" dirty="0" err="1" smtClean="0"/>
              <a:t>тұрған</a:t>
            </a:r>
            <a:r>
              <a:rPr lang="ru-RU" b="1" dirty="0" smtClean="0"/>
              <a:t> </a:t>
            </a:r>
            <a:r>
              <a:rPr lang="ru-RU" b="1" dirty="0" smtClean="0"/>
              <a:t>…?</a:t>
            </a:r>
            <a:br>
              <a:rPr lang="ru-RU" b="1" dirty="0" smtClean="0"/>
            </a:br>
            <a:r>
              <a:rPr lang="ru-RU" b="1" dirty="0" smtClean="0"/>
              <a:t>- </a:t>
            </a:r>
            <a:r>
              <a:rPr lang="ru-RU" b="1" dirty="0" err="1"/>
              <a:t>Б</a:t>
            </a:r>
            <a:r>
              <a:rPr lang="ru-RU" b="1" dirty="0" err="1" smtClean="0"/>
              <a:t>үгінгі</a:t>
            </a:r>
            <a:r>
              <a:rPr lang="ru-RU" b="1" dirty="0" smtClean="0"/>
              <a:t> </a:t>
            </a:r>
            <a:r>
              <a:rPr lang="ru-RU" b="1" dirty="0" err="1" smtClean="0"/>
              <a:t>сабақта</a:t>
            </a:r>
            <a:r>
              <a:rPr lang="ru-RU" b="1" dirty="0" smtClean="0"/>
              <a:t> </a:t>
            </a:r>
            <a:r>
              <a:rPr lang="ru-RU" b="1" dirty="0" err="1" smtClean="0"/>
              <a:t>маған</a:t>
            </a:r>
            <a:r>
              <a:rPr lang="ru-RU" b="1" dirty="0" smtClean="0"/>
              <a:t> </a:t>
            </a:r>
            <a:r>
              <a:rPr lang="ru-RU" b="1" dirty="0" err="1" smtClean="0"/>
              <a:t>ұнағаны</a:t>
            </a:r>
            <a:r>
              <a:rPr lang="ru-RU" b="1" dirty="0" smtClean="0"/>
              <a:t>… </a:t>
            </a:r>
            <a:r>
              <a:rPr lang="ru-RU" b="1" dirty="0" smtClean="0"/>
              <a:t>.</a:t>
            </a:r>
            <a:br>
              <a:rPr lang="ru-RU" b="1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077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3" y="6230"/>
            <a:ext cx="5170487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652" y="4536831"/>
            <a:ext cx="95543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7000" b="1" dirty="0" smtClean="0">
                <a:solidFill>
                  <a:schemeClr val="accent1">
                    <a:lumMod val="50000"/>
                  </a:schemeClr>
                </a:solidFill>
              </a:rPr>
              <a:t>Сау болыңыздар!!!</a:t>
            </a:r>
            <a:endParaRPr lang="ru-RU" sz="7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87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59" y="-168752"/>
            <a:ext cx="5169876" cy="4523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1" y="2895599"/>
            <a:ext cx="2465118" cy="20984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47" y="4935418"/>
            <a:ext cx="2989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</a:rPr>
              <a:t>Менде бәрі тамаша! </a:t>
            </a:r>
          </a:p>
          <a:p>
            <a:pPr algn="ctr"/>
            <a:r>
              <a:rPr lang="kk-KZ" b="1" dirty="0" smtClean="0">
                <a:solidFill>
                  <a:srgbClr val="C00000"/>
                </a:solidFill>
              </a:rPr>
              <a:t>Мен бастауға дайынмын!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4278922"/>
            <a:ext cx="2872153" cy="1791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1231" y="5896710"/>
            <a:ext cx="6916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</a:rPr>
              <a:t>Бәрі жақсы.</a:t>
            </a:r>
          </a:p>
          <a:p>
            <a:pPr algn="ctr"/>
            <a:r>
              <a:rPr lang="kk-KZ" b="1" dirty="0" smtClean="0">
                <a:solidFill>
                  <a:srgbClr val="C00000"/>
                </a:solidFill>
              </a:rPr>
              <a:t>Алайда, қалай болар екен деп уайымдап тұрғаным сәл...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240" y="2291860"/>
            <a:ext cx="3459773" cy="19987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5882" y="4126530"/>
            <a:ext cx="380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</a:rPr>
              <a:t>Көңіл күйімнің сәл болмай тұрғаныыы....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77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9288" y="1537781"/>
            <a:ext cx="8758057" cy="2308324"/>
          </a:xfrm>
          <a:custGeom>
            <a:avLst/>
            <a:gdLst>
              <a:gd name="connsiteX0" fmla="*/ 0 w 7751821"/>
              <a:gd name="connsiteY0" fmla="*/ 0 h 923330"/>
              <a:gd name="connsiteX1" fmla="*/ 7751821 w 7751821"/>
              <a:gd name="connsiteY1" fmla="*/ 0 h 923330"/>
              <a:gd name="connsiteX2" fmla="*/ 7751821 w 7751821"/>
              <a:gd name="connsiteY2" fmla="*/ 923330 h 923330"/>
              <a:gd name="connsiteX3" fmla="*/ 0 w 7751821"/>
              <a:gd name="connsiteY3" fmla="*/ 923330 h 923330"/>
              <a:gd name="connsiteX4" fmla="*/ 0 w 7751821"/>
              <a:gd name="connsiteY4" fmla="*/ 0 h 923330"/>
              <a:gd name="connsiteX0" fmla="*/ 0 w 7764700"/>
              <a:gd name="connsiteY0" fmla="*/ 0 h 961966"/>
              <a:gd name="connsiteX1" fmla="*/ 7764700 w 7764700"/>
              <a:gd name="connsiteY1" fmla="*/ 38636 h 961966"/>
              <a:gd name="connsiteX2" fmla="*/ 7764700 w 7764700"/>
              <a:gd name="connsiteY2" fmla="*/ 961966 h 961966"/>
              <a:gd name="connsiteX3" fmla="*/ 12879 w 7764700"/>
              <a:gd name="connsiteY3" fmla="*/ 961966 h 961966"/>
              <a:gd name="connsiteX4" fmla="*/ 0 w 7764700"/>
              <a:gd name="connsiteY4" fmla="*/ 0 h 96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64700" h="961966">
                <a:moveTo>
                  <a:pt x="0" y="0"/>
                </a:moveTo>
                <a:lnTo>
                  <a:pt x="7764700" y="38636"/>
                </a:lnTo>
                <a:lnTo>
                  <a:pt x="7764700" y="961966"/>
                </a:lnTo>
                <a:lnTo>
                  <a:pt x="12879" y="96196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600000" lon="0" rev="0"/>
              </a:camera>
              <a:lightRig rig="threePt" dir="t"/>
            </a:scene3d>
          </a:bodyPr>
          <a:lstStyle/>
          <a:p>
            <a:pPr algn="ctr"/>
            <a:r>
              <a:rPr lang="ru-RU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Аралас</a:t>
            </a:r>
            <a:r>
              <a:rPr lang="ru-RU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сандарды</a:t>
            </a:r>
            <a:r>
              <a:rPr lang="ru-RU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қосу</a:t>
            </a:r>
            <a:r>
              <a:rPr lang="ru-RU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және</a:t>
            </a:r>
            <a:r>
              <a:rPr lang="ru-RU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азайту</a:t>
            </a:r>
            <a:endParaRPr lang="ru-RU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486" y="5891426"/>
            <a:ext cx="7473520" cy="70788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Қорытынды</a:t>
            </a:r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жинақтау</a:t>
            </a:r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сабағы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75631" y="468923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/>
              <a:t>23.11.2017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9739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02 -0.02222 C -0.02383 0.0176 -0.08581 0.05695 -0.06849 0.09352 C -0.05104 0.1301 0.08047 0.19954 0.14245 0.19722 C 0.20443 0.19468 0.25677 0.12338 0.30325 0.07847 C 0.34987 0.03426 0.37799 -0.07338 0.42174 -0.06944 C 0.46562 -0.06551 0.54336 0.07361 0.5664 0.10232 C 0.58945 0.13102 0.57461 0.11644 0.55989 0.10232 " pathEditMode="relative" rAng="0" ptsTypes="AAAAAAA">
                                      <p:cBhvr>
                                        <p:cTn id="10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6" y="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5400" b="1" dirty="0" smtClean="0">
                <a:solidFill>
                  <a:srgbClr val="002060"/>
                </a:solidFill>
              </a:rPr>
              <a:t>Оқу мақсаты: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ru-RU" sz="4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5.3.9.20</a:t>
            </a:r>
            <a:endParaRPr lang="ru-RU" sz="4400" dirty="0">
              <a:solidFill>
                <a:srgbClr val="002060"/>
              </a:solidFill>
              <a:latin typeface="Arial"/>
              <a:ea typeface="Times New Roman"/>
              <a:cs typeface="Times New Roman"/>
            </a:endParaRPr>
          </a:p>
          <a:p>
            <a:r>
              <a:rPr lang="kk-KZ" sz="4400" dirty="0">
                <a:solidFill>
                  <a:srgbClr val="002060"/>
                </a:solidFill>
                <a:latin typeface="Times New Roman"/>
                <a:ea typeface="Times New Roman"/>
              </a:rPr>
              <a:t>аралас сандарды қосу және азайтуды орындау;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94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7" y="1500554"/>
            <a:ext cx="10058400" cy="36341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2154" y="7620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Рефлексия «Поезд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628" y="4900251"/>
            <a:ext cx="110548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err="1">
                <a:solidFill>
                  <a:srgbClr val="002060"/>
                </a:solidFill>
              </a:rPr>
              <a:t>Бәрі</a:t>
            </a:r>
            <a:r>
              <a:rPr lang="ru-RU" sz="3000" b="1" dirty="0">
                <a:solidFill>
                  <a:srgbClr val="002060"/>
                </a:solidFill>
              </a:rPr>
              <a:t> </a:t>
            </a:r>
            <a:r>
              <a:rPr lang="ru-RU" sz="3000" b="1" dirty="0" err="1">
                <a:solidFill>
                  <a:srgbClr val="002060"/>
                </a:solidFill>
              </a:rPr>
              <a:t>түсінікті</a:t>
            </a:r>
            <a:r>
              <a:rPr lang="ru-RU" sz="3000" b="1" dirty="0">
                <a:solidFill>
                  <a:srgbClr val="002060"/>
                </a:solidFill>
              </a:rPr>
              <a:t> - !, </a:t>
            </a:r>
            <a:r>
              <a:rPr lang="ru-RU" sz="3000" b="1" dirty="0" smtClean="0">
                <a:solidFill>
                  <a:srgbClr val="002060"/>
                </a:solidFill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</a:rPr>
              <a:t>Сәл</a:t>
            </a:r>
            <a:r>
              <a:rPr lang="ru-RU" sz="3000" b="1" dirty="0" smtClean="0">
                <a:solidFill>
                  <a:srgbClr val="002060"/>
                </a:solidFill>
              </a:rPr>
              <a:t> </a:t>
            </a:r>
            <a:r>
              <a:rPr lang="ru-RU" sz="3000" b="1" dirty="0" err="1">
                <a:solidFill>
                  <a:srgbClr val="002060"/>
                </a:solidFill>
              </a:rPr>
              <a:t>қателестім</a:t>
            </a:r>
            <a:r>
              <a:rPr lang="ru-RU" sz="3000" b="1" dirty="0">
                <a:solidFill>
                  <a:srgbClr val="002060"/>
                </a:solidFill>
              </a:rPr>
              <a:t> - . </a:t>
            </a:r>
            <a:r>
              <a:rPr lang="ru-RU" sz="3000" b="1" dirty="0" smtClean="0">
                <a:solidFill>
                  <a:srgbClr val="002060"/>
                </a:solidFill>
              </a:rPr>
              <a:t>,  </a:t>
            </a:r>
            <a:r>
              <a:rPr lang="ru-RU" sz="3000" b="1" dirty="0" err="1">
                <a:solidFill>
                  <a:srgbClr val="002060"/>
                </a:solidFill>
              </a:rPr>
              <a:t>Түк</a:t>
            </a:r>
            <a:r>
              <a:rPr lang="ru-RU" sz="3000" b="1" dirty="0">
                <a:solidFill>
                  <a:srgbClr val="002060"/>
                </a:solidFill>
              </a:rPr>
              <a:t> </a:t>
            </a:r>
            <a:r>
              <a:rPr lang="ru-RU" sz="3000" b="1" dirty="0" err="1">
                <a:solidFill>
                  <a:srgbClr val="002060"/>
                </a:solidFill>
              </a:rPr>
              <a:t>түсінбедім</a:t>
            </a:r>
            <a:r>
              <a:rPr lang="ru-RU" sz="3000" b="1" dirty="0">
                <a:solidFill>
                  <a:srgbClr val="002060"/>
                </a:solidFill>
              </a:rPr>
              <a:t> - ?.</a:t>
            </a:r>
          </a:p>
        </p:txBody>
      </p:sp>
    </p:spTree>
    <p:extLst>
      <p:ext uri="{BB962C8B-B14F-4D97-AF65-F5344CB8AC3E}">
        <p14:creationId xmlns:p14="http://schemas.microsoft.com/office/powerpoint/2010/main" val="26388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3385"/>
          </a:xfrm>
        </p:spPr>
        <p:txBody>
          <a:bodyPr/>
          <a:lstStyle/>
          <a:p>
            <a:pPr algn="ctr"/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ТОПТЫҚ </a:t>
            </a: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30" y="1641232"/>
            <a:ext cx="7092461" cy="4232030"/>
          </a:xfrm>
        </p:spPr>
      </p:pic>
    </p:spTree>
    <p:extLst>
      <p:ext uri="{BB962C8B-B14F-4D97-AF65-F5344CB8AC3E}">
        <p14:creationId xmlns:p14="http://schemas.microsoft.com/office/powerpoint/2010/main" val="1537336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20" y="0"/>
            <a:ext cx="10495292" cy="1930400"/>
          </a:xfrm>
        </p:spPr>
        <p:txBody>
          <a:bodyPr>
            <a:noAutofit/>
          </a:bodyPr>
          <a:lstStyle/>
          <a:p>
            <a:pPr algn="ctr"/>
            <a:r>
              <a:rPr lang="kk-KZ" sz="28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Алыстағы досыңыз осы тақырыпты тыңдау барысында жауапкершіліксіздік танытқандығына өкініп, нәтижесінде үй тапсырмасын орындауда қате жіберіп алмадым ба деген күмәнмен отырғанын айтып, тексеріп берулеріңізді өтінген </a:t>
            </a:r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екен.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://www.cliparthut.com/clip-arts/713/cartoon-person-doing-homework-7136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b="10117"/>
          <a:stretch/>
        </p:blipFill>
        <p:spPr bwMode="auto">
          <a:xfrm>
            <a:off x="1" y="3657600"/>
            <a:ext cx="331741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6493" y="1930400"/>
                <a:ext cx="4481848" cy="984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/>
                  <a:t>1)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8</m:t>
                    </m:r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</a:rPr>
                      <m:t>−4</m:t>
                    </m:r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</a:rPr>
                      <m:t>=4</m:t>
                    </m:r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ru-RU" sz="2800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493" y="1930400"/>
                <a:ext cx="4481848" cy="984757"/>
              </a:xfrm>
              <a:prstGeom prst="rect">
                <a:avLst/>
              </a:prstGeom>
              <a:blipFill rotWithShape="1">
                <a:blip r:embed="rId3"/>
                <a:stretch>
                  <a:fillRect l="-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473569" y="3279270"/>
                <a:ext cx="270167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800" b="0" i="1" smtClean="0">
                          <a:latin typeface="Cambria Math"/>
                        </a:rPr>
                        <m:t>2) 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4−2</m:t>
                      </m:r>
                      <m:f>
                        <m:fPr>
                          <m:ctrlPr>
                            <a:rPr lang="ru-RU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2800" i="1"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ru-RU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569" y="3279270"/>
                <a:ext cx="2701678" cy="9017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770168" y="1930400"/>
                <a:ext cx="2503834" cy="70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ru-RU" sz="2800" dirty="0" smtClean="0"/>
                  <a:t>4)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3−</m:t>
                    </m:r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</a:rPr>
                      <m:t>=2</m:t>
                    </m:r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ru-RU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168" y="1930400"/>
                <a:ext cx="2503834" cy="702244"/>
              </a:xfrm>
              <a:prstGeom prst="rect">
                <a:avLst/>
              </a:prstGeom>
              <a:blipFill rotWithShape="1">
                <a:blip r:embed="rId5"/>
                <a:stretch>
                  <a:fillRect l="-5122" b="-10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503660" y="4827756"/>
                <a:ext cx="2884868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ru-RU" sz="2800" dirty="0" smtClean="0"/>
                  <a:t>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</a:rPr>
                      <m:t>+2</m:t>
                    </m:r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</a:rPr>
                      <m:t>=2</m:t>
                    </m:r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660" y="4827756"/>
                <a:ext cx="2884868" cy="701602"/>
              </a:xfrm>
              <a:prstGeom prst="rect">
                <a:avLst/>
              </a:prstGeom>
              <a:blipFill rotWithShape="1">
                <a:blip r:embed="rId6"/>
                <a:stretch>
                  <a:fillRect l="-4440" b="-10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486833" y="3216457"/>
                <a:ext cx="2427773" cy="699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a typeface="Cambria Math" panose="02040503050406030204" pitchFamily="18" charset="0"/>
                  </a:rPr>
                  <a:t>5)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+4=4</m:t>
                    </m:r>
                    <m:f>
                      <m:fPr>
                        <m:ctrlPr>
                          <a:rPr lang="ru-RU" sz="2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ru-RU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833" y="3216457"/>
                <a:ext cx="2427773" cy="699166"/>
              </a:xfrm>
              <a:prstGeom prst="rect">
                <a:avLst/>
              </a:prstGeom>
              <a:blipFill rotWithShape="1">
                <a:blip r:embed="rId7"/>
                <a:stretch>
                  <a:fillRect l="-5025"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98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504" y="171718"/>
            <a:ext cx="8514148" cy="704045"/>
          </a:xfrm>
        </p:spPr>
        <p:txBody>
          <a:bodyPr/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Жеке жұмыс</a:t>
            </a:r>
            <a:endParaRPr lang="ru-RU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0482464"/>
                  </p:ext>
                </p:extLst>
              </p:nvPr>
            </p:nvGraphicFramePr>
            <p:xfrm>
              <a:off x="669702" y="1313645"/>
              <a:ext cx="8319752" cy="556135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159430"/>
                    <a:gridCol w="4160322"/>
                  </a:tblGrid>
                  <a:tr h="403357">
                    <a:tc>
                      <a:txBody>
                        <a:bodyPr/>
                        <a:lstStyle/>
                        <a:p>
                          <a:pPr algn="ctr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kk-KZ" sz="2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нұсқа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II </a:t>
                          </a:r>
                          <a:r>
                            <a:rPr lang="ru-RU" sz="280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нұсқа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104788">
                    <a:tc>
                      <a:txBody>
                        <a:bodyPr/>
                        <a:lstStyle/>
                        <a:p>
                          <a:pPr marL="342900" lvl="0" indent="-342900" algn="just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arenR"/>
                          </a:pPr>
                          <a:r>
                            <a:rPr lang="ru-RU" sz="240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Өрнектің</a:t>
                          </a:r>
                          <a:r>
                            <a:rPr lang="ru-RU" sz="24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ru-RU" sz="2400" baseline="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мәнін</a:t>
                          </a:r>
                          <a:r>
                            <a:rPr lang="ru-RU" sz="24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тап</a:t>
                          </a: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:</a:t>
                          </a:r>
                        </a:p>
                        <a:p>
                          <a:pPr marL="457200" algn="just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а)</a:t>
                          </a:r>
                          <a:r>
                            <a:rPr lang="ru-RU" sz="24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2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+2</m:t>
                              </m:r>
                              <m:f>
                                <m:f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457200" algn="just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б) </a:t>
                          </a:r>
                          <a14:m>
                            <m:oMath xmlns:m="http://schemas.openxmlformats.org/officeDocument/2006/math"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12</m:t>
                              </m:r>
                              <m:f>
                                <m:f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ru-RU" sz="2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−8</m:t>
                              </m:r>
                              <m:f>
                                <m:f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2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lvl="0" indent="0" algn="just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2) </a:t>
                          </a:r>
                          <a:r>
                            <a:rPr lang="ru-RU" sz="240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Есепте</a:t>
                          </a: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: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457200" algn="just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ru-RU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lvl="0" indent="0" algn="just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3) </a:t>
                          </a:r>
                          <a:r>
                            <a:rPr lang="ru-RU" sz="240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Амалды</a:t>
                          </a:r>
                          <a:r>
                            <a:rPr lang="ru-RU" sz="24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ru-RU" sz="2400" baseline="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орында</a:t>
                          </a: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: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457200" algn="just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10−3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457200" algn="just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342900" lvl="0" indent="-342900" algn="just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arenR"/>
                          </a:pPr>
                          <a:r>
                            <a:rPr lang="ru-RU" sz="240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Өрнектің</a:t>
                          </a:r>
                          <a:r>
                            <a:rPr lang="ru-RU" sz="24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ru-RU" sz="2400" baseline="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мәнін</a:t>
                          </a:r>
                          <a:r>
                            <a:rPr lang="ru-RU" sz="24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тап</a:t>
                          </a: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:</a:t>
                          </a:r>
                        </a:p>
                        <a:p>
                          <a:pPr marL="0" lvl="0" indent="0" algn="just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   а) </a:t>
                          </a:r>
                          <a14:m>
                            <m:oMath xmlns:m="http://schemas.openxmlformats.org/officeDocument/2006/math"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6</m:t>
                              </m:r>
                              <m:f>
                                <m:f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2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+2</m:t>
                              </m:r>
                              <m:f>
                                <m:f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lang="ru-RU" sz="24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lvl="0" indent="0" algn="just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ru-RU" sz="2400" b="0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б) </m:t>
                              </m:r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14</m:t>
                              </m:r>
                              <m:f>
                                <m:f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ru-RU" sz="2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−8</m:t>
                              </m:r>
                              <m:f>
                                <m:f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2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lvl="0" indent="0" algn="just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2) </a:t>
                          </a:r>
                          <a:r>
                            <a:rPr lang="ru-RU" sz="240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Есепте</a:t>
                          </a: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: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457200" algn="just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ru-RU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lvl="0" indent="0" algn="just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3) </a:t>
                          </a:r>
                          <a:r>
                            <a:rPr lang="ru-RU" sz="240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Амалды</a:t>
                          </a:r>
                          <a:r>
                            <a:rPr lang="ru-RU" sz="24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ru-RU" sz="2400" baseline="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орында</a:t>
                          </a: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: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457200" algn="just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10−4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457200" algn="just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0482464"/>
                  </p:ext>
                </p:extLst>
              </p:nvPr>
            </p:nvGraphicFramePr>
            <p:xfrm>
              <a:off x="669702" y="1313645"/>
              <a:ext cx="8319752" cy="553836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159430"/>
                    <a:gridCol w="4160322"/>
                  </a:tblGrid>
                  <a:tr h="433578">
                    <a:tc>
                      <a:txBody>
                        <a:bodyPr/>
                        <a:lstStyle/>
                        <a:p>
                          <a:pPr algn="ctr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kk-KZ" sz="2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нұсқа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II </a:t>
                          </a:r>
                          <a:r>
                            <a:rPr lang="ru-RU" sz="280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нұсқа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10478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47" t="-10621" r="-100147" b="-1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000" t="-10621" b="-11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5774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80" y="609600"/>
            <a:ext cx="8591422" cy="665408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Тексеру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endParaRPr lang="ru-RU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3278416"/>
                  </p:ext>
                </p:extLst>
              </p:nvPr>
            </p:nvGraphicFramePr>
            <p:xfrm>
              <a:off x="553793" y="1275008"/>
              <a:ext cx="8512934" cy="528033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256010"/>
                    <a:gridCol w="4256924"/>
                  </a:tblGrid>
                  <a:tr h="452076">
                    <a:tc>
                      <a:txBody>
                        <a:bodyPr/>
                        <a:lstStyle/>
                        <a:p>
                          <a:pPr algn="ctr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kk-KZ" sz="2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нұсқа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II </a:t>
                          </a:r>
                          <a:r>
                            <a:rPr lang="ru-RU" sz="280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нұсқа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828262">
                    <a:tc>
                      <a:txBody>
                        <a:bodyPr/>
                        <a:lstStyle/>
                        <a:p>
                          <a:pPr marL="342900" marR="0" lvl="0" indent="-342900" algn="just" defTabSz="457200" rtl="0" eaLnBrk="1" fontAlgn="base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arenR"/>
                            <a:tabLst/>
                            <a:defRPr/>
                          </a:pP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Өрнектің</a:t>
                          </a:r>
                          <a:r>
                            <a:rPr lang="ru-RU" sz="24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ru-RU" sz="2400" baseline="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мәнін</a:t>
                          </a:r>
                          <a:r>
                            <a:rPr lang="ru-RU" sz="24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тап</a:t>
                          </a: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: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457200" algn="just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24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2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+2</m:t>
                              </m:r>
                              <m:f>
                                <m:f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=3</m:t>
                              </m:r>
                              <m:f>
                                <m:f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2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endParaRPr lang="ru-RU" sz="24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457200" algn="just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ru-RU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12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ru-RU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−8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ru-RU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=4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lvl="0" indent="0" algn="just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2) </a:t>
                          </a:r>
                          <a:r>
                            <a:rPr lang="ru-RU" sz="240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Есепте</a:t>
                          </a: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: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457200" algn="just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ru-RU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ru-RU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ru-RU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lvl="0" indent="0" algn="just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3) </a:t>
                          </a:r>
                          <a:r>
                            <a:rPr lang="ru-RU" sz="240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Амалды</a:t>
                          </a:r>
                          <a:r>
                            <a:rPr lang="ru-RU" sz="24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ru-RU" sz="2400" baseline="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орында</a:t>
                          </a: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: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457200" algn="just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ru-RU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10−3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ru-RU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=6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457200" algn="just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342900" marR="0" lvl="0" indent="-342900" algn="just" defTabSz="457200" rtl="0" eaLnBrk="1" fontAlgn="base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arenR"/>
                            <a:tabLst/>
                            <a:defRPr/>
                          </a:pPr>
                          <a:r>
                            <a:rPr kumimoji="0" lang="ru-RU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Өрнектің </a:t>
                          </a:r>
                          <a:r>
                            <a:rPr kumimoji="0" lang="ru-RU" sz="2400" b="1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мәнін</a:t>
                          </a:r>
                          <a:r>
                            <a:rPr kumimoji="0" lang="ru-RU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тап:</a:t>
                          </a:r>
                        </a:p>
                        <a:p>
                          <a:pPr marL="457200" algn="just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ru-RU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6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ru-RU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+2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ru-RU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=8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457200" algn="just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ru-RU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14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ru-RU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−8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ru-RU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=6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lvl="0" indent="0" algn="just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24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2) </a:t>
                          </a:r>
                          <a:r>
                            <a:rPr lang="ru-RU" sz="2400" b="1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Есепте</a:t>
                          </a:r>
                          <a:r>
                            <a:rPr lang="ru-RU" sz="24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:</a:t>
                          </a:r>
                          <a:endParaRPr lang="ru-RU" sz="24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457200" algn="just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ru-RU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ru-RU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ru-RU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lvl="0" indent="0" algn="just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24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3) </a:t>
                          </a:r>
                          <a:r>
                            <a:rPr lang="ru-RU" sz="2400" b="1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Амалды</a:t>
                          </a:r>
                          <a:r>
                            <a:rPr lang="ru-RU" sz="24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ru-RU" sz="2400" b="1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орында</a:t>
                          </a: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: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457200" algn="just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ru-RU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10−4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ru-RU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=5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457200" algn="just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3278416"/>
                  </p:ext>
                </p:extLst>
              </p:nvPr>
            </p:nvGraphicFramePr>
            <p:xfrm>
              <a:off x="553793" y="1275008"/>
              <a:ext cx="8512934" cy="528033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256010"/>
                    <a:gridCol w="4256924"/>
                  </a:tblGrid>
                  <a:tr h="452076">
                    <a:tc>
                      <a:txBody>
                        <a:bodyPr/>
                        <a:lstStyle/>
                        <a:p>
                          <a:pPr algn="ctr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kk-KZ" sz="2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нұсқа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fontAlgn="base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II </a:t>
                          </a:r>
                          <a:r>
                            <a:rPr lang="ru-RU" sz="280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нұсқа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82826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43" t="-11616" r="-100143" b="-1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143" t="-11616" r="-143" b="-12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0802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737</TotalTime>
  <Words>467</Words>
  <Application>Microsoft Office PowerPoint</Application>
  <PresentationFormat>Произвольный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Грань</vt:lpstr>
      <vt:lpstr>Презентация PowerPoint</vt:lpstr>
      <vt:lpstr>Презентация PowerPoint</vt:lpstr>
      <vt:lpstr>Презентация PowerPoint</vt:lpstr>
      <vt:lpstr>Оқу мақсаты:</vt:lpstr>
      <vt:lpstr>Презентация PowerPoint</vt:lpstr>
      <vt:lpstr>ТОПТЫҚ ЖҰМЫС</vt:lpstr>
      <vt:lpstr>Алыстағы досыңыз осы тақырыпты тыңдау барысында жауапкершіліксіздік танытқандығына өкініп, нәтижесінде үй тапсырмасын орындауда қате жіберіп алмадым ба деген күмәнмен отырғанын айтып, тексеріп берулеріңізді өтінген екен.</vt:lpstr>
      <vt:lpstr>Жеке жұмыс</vt:lpstr>
      <vt:lpstr>Тексеру:</vt:lpstr>
      <vt:lpstr>Рефлексия  -Бүгінгі сабақта не жөнінде қайталадық?  - Бүгінгі сабақта әлде де не түсінікті болды?  - Маған әлі де түсініксіз боп тұрған …? - Бүгінгі сабақта маған ұнағаны… .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Пермякова</dc:creator>
  <cp:lastModifiedBy>okushy</cp:lastModifiedBy>
  <cp:revision>32</cp:revision>
  <dcterms:created xsi:type="dcterms:W3CDTF">2016-03-15T17:14:29Z</dcterms:created>
  <dcterms:modified xsi:type="dcterms:W3CDTF">2017-11-22T20:21:32Z</dcterms:modified>
</cp:coreProperties>
</file>