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0" r:id="rId3"/>
    <p:sldId id="281" r:id="rId4"/>
    <p:sldId id="282" r:id="rId5"/>
    <p:sldId id="283" r:id="rId6"/>
    <p:sldId id="291" r:id="rId7"/>
    <p:sldId id="290" r:id="rId8"/>
    <p:sldId id="27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66FF"/>
    <a:srgbClr val="CC99FF"/>
    <a:srgbClr val="CCCCFF"/>
    <a:srgbClr val="6600FF"/>
    <a:srgbClr val="9900FF"/>
    <a:srgbClr val="E720E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4" d="100"/>
          <a:sy n="104" d="100"/>
        </p:scale>
        <p:origin x="-72" y="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EA027-EEF5-4039-9831-BCB89081D9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A235C-DCF4-4C41-910A-08C34DAD8C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1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C26BC-16A0-402B-8EDA-45EF739764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2F5C7-D252-493A-B135-AFC088EB10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BFEA9-BC6D-4E87-A021-018392769A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662A2-FF9C-4999-9178-155C960796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AA12D-AC92-4D7C-8D3B-5026DE1CE6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334DA-A280-4614-86AA-C0A76651D4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C0930-F546-453E-ACF5-95A1D873A0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2174E-3A21-4968-A8AA-E8922A8D5A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9D932-5D32-42D7-AA0A-EDC44A81FE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B92FC6-4C8E-48A4-B2E1-90035723CF8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newsfromweb.ru/images/news3/0000000001.jpg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9750" y="1781175"/>
            <a:ext cx="756126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atin typeface="Monotype Corsiva" pitchFamily="66" charset="0"/>
              </a:rPr>
              <a:t>Влияние </a:t>
            </a:r>
            <a:r>
              <a:rPr lang="ru-RU" sz="4400" b="1" dirty="0">
                <a:latin typeface="Monotype Corsiva" pitchFamily="66" charset="0"/>
              </a:rPr>
              <a:t>социальных </a:t>
            </a:r>
            <a:r>
              <a:rPr lang="ru-RU" sz="4400" b="1" dirty="0" smtClean="0">
                <a:latin typeface="Monotype Corsiva" pitchFamily="66" charset="0"/>
              </a:rPr>
              <a:t>сетей </a:t>
            </a:r>
          </a:p>
          <a:p>
            <a:pPr algn="ctr">
              <a:spcBef>
                <a:spcPct val="50000"/>
              </a:spcBef>
            </a:pPr>
            <a:r>
              <a:rPr lang="ru-RU" sz="4400" b="1" dirty="0" smtClean="0">
                <a:latin typeface="Monotype Corsiva" pitchFamily="66" charset="0"/>
              </a:rPr>
              <a:t>на социализацию школьников</a:t>
            </a: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22537" name="Picture 9" descr="i?id=365299511-19-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2" y="4581128"/>
            <a:ext cx="3203575" cy="175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0T4AEYCAKK4KIECAX08KBECAO8S7NZCASL62O8CAJO9Y2QCAZB5LZYCAA3G5OPCAJ0DF0KCA1QUMKICALJYZOQCA194Z2PCACYLKW2CA6NEA2FCALY0J2DCAD9VHULCA230R7ACAXTTA0HCAVEX4W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8"/>
              </a:clrFrom>
              <a:clrTo>
                <a:srgbClr val="FF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44" y="4916835"/>
            <a:ext cx="1281112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389767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9" r="8987" b="30604"/>
          <a:stretch/>
        </p:blipFill>
        <p:spPr bwMode="auto">
          <a:xfrm>
            <a:off x="1331640" y="5390134"/>
            <a:ext cx="2555875" cy="70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259532" y="260350"/>
            <a:ext cx="7200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>
                <a:latin typeface="Monotype Corsiva" pitchFamily="66" charset="0"/>
              </a:rPr>
              <a:t>Социальные сети Рунета</a:t>
            </a:r>
          </a:p>
        </p:txBody>
      </p:sp>
      <p:pic>
        <p:nvPicPr>
          <p:cNvPr id="27661" name="Picture 13" descr="Картинка 14 из 4079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YouTube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r="85288" b="88463"/>
          <a:stretch/>
        </p:blipFill>
        <p:spPr>
          <a:xfrm>
            <a:off x="5241461" y="5445224"/>
            <a:ext cx="2282867" cy="551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22941" r="22233" b="57640"/>
          <a:stretch/>
        </p:blipFill>
        <p:spPr bwMode="auto">
          <a:xfrm>
            <a:off x="107505" y="1628800"/>
            <a:ext cx="8964586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664" name="Picture 16" descr="Пьедестал почёта в городе Барнаул - Справочник BLIZKO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79032"/>
            <a:ext cx="374441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6" name="Picture 18" descr="Одноклассники - новый инструмент в вашем мобильном приложен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64" y="4653136"/>
            <a:ext cx="2381672" cy="7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403350" y="200025"/>
            <a:ext cx="69548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latin typeface="Monotype Corsiva" pitchFamily="66" charset="0"/>
              </a:rPr>
              <a:t>Способы виртуального общения </a:t>
            </a:r>
          </a:p>
        </p:txBody>
      </p:sp>
      <p:pic>
        <p:nvPicPr>
          <p:cNvPr id="28680" name="Picture 8" descr="ZNFG9ACAO1943DCA8GFTXFCANGM3KYCACC3LODCAHBX7FHCA9JYLPJCA0E61JGCARQHXU7CAHN89L9CAJP2RVBCAZGCLRJCASPKO4UCAHG7380CAGCKGOCCA95QTH0CAZDEYLCCAA3AAO8CAIOCTT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6381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004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068638"/>
            <a:ext cx="3203575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395288" y="4149725"/>
            <a:ext cx="48974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Социальная сеть — интерактивный многопользовательский веб-сайт, контент которого наполняется самими участниками сети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971550" y="981075"/>
            <a:ext cx="3168650" cy="792163"/>
          </a:xfrm>
          <a:prstGeom prst="flowChartPunchedTape">
            <a:avLst/>
          </a:prstGeom>
          <a:gradFill rotWithShape="1">
            <a:gsLst>
              <a:gs pos="0">
                <a:srgbClr val="CCECFF"/>
              </a:gs>
              <a:gs pos="50000">
                <a:srgbClr val="CC66FF"/>
              </a:gs>
              <a:gs pos="100000">
                <a:srgbClr val="CCEC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Программы </a:t>
            </a:r>
            <a:r>
              <a:rPr lang="en-US"/>
              <a:t>on-line</a:t>
            </a:r>
            <a:r>
              <a:rPr lang="ru-RU"/>
              <a:t> общения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4140200" y="1844675"/>
            <a:ext cx="1655763" cy="792163"/>
          </a:xfrm>
          <a:prstGeom prst="flowChartPunchedTape">
            <a:avLst/>
          </a:prstGeom>
          <a:gradFill rotWithShape="1">
            <a:gsLst>
              <a:gs pos="0">
                <a:srgbClr val="CCECFF"/>
              </a:gs>
              <a:gs pos="50000">
                <a:srgbClr val="CC66FF"/>
              </a:gs>
              <a:gs pos="100000">
                <a:srgbClr val="CCEC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Конференции </a:t>
            </a: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2268538" y="2060575"/>
            <a:ext cx="792162" cy="792163"/>
          </a:xfrm>
          <a:prstGeom prst="flowChartPunchedTape">
            <a:avLst/>
          </a:prstGeom>
          <a:gradFill rotWithShape="1">
            <a:gsLst>
              <a:gs pos="0">
                <a:srgbClr val="CCECFF"/>
              </a:gs>
              <a:gs pos="50000">
                <a:srgbClr val="CC66FF"/>
              </a:gs>
              <a:gs pos="100000">
                <a:srgbClr val="CCEC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Чат</a:t>
            </a:r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6372225" y="836613"/>
            <a:ext cx="2305050" cy="792162"/>
          </a:xfrm>
          <a:prstGeom prst="flowChartPunchedTape">
            <a:avLst/>
          </a:prstGeom>
          <a:gradFill rotWithShape="1">
            <a:gsLst>
              <a:gs pos="0">
                <a:srgbClr val="CCECFF"/>
              </a:gs>
              <a:gs pos="50000">
                <a:srgbClr val="CC66FF"/>
              </a:gs>
              <a:gs pos="100000">
                <a:srgbClr val="CCEC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Электронная почта</a:t>
            </a:r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>
            <a:off x="7019925" y="1916113"/>
            <a:ext cx="1368425" cy="792162"/>
          </a:xfrm>
          <a:prstGeom prst="flowChartPunchedTape">
            <a:avLst/>
          </a:prstGeom>
          <a:gradFill rotWithShape="1">
            <a:gsLst>
              <a:gs pos="0">
                <a:srgbClr val="CCECFF"/>
              </a:gs>
              <a:gs pos="50000">
                <a:srgbClr val="CC66FF"/>
              </a:gs>
              <a:gs pos="100000">
                <a:srgbClr val="CCEC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Форум</a:t>
            </a:r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>
            <a:off x="1403350" y="3141663"/>
            <a:ext cx="3168650" cy="792162"/>
          </a:xfrm>
          <a:prstGeom prst="flowChartPunchedTape">
            <a:avLst/>
          </a:prstGeom>
          <a:gradFill rotWithShape="1">
            <a:gsLst>
              <a:gs pos="0">
                <a:srgbClr val="CCECFF"/>
              </a:gs>
              <a:gs pos="50000">
                <a:srgbClr val="CC66FF"/>
              </a:gs>
              <a:gs pos="100000">
                <a:srgbClr val="CCEC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Социальная сеть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313" y="188913"/>
            <a:ext cx="8229601" cy="1143000"/>
          </a:xfrm>
        </p:spPr>
        <p:txBody>
          <a:bodyPr/>
          <a:lstStyle/>
          <a:p>
            <a:r>
              <a:rPr lang="ru-RU" b="1">
                <a:latin typeface="Monotype Corsiva" pitchFamily="66" charset="0"/>
              </a:rPr>
              <a:t>Положительные стороны </a:t>
            </a:r>
            <a:br>
              <a:rPr lang="ru-RU" b="1">
                <a:latin typeface="Monotype Corsiva" pitchFamily="66" charset="0"/>
              </a:rPr>
            </a:br>
            <a:r>
              <a:rPr lang="ru-RU" b="1">
                <a:latin typeface="Monotype Corsiva" pitchFamily="66" charset="0"/>
              </a:rPr>
              <a:t>социальных сетей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950" y="1557338"/>
            <a:ext cx="7127875" cy="2519362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200" b="1">
                <a:latin typeface="Times New Roman" pitchFamily="18" charset="0"/>
              </a:rPr>
              <a:t>Единственный способ связаться с человеком находящимся далеко</a:t>
            </a:r>
          </a:p>
          <a:p>
            <a:pPr marL="609600" indent="-609600">
              <a:lnSpc>
                <a:spcPct val="90000"/>
              </a:lnSpc>
            </a:pPr>
            <a:r>
              <a:rPr lang="ru-RU" sz="2200" b="1">
                <a:latin typeface="Times New Roman" pitchFamily="18" charset="0"/>
              </a:rPr>
              <a:t>Поиск человека по малому количеству сведений. </a:t>
            </a:r>
          </a:p>
          <a:p>
            <a:pPr marL="609600" indent="-609600">
              <a:lnSpc>
                <a:spcPct val="90000"/>
              </a:lnSpc>
            </a:pPr>
            <a:r>
              <a:rPr lang="ru-RU" sz="2200" b="1">
                <a:latin typeface="Times New Roman" pitchFamily="18" charset="0"/>
              </a:rPr>
              <a:t>Большой объем мультимедийной информации, в том числе и новинок аудио и видео файлов.</a:t>
            </a:r>
          </a:p>
          <a:p>
            <a:pPr marL="609600" indent="-609600">
              <a:lnSpc>
                <a:spcPct val="90000"/>
              </a:lnSpc>
            </a:pPr>
            <a:r>
              <a:rPr lang="ru-RU" sz="2200" b="1">
                <a:latin typeface="Times New Roman" pitchFamily="18" charset="0"/>
              </a:rPr>
              <a:t>Хранилище для фотоальбомов, видеороликов и ваших личных записей</a:t>
            </a:r>
          </a:p>
        </p:txBody>
      </p:sp>
      <p:pic>
        <p:nvPicPr>
          <p:cNvPr id="29702" name="Picture 6" descr="821356_blo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i?id=275867997-54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933825"/>
            <a:ext cx="2868613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i?id=37582057-70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20875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i?id=109620093-18-7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652963"/>
            <a:ext cx="1655763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" y="188913"/>
            <a:ext cx="6635750" cy="1066800"/>
          </a:xfrm>
        </p:spPr>
        <p:txBody>
          <a:bodyPr/>
          <a:lstStyle/>
          <a:p>
            <a:r>
              <a:rPr lang="ru-RU" b="1">
                <a:latin typeface="Monotype Corsiva" pitchFamily="66" charset="0"/>
              </a:rPr>
              <a:t>Отрицательные стороны </a:t>
            </a:r>
            <a:br>
              <a:rPr lang="ru-RU" b="1">
                <a:latin typeface="Monotype Corsiva" pitchFamily="66" charset="0"/>
              </a:rPr>
            </a:br>
            <a:r>
              <a:rPr lang="ru-RU" b="1">
                <a:latin typeface="Monotype Corsiva" pitchFamily="66" charset="0"/>
              </a:rPr>
              <a:t>социальных сетей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00213"/>
            <a:ext cx="8424863" cy="4525962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200">
                <a:latin typeface="Times New Roman" pitchFamily="18" charset="0"/>
              </a:rPr>
              <a:t>Социальные сети вызывают самое настоящее привыкание, как наркотик.</a:t>
            </a:r>
          </a:p>
          <a:p>
            <a:pPr marL="609600" indent="-609600">
              <a:lnSpc>
                <a:spcPct val="80000"/>
              </a:lnSpc>
            </a:pPr>
            <a:r>
              <a:rPr lang="ru-RU" sz="2200">
                <a:latin typeface="Times New Roman" pitchFamily="18" charset="0"/>
              </a:rPr>
              <a:t>«Пробить» информацию о ком-то гораздо проще, чем раньше, и различным инстанциям это не составляет больших проблем </a:t>
            </a:r>
          </a:p>
          <a:p>
            <a:pPr marL="609600" indent="-609600">
              <a:lnSpc>
                <a:spcPct val="80000"/>
              </a:lnSpc>
            </a:pPr>
            <a:r>
              <a:rPr lang="ru-RU" sz="2200">
                <a:latin typeface="Times New Roman" pitchFamily="18" charset="0"/>
              </a:rPr>
              <a:t>Платные услуги – рассылка смайликов</a:t>
            </a:r>
          </a:p>
          <a:p>
            <a:pPr marL="609600" indent="-609600">
              <a:lnSpc>
                <a:spcPct val="80000"/>
              </a:lnSpc>
            </a:pPr>
            <a:r>
              <a:rPr lang="ru-RU" sz="2200">
                <a:latin typeface="Times New Roman" pitchFamily="18" charset="0"/>
              </a:rPr>
              <a:t>Рассылка спам-сообщений и взлом аккаунтов, подмена страниц.</a:t>
            </a:r>
          </a:p>
          <a:p>
            <a:pPr marL="609600" indent="-609600">
              <a:lnSpc>
                <a:spcPct val="80000"/>
              </a:lnSpc>
            </a:pPr>
            <a:r>
              <a:rPr lang="ru-RU" sz="2200">
                <a:latin typeface="Times New Roman" pitchFamily="18" charset="0"/>
              </a:rPr>
              <a:t>Платные игровые услуги</a:t>
            </a:r>
          </a:p>
          <a:p>
            <a:pPr marL="609600" indent="-609600">
              <a:lnSpc>
                <a:spcPct val="80000"/>
              </a:lnSpc>
            </a:pPr>
            <a:r>
              <a:rPr lang="ru-RU" sz="2200">
                <a:latin typeface="Times New Roman" pitchFamily="18" charset="0"/>
              </a:rPr>
              <a:t>Сбор данных из игр, для занесения в список рассылки  реклам</a:t>
            </a:r>
          </a:p>
          <a:p>
            <a:pPr marL="609600" indent="-609600">
              <a:lnSpc>
                <a:spcPct val="80000"/>
              </a:lnSpc>
            </a:pPr>
            <a:r>
              <a:rPr lang="ru-RU" sz="2200">
                <a:latin typeface="Times New Roman" pitchFamily="18" charset="0"/>
              </a:rPr>
              <a:t>Телефонные мошенничества</a:t>
            </a:r>
          </a:p>
          <a:p>
            <a:pPr marL="609600" indent="-609600">
              <a:lnSpc>
                <a:spcPct val="80000"/>
              </a:lnSpc>
            </a:pPr>
            <a:r>
              <a:rPr lang="ru-RU" sz="2200">
                <a:latin typeface="Times New Roman" pitchFamily="18" charset="0"/>
              </a:rPr>
              <a:t>Фальшивые главные страницы </a:t>
            </a:r>
          </a:p>
        </p:txBody>
      </p:sp>
      <p:pic>
        <p:nvPicPr>
          <p:cNvPr id="30725" name="Picture 5" descr="1255604787_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8"/>
          <a:stretch>
            <a:fillRect/>
          </a:stretch>
        </p:blipFill>
        <p:spPr bwMode="auto">
          <a:xfrm>
            <a:off x="6502400" y="-100013"/>
            <a:ext cx="2641600" cy="187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ack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862263"/>
            <a:ext cx="171608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i?id=195738508-18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45125"/>
            <a:ext cx="14287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3" name="Picture 13" descr="i?id=366715784-55-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687888"/>
            <a:ext cx="265271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4925" y="1989138"/>
            <a:ext cx="8785225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5000"/>
              </a:lnSpc>
              <a:buFontTx/>
              <a:buAutoNum type="arabicPeriod"/>
            </a:pPr>
            <a:r>
              <a:rPr lang="ru-RU" sz="2000">
                <a:latin typeface="Times New Roman" pitchFamily="18" charset="0"/>
              </a:rPr>
              <a:t>Размещать фотографии своего дебоша на пьяной вечеринке - это может повредить при трудоустройстве на работу. </a:t>
            </a:r>
          </a:p>
          <a:p>
            <a:pPr algn="just">
              <a:lnSpc>
                <a:spcPct val="115000"/>
              </a:lnSpc>
              <a:buFontTx/>
              <a:buAutoNum type="arabicPeriod"/>
            </a:pPr>
            <a:r>
              <a:rPr lang="ru-RU" sz="2000">
                <a:latin typeface="Times New Roman" pitchFamily="18" charset="0"/>
              </a:rPr>
              <a:t>Подробности романтических свиданий или слухи о личной жизни ваших друзей опять же оставляют отрицательное впечатление у стороннего наблюдателя.</a:t>
            </a:r>
          </a:p>
          <a:p>
            <a:pPr algn="just">
              <a:lnSpc>
                <a:spcPct val="115000"/>
              </a:lnSpc>
              <a:buFontTx/>
              <a:buAutoNum type="arabicPeriod"/>
            </a:pPr>
            <a:r>
              <a:rPr lang="ru-RU" sz="2000">
                <a:latin typeface="Times New Roman" pitchFamily="18" charset="0"/>
              </a:rPr>
              <a:t>Проводить рабочее время за пополнением списка друзей или общением со старыми не лучший способ использовать время.</a:t>
            </a:r>
          </a:p>
          <a:p>
            <a:pPr algn="just">
              <a:lnSpc>
                <a:spcPct val="115000"/>
              </a:lnSpc>
              <a:buFontTx/>
              <a:buAutoNum type="arabicPeriod"/>
            </a:pPr>
            <a:r>
              <a:rPr lang="ru-RU" sz="2000">
                <a:latin typeface="Times New Roman" pitchFamily="18" charset="0"/>
              </a:rPr>
              <a:t>Возможно, вы считаете, что сможете удалить компрометирующие фотографии и стереть улики, но подобные изображения могут быть сохранены в кэше или где-то еще, и от них практически невозможно будет избавиться.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827088" y="-165100"/>
            <a:ext cx="669766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Monotype Corsiva" pitchFamily="66" charset="0"/>
              </a:rPr>
              <a:t>Вещи, которые</a:t>
            </a:r>
          </a:p>
          <a:p>
            <a:pPr algn="ctr"/>
            <a:r>
              <a:rPr lang="ru-RU" sz="6000" b="1">
                <a:solidFill>
                  <a:srgbClr val="A50021"/>
                </a:solidFill>
                <a:latin typeface="Monotype Corsiva" pitchFamily="66" charset="0"/>
              </a:rPr>
              <a:t>не следует</a:t>
            </a:r>
          </a:p>
          <a:p>
            <a:pPr algn="ctr"/>
            <a:r>
              <a:rPr lang="ru-RU" sz="4000" b="1">
                <a:latin typeface="Monotype Corsiva" pitchFamily="66" charset="0"/>
              </a:rPr>
              <a:t> делать в социальных сетях</a:t>
            </a:r>
          </a:p>
        </p:txBody>
      </p:sp>
      <p:pic>
        <p:nvPicPr>
          <p:cNvPr id="38918" name="Picture 6" descr="f3aad06dd7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555442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54650"/>
            <a:ext cx="1403350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919817_nik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43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0825" y="1792288"/>
            <a:ext cx="82804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AutoNum type="arabicPeriod"/>
            </a:pPr>
            <a:r>
              <a:rPr lang="ru-RU" sz="2800">
                <a:latin typeface="Times New Roman" pitchFamily="18" charset="0"/>
              </a:rPr>
              <a:t>Ограничение времени пребывания в сети;</a:t>
            </a:r>
          </a:p>
          <a:p>
            <a:pPr algn="just">
              <a:buFontTx/>
              <a:buAutoNum type="arabicPeriod"/>
            </a:pPr>
            <a:r>
              <a:rPr lang="ru-RU" sz="2800">
                <a:latin typeface="Times New Roman" pitchFamily="18" charset="0"/>
              </a:rPr>
              <a:t>Поиск альтернативных способов время препровождения (например, занятия спортом, рисование, вышивание, чтение книг и т.п.); </a:t>
            </a:r>
          </a:p>
          <a:p>
            <a:pPr algn="just">
              <a:buFontTx/>
              <a:buAutoNum type="arabicPeriod"/>
            </a:pPr>
            <a:r>
              <a:rPr lang="ru-RU" sz="2800">
                <a:latin typeface="Times New Roman" pitchFamily="18" charset="0"/>
              </a:rPr>
              <a:t>Оказание большего внимания своей реальной жизни (проблемам в школе, в семье, друзьям); </a:t>
            </a:r>
          </a:p>
          <a:p>
            <a:pPr algn="just">
              <a:buFontTx/>
              <a:buAutoNum type="arabicPeriod"/>
            </a:pPr>
            <a:r>
              <a:rPr lang="ru-RU" sz="2800">
                <a:latin typeface="Times New Roman" pitchFamily="18" charset="0"/>
              </a:rPr>
              <a:t>Увеличение времени пребывания в компании друзей.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900113" y="0"/>
            <a:ext cx="741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Monotype Corsiva" pitchFamily="66" charset="0"/>
              </a:rPr>
              <a:t>Пути решения проблем, связанных с использованием социальных сетей:</a:t>
            </a:r>
          </a:p>
        </p:txBody>
      </p:sp>
      <p:pic>
        <p:nvPicPr>
          <p:cNvPr id="37895" name="Picture 7" descr="i?id=45164560-31-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908050"/>
            <a:ext cx="1979613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 descr="i?id=152580830-03-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868863"/>
            <a:ext cx="1692275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1" descr="i?id=71904768-17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300663"/>
            <a:ext cx="1584325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1" name="Picture 13" descr="i?id=57728939-53-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00663"/>
            <a:ext cx="2087562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115888"/>
            <a:ext cx="777716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600">
                <a:latin typeface="Monotype Corsiva" pitchFamily="66" charset="0"/>
              </a:rPr>
              <a:t>Компьютер может стать другом или заклятым врагом, может помочь в беде, а может добавить кучу проблем, может помочь найти единомышленников, а может привести к одиночеству. </a:t>
            </a:r>
          </a:p>
        </p:txBody>
      </p:sp>
      <p:pic>
        <p:nvPicPr>
          <p:cNvPr id="23555" name="Picture 3" descr="2111384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84538"/>
            <a:ext cx="3240088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206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3240087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87450" y="5516563"/>
            <a:ext cx="7200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rgbClr val="660066"/>
                </a:solidFill>
                <a:latin typeface="Monotype Corsiva" pitchFamily="66" charset="0"/>
              </a:rPr>
              <a:t>Решать только ВАМ!!!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329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Положительные стороны  социальных сетей</vt:lpstr>
      <vt:lpstr>Отрицательные стороны  социальных сетей</vt:lpstr>
      <vt:lpstr>Презентация PowerPoint</vt:lpstr>
      <vt:lpstr>Презентация PowerPoint</vt:lpstr>
      <vt:lpstr>Презентация PowerPoint</vt:lpstr>
    </vt:vector>
  </TitlesOfParts>
  <Company>pl22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</cp:lastModifiedBy>
  <cp:revision>70</cp:revision>
  <dcterms:created xsi:type="dcterms:W3CDTF">2011-05-19T05:32:23Z</dcterms:created>
  <dcterms:modified xsi:type="dcterms:W3CDTF">2014-11-04T05:39:26Z</dcterms:modified>
</cp:coreProperties>
</file>