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sldIdLst>
    <p:sldId id="256" r:id="rId2"/>
    <p:sldId id="257" r:id="rId3"/>
    <p:sldId id="258" r:id="rId4"/>
    <p:sldId id="259" r:id="rId5"/>
    <p:sldId id="260" r:id="rId6"/>
    <p:sldId id="261" r:id="rId7"/>
    <p:sldId id="262" r:id="rId8"/>
    <p:sldId id="263" r:id="rId9"/>
    <p:sldId id="295" r:id="rId10"/>
    <p:sldId id="285" r:id="rId11"/>
    <p:sldId id="265" r:id="rId12"/>
    <p:sldId id="266" r:id="rId13"/>
    <p:sldId id="267" r:id="rId14"/>
    <p:sldId id="268" r:id="rId15"/>
    <p:sldId id="272" r:id="rId16"/>
    <p:sldId id="294" r:id="rId17"/>
    <p:sldId id="286" r:id="rId18"/>
    <p:sldId id="287" r:id="rId19"/>
    <p:sldId id="288" r:id="rId20"/>
    <p:sldId id="290" r:id="rId21"/>
    <p:sldId id="303" r:id="rId22"/>
    <p:sldId id="291" r:id="rId23"/>
    <p:sldId id="293" r:id="rId24"/>
    <p:sldId id="297" r:id="rId25"/>
    <p:sldId id="282" r:id="rId26"/>
    <p:sldId id="298" r:id="rId27"/>
    <p:sldId id="296" r:id="rId28"/>
    <p:sldId id="299" r:id="rId29"/>
    <p:sldId id="30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8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950F7-1A07-4597-B147-54F2268276EC}" type="datetimeFigureOut">
              <a:rPr lang="ru-RU" smtClean="0"/>
              <a:pPr/>
              <a:t>10.01.2016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ECF9C-675E-44DF-BC89-37EBD89D4C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6867" name="Rectangle 2"/>
          <p:cNvSpPr>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7891" name="Rectangle 2"/>
          <p:cNvSpPr>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8915" name="Rectangle 2"/>
          <p:cNvSpPr>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9939" name="Rectangle 2"/>
          <p:cNvSpPr>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0963" name="Rectangle 2"/>
          <p:cNvSpPr>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41987" name="Rectangle 2"/>
          <p:cNvSpPr>
            <a:spLocks noGrp="1" noChangeArrowheads="1"/>
          </p:cNvSpPr>
          <p:nvPr>
            <p:ph type="body" idx="1"/>
          </p:nvPr>
        </p:nvSpPr>
        <p:spPr>
          <a:xfrm>
            <a:off x="685800" y="4343400"/>
            <a:ext cx="5484813" cy="4114800"/>
          </a:xfrm>
          <a:noFill/>
          <a:ln/>
        </p:spPr>
        <p:txBody>
          <a:bodyPr wrap="none" anchor="ct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44035" name="Rectangle 2"/>
          <p:cNvSpPr>
            <a:spLocks noGrp="1" noChangeArrowheads="1"/>
          </p:cNvSpPr>
          <p:nvPr>
            <p:ph type="body" idx="1"/>
          </p:nvPr>
        </p:nvSpPr>
        <p:spPr>
          <a:xfrm>
            <a:off x="685800" y="4343400"/>
            <a:ext cx="5484813" cy="4114800"/>
          </a:xfrm>
          <a:noFill/>
          <a:ln/>
        </p:spPr>
        <p:txBody>
          <a:bodyPr wrap="none" anchor="ct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45059" name="Rectangle 2"/>
          <p:cNvSpPr>
            <a:spLocks noGrp="1" noChangeArrowheads="1"/>
          </p:cNvSpPr>
          <p:nvPr>
            <p:ph type="body" idx="1"/>
          </p:nvPr>
        </p:nvSpPr>
        <p:spPr>
          <a:xfrm>
            <a:off x="685800" y="4343400"/>
            <a:ext cx="5484813" cy="4114800"/>
          </a:xfrm>
          <a:noFill/>
          <a:ln/>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47107" name="Rectangle 2"/>
          <p:cNvSpPr>
            <a:spLocks noGrp="1" noChangeArrowheads="1"/>
          </p:cNvSpPr>
          <p:nvPr>
            <p:ph type="body" idx="1"/>
          </p:nvPr>
        </p:nvSpPr>
        <p:spPr>
          <a:xfrm>
            <a:off x="685800" y="4343400"/>
            <a:ext cx="5484813" cy="4114800"/>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fld id="{5B106E36-FD25-4E2D-B0AA-010F637433A0}" type="datetimeFigureOut">
              <a:rPr lang="ru-RU" smtClean="0"/>
              <a:pPr/>
              <a:t>10.01.2016</a:t>
            </a:fld>
            <a:endParaRPr lang="ru-RU"/>
          </a:p>
        </p:txBody>
      </p:sp>
      <p:sp>
        <p:nvSpPr>
          <p:cNvPr id="3" name="Rectangle 5"/>
          <p:cNvSpPr>
            <a:spLocks noGrp="1" noChangeArrowheads="1"/>
          </p:cNvSpPr>
          <p:nvPr>
            <p:ph type="sldNum" idx="11"/>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444500"/>
            <a:ext cx="7477125" cy="1433513"/>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5"/>
          <p:cNvSpPr>
            <a:spLocks noGrp="1" noChangeArrowheads="1"/>
          </p:cNvSpPr>
          <p:nvPr>
            <p:ph type="sldNum" idx="11"/>
          </p:nvPr>
        </p:nvSpPr>
        <p:spPr>
          <a:ln/>
        </p:spPr>
        <p:txBody>
          <a:bodyPr/>
          <a:lstStyle>
            <a:lvl1pPr>
              <a:defRPr/>
            </a:lvl1pPr>
          </a:lstStyle>
          <a:p>
            <a:pPr>
              <a:defRPr/>
            </a:pPr>
            <a:fld id="{087E3B83-2CC2-4824-B5E8-D41E14BC6F5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27088" y="444500"/>
            <a:ext cx="7477125"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827088" y="1700213"/>
            <a:ext cx="7477125" cy="43799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57200" y="6353175"/>
            <a:ext cx="2120900"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charset="0"/>
              </a:defRPr>
            </a:lvl1pPr>
          </a:lstStyle>
          <a:p>
            <a:fld id="{5B106E36-FD25-4E2D-B0AA-010F637433A0}" type="datetimeFigureOut">
              <a:rPr lang="ru-RU" smtClean="0"/>
              <a:pPr/>
              <a:t>10.01.2016</a:t>
            </a:fld>
            <a:endParaRPr lang="ru-RU"/>
          </a:p>
        </p:txBody>
      </p:sp>
      <p:sp>
        <p:nvSpPr>
          <p:cNvPr id="1029" name="Text Box 4"/>
          <p:cNvSpPr txBox="1">
            <a:spLocks noChangeArrowheads="1"/>
          </p:cNvSpPr>
          <p:nvPr/>
        </p:nvSpPr>
        <p:spPr bwMode="auto">
          <a:xfrm>
            <a:off x="3124200" y="6354763"/>
            <a:ext cx="2895600" cy="368300"/>
          </a:xfrm>
          <a:prstGeom prst="rect">
            <a:avLst/>
          </a:prstGeom>
          <a:noFill/>
          <a:ln w="9525">
            <a:noFill/>
            <a:round/>
            <a:headEnd/>
            <a:tailEnd/>
          </a:ln>
        </p:spPr>
        <p:txBody>
          <a:bodyPr wrap="none" anchor="ctr"/>
          <a:lstStyle/>
          <a:p>
            <a:endParaRPr lang="ru-RU">
              <a:cs typeface="Arial" charset="0"/>
            </a:endParaRPr>
          </a:p>
        </p:txBody>
      </p:sp>
      <p:sp>
        <p:nvSpPr>
          <p:cNvPr id="3" name="Rectangle 5"/>
          <p:cNvSpPr>
            <a:spLocks noGrp="1" noChangeArrowheads="1"/>
          </p:cNvSpPr>
          <p:nvPr>
            <p:ph type="sldNum"/>
          </p:nvPr>
        </p:nvSpPr>
        <p:spPr bwMode="auto">
          <a:xfrm>
            <a:off x="6553200" y="6353175"/>
            <a:ext cx="2120900"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charset="0"/>
              </a:defRPr>
            </a:lvl1pPr>
          </a:lstStyle>
          <a:p>
            <a:fld id="{725C68B6-61C2-468F-89AB-4B9F7531AA68}"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6600CC"/>
          </a:solidFill>
          <a:latin typeface="Century" pitchFamily="16"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a:solidFill>
            <a:srgbClr val="000000"/>
          </a:solidFill>
          <a:latin typeface="Calibri" pitchFamily="34" charset="0"/>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a:solidFill>
            <a:srgbClr val="000000"/>
          </a:solidFill>
          <a:latin typeface="Calibri" pitchFamily="34" charset="0"/>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Calibri" pitchFamily="34" charset="0"/>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Calibri" pitchFamily="34" charset="0"/>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827088" y="-560388"/>
            <a:ext cx="7489825" cy="3443288"/>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dirty="0">
                <a:solidFill>
                  <a:srgbClr val="6600CC"/>
                </a:solidFill>
                <a:latin typeface="Century" pitchFamily="18" charset="0"/>
              </a:rPr>
              <a:t/>
            </a:r>
            <a:br>
              <a:rPr lang="ru-RU" sz="4400" dirty="0">
                <a:solidFill>
                  <a:srgbClr val="6600CC"/>
                </a:solidFill>
                <a:latin typeface="Century" pitchFamily="18" charset="0"/>
              </a:rPr>
            </a:br>
            <a:r>
              <a:rPr lang="ru-RU" sz="4400" dirty="0">
                <a:solidFill>
                  <a:srgbClr val="6600CC"/>
                </a:solidFill>
                <a:latin typeface="Century" pitchFamily="18" charset="0"/>
              </a:rPr>
              <a:t/>
            </a:r>
            <a:br>
              <a:rPr lang="ru-RU" sz="4400" dirty="0">
                <a:solidFill>
                  <a:srgbClr val="6600CC"/>
                </a:solidFill>
                <a:latin typeface="Century" pitchFamily="18" charset="0"/>
              </a:rPr>
            </a:br>
            <a:r>
              <a:rPr lang="ru-RU" sz="4000" dirty="0">
                <a:solidFill>
                  <a:srgbClr val="6600CC"/>
                </a:solidFill>
                <a:latin typeface="Century" pitchFamily="18" charset="0"/>
              </a:rPr>
              <a:t>Кружок «</a:t>
            </a:r>
            <a:r>
              <a:rPr lang="ru-RU" sz="4000" dirty="0" smtClean="0">
                <a:solidFill>
                  <a:srgbClr val="6600CC"/>
                </a:solidFill>
                <a:latin typeface="Century" pitchFamily="18" charset="0"/>
              </a:rPr>
              <a:t>Волшебный карандаш»(</a:t>
            </a:r>
            <a:r>
              <a:rPr lang="ru-RU" sz="4000" dirty="0">
                <a:solidFill>
                  <a:srgbClr val="6600CC"/>
                </a:solidFill>
                <a:latin typeface="Century" pitchFamily="18" charset="0"/>
              </a:rPr>
              <a:t>нетрадиционная техника рисования) </a:t>
            </a:r>
          </a:p>
        </p:txBody>
      </p:sp>
      <p:sp>
        <p:nvSpPr>
          <p:cNvPr id="7170" name="Text Box 2"/>
          <p:cNvSpPr txBox="1">
            <a:spLocks noChangeArrowheads="1"/>
          </p:cNvSpPr>
          <p:nvPr/>
        </p:nvSpPr>
        <p:spPr bwMode="auto">
          <a:xfrm>
            <a:off x="827088" y="3240088"/>
            <a:ext cx="7489825" cy="3422650"/>
          </a:xfrm>
          <a:prstGeom prst="rect">
            <a:avLst/>
          </a:prstGeom>
          <a:noFill/>
          <a:ln w="9525">
            <a:noFill/>
            <a:round/>
            <a:headEnd/>
            <a:tailEnd/>
          </a:ln>
        </p:spPr>
        <p:txBody>
          <a:bodyP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dirty="0">
                <a:solidFill>
                  <a:srgbClr val="0000FF"/>
                </a:solidFill>
                <a:latin typeface="Constantia" pitchFamily="18" charset="0"/>
              </a:rPr>
              <a:t>Руководитель: </a:t>
            </a:r>
            <a:r>
              <a:rPr lang="ru-RU" sz="3200" dirty="0" smtClean="0">
                <a:solidFill>
                  <a:srgbClr val="0000FF"/>
                </a:solidFill>
                <a:latin typeface="Constantia" pitchFamily="18" charset="0"/>
              </a:rPr>
              <a:t>учитель </a:t>
            </a:r>
            <a:r>
              <a:rPr lang="ru-RU" sz="3200" smtClean="0">
                <a:solidFill>
                  <a:srgbClr val="0000FF"/>
                </a:solidFill>
                <a:latin typeface="Constantia" pitchFamily="18" charset="0"/>
              </a:rPr>
              <a:t>начальных классов Дулеева</a:t>
            </a:r>
            <a:r>
              <a:rPr lang="ru-RU" sz="3200" dirty="0" smtClean="0">
                <a:solidFill>
                  <a:srgbClr val="0000FF"/>
                </a:solidFill>
                <a:latin typeface="Constantia" pitchFamily="18" charset="0"/>
              </a:rPr>
              <a:t> </a:t>
            </a:r>
            <a:r>
              <a:rPr lang="ru-RU" sz="3200" dirty="0" err="1" smtClean="0">
                <a:solidFill>
                  <a:srgbClr val="0000FF"/>
                </a:solidFill>
                <a:latin typeface="Constantia" pitchFamily="18" charset="0"/>
              </a:rPr>
              <a:t>Инга</a:t>
            </a:r>
            <a:r>
              <a:rPr lang="ru-RU" sz="3200" dirty="0" smtClean="0">
                <a:solidFill>
                  <a:srgbClr val="0000FF"/>
                </a:solidFill>
                <a:latin typeface="Constantia" pitchFamily="18" charset="0"/>
              </a:rPr>
              <a:t> Валерьевна</a:t>
            </a:r>
            <a:endParaRPr lang="ru-RU" sz="3200" dirty="0">
              <a:solidFill>
                <a:srgbClr val="000000"/>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dirty="0" smtClean="0">
                <a:solidFill>
                  <a:srgbClr val="000000"/>
                </a:solidFill>
                <a:latin typeface="Constantia" pitchFamily="18" charset="0"/>
              </a:rPr>
              <a:t>МБОУ «Никольская ООШ»</a:t>
            </a:r>
            <a:endParaRPr lang="ru-RU" sz="3200" dirty="0">
              <a:solidFill>
                <a:srgbClr val="000000"/>
              </a:solidFill>
              <a:latin typeface="Constantia" pitchFamily="18" charset="0"/>
            </a:endParaRPr>
          </a:p>
          <a:p>
            <a:pP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dirty="0">
              <a:solidFill>
                <a:srgbClr val="000000"/>
              </a:solidFill>
              <a:latin typeface="Constantia" pitchFamily="18" charset="0"/>
            </a:endParaRPr>
          </a:p>
          <a:p>
            <a:pP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dirty="0">
              <a:solidFill>
                <a:srgbClr val="000000"/>
              </a:solidFill>
              <a:latin typeface="Constantia" pitchFamily="18" charset="0"/>
            </a:endParaRPr>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additive="repl">
                                        <p:cTn id="6" dur="1" fill="hold">
                                          <p:stCondLst>
                                            <p:cond delay="0"/>
                                          </p:stCondLst>
                                        </p:cTn>
                                        <p:tgtEl>
                                          <p:spTgt spid="7169"/>
                                        </p:tgtEl>
                                        <p:attrNameLst>
                                          <p:attrName>style.visibility</p:attrName>
                                        </p:attrNameLst>
                                      </p:cBhvr>
                                      <p:to>
                                        <p:strVal val="visible"/>
                                      </p:to>
                                    </p:set>
                                    <p:animEffect transition="in" filter="wipe(down)">
                                      <p:cBhvr additive="repl">
                                        <p:cTn id="7" dur="500"/>
                                        <p:tgtEl>
                                          <p:spTgt spid="7169"/>
                                        </p:tgtEl>
                                      </p:cBhvr>
                                    </p:animEffect>
                                  </p:childTnLst>
                                </p:cTn>
                              </p:par>
                            </p:childTnLst>
                          </p:cTn>
                        </p:par>
                        <p:par>
                          <p:cTn id="8" fill="hold" nodeType="withGroup">
                            <p:stCondLst>
                              <p:cond delay="500"/>
                            </p:stCondLst>
                            <p:childTnLst>
                              <p:par>
                                <p:cTn id="9" presetID="20" presetClass="entr" fill="hold" nodeType="afterEffect">
                                  <p:stCondLst>
                                    <p:cond delay="0"/>
                                  </p:stCondLst>
                                  <p:childTnLst>
                                    <p:set>
                                      <p:cBhvr additive="repl">
                                        <p:cTn id="10" dur="1" fill="hold">
                                          <p:stCondLst>
                                            <p:cond delay="0"/>
                                          </p:stCondLst>
                                        </p:cTn>
                                        <p:tgtEl>
                                          <p:spTgt spid="7170"/>
                                        </p:tgtEl>
                                        <p:attrNameLst>
                                          <p:attrName>style.visibility</p:attrName>
                                        </p:attrNameLst>
                                      </p:cBhvr>
                                      <p:to>
                                        <p:strVal val="visible"/>
                                      </p:to>
                                    </p:set>
                                    <p:animEffect transition="in" filter="wedge">
                                      <p:cBhvr additive="repl">
                                        <p:cTn id="1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Century" pitchFamily="18" charset="0"/>
              </a:rPr>
              <a:t/>
            </a:r>
            <a:br>
              <a:rPr lang="en-US" dirty="0" smtClean="0">
                <a:latin typeface="Century" pitchFamily="18" charset="0"/>
              </a:rPr>
            </a:br>
            <a:r>
              <a:rPr lang="ru-RU" dirty="0" smtClean="0">
                <a:latin typeface="Century" pitchFamily="18" charset="0"/>
              </a:rPr>
              <a:t>Монотипия</a:t>
            </a:r>
            <a:br>
              <a:rPr lang="ru-RU" dirty="0" smtClean="0">
                <a:latin typeface="Century" pitchFamily="18" charset="0"/>
              </a:rPr>
            </a:br>
            <a:endParaRPr lang="ru-RU" dirty="0"/>
          </a:p>
        </p:txBody>
      </p:sp>
      <p:sp>
        <p:nvSpPr>
          <p:cNvPr id="3" name="Содержимое 2"/>
          <p:cNvSpPr>
            <a:spLocks noGrp="1"/>
          </p:cNvSpPr>
          <p:nvPr>
            <p:ph sz="half" idx="1"/>
          </p:nvPr>
        </p:nvSpPr>
        <p:spPr>
          <a:xfrm>
            <a:off x="785786" y="1600200"/>
            <a:ext cx="3710014" cy="4525963"/>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i="1" dirty="0" smtClean="0">
              <a:solidFill>
                <a:srgbClr val="FF3366"/>
              </a:solidFill>
              <a:latin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dirty="0" smtClean="0">
                <a:solidFill>
                  <a:srgbClr val="FF3366"/>
                </a:solidFill>
                <a:latin typeface="Times New Roman" pitchFamily="18" charset="0"/>
              </a:rPr>
              <a:t>Материалы:</a:t>
            </a:r>
            <a:r>
              <a:rPr lang="ru-RU" sz="1600" dirty="0" smtClean="0">
                <a:solidFill>
                  <a:srgbClr val="FF00FF"/>
                </a:solidFill>
                <a:latin typeface="Times New Roman" pitchFamily="18" charset="0"/>
              </a:rPr>
              <a:t> </a:t>
            </a:r>
            <a:r>
              <a:rPr lang="ru-RU" sz="1600" dirty="0" smtClean="0">
                <a:solidFill>
                  <a:srgbClr val="6B0094"/>
                </a:solidFill>
                <a:latin typeface="Times New Roman" pitchFamily="18" charset="0"/>
              </a:rPr>
              <a:t>плотная бумага любого цвета, кисти, гуашь или акварель.</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dirty="0" smtClean="0">
                <a:solidFill>
                  <a:srgbClr val="6B0094"/>
                </a:solidFill>
                <a:latin typeface="Times New Roman" pitchFamily="18" charset="0"/>
              </a:rPr>
              <a:t>Способ получения изображения: </a:t>
            </a:r>
            <a:r>
              <a:rPr lang="ru-RU" sz="1600" dirty="0" smtClean="0">
                <a:solidFill>
                  <a:srgbClr val="6B0094"/>
                </a:solidFill>
                <a:latin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a:p>
            <a:endParaRPr lang="ru-RU" sz="1600" dirty="0"/>
          </a:p>
        </p:txBody>
      </p:sp>
      <p:pic>
        <p:nvPicPr>
          <p:cNvPr id="1026" name="Picture 2" descr="C:\Users\Игорь\Desktop\Рисунок1.png"/>
          <p:cNvPicPr>
            <a:picLocks noGrp="1" noChangeAspect="1" noChangeArrowheads="1"/>
          </p:cNvPicPr>
          <p:nvPr>
            <p:ph sz="half" idx="2"/>
          </p:nvPr>
        </p:nvPicPr>
        <p:blipFill>
          <a:blip r:embed="rId2"/>
          <a:srcRect/>
          <a:stretch>
            <a:fillRect/>
          </a:stretch>
        </p:blipFill>
        <p:spPr bwMode="auto">
          <a:xfrm>
            <a:off x="5357818" y="2136783"/>
            <a:ext cx="2985943" cy="393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827088" y="444500"/>
            <a:ext cx="7488237" cy="1435100"/>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dirty="0" smtClean="0"/>
              <a:t>Восковые </a:t>
            </a:r>
            <a:r>
              <a:rPr lang="ru-RU" sz="3600" dirty="0" err="1" smtClean="0"/>
              <a:t>карандаши+акварель</a:t>
            </a:r>
            <a:endParaRPr lang="ru-RU" sz="3600" dirty="0" smtClean="0"/>
          </a:p>
        </p:txBody>
      </p:sp>
      <p:sp>
        <p:nvSpPr>
          <p:cNvPr id="14339" name="Rectangle 3"/>
          <p:cNvSpPr>
            <a:spLocks noGrp="1" noChangeArrowheads="1"/>
          </p:cNvSpPr>
          <p:nvPr>
            <p:ph sz="half" idx="1"/>
          </p:nvPr>
        </p:nvSpPr>
        <p:spPr>
          <a:xfrm>
            <a:off x="4622800" y="1079500"/>
            <a:ext cx="3654425" cy="5341938"/>
          </a:xfrm>
        </p:spPr>
        <p:txBody>
          <a:bodyPr/>
          <a:lstStyle/>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i="1" dirty="0" smtClean="0">
              <a:solidFill>
                <a:srgbClr val="FFFF00"/>
              </a:solidFill>
              <a:latin typeface="Times New Roman" pitchFamily="18" charset="0"/>
            </a:endParaRP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i="1" dirty="0" smtClean="0">
                <a:solidFill>
                  <a:srgbClr val="FF0000"/>
                </a:solidFill>
                <a:latin typeface="Times New Roman" pitchFamily="18" charset="0"/>
              </a:rPr>
              <a:t>Материалы:</a:t>
            </a:r>
            <a:r>
              <a:rPr lang="ru-RU" sz="1800" b="1" i="1" dirty="0" smtClean="0">
                <a:latin typeface="Times New Roman" pitchFamily="18" charset="0"/>
              </a:rPr>
              <a:t> </a:t>
            </a:r>
            <a:r>
              <a:rPr lang="ru-RU" sz="1800" dirty="0" smtClean="0">
                <a:latin typeface="Times New Roman" pitchFamily="18" charset="0"/>
              </a:rPr>
              <a:t>восковые карандаши, плотная белая бумага, акварель, кисти. </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i="1" dirty="0" smtClean="0">
                <a:solidFill>
                  <a:srgbClr val="FF0000"/>
                </a:solidFill>
                <a:latin typeface="Times New Roman" pitchFamily="18" charset="0"/>
              </a:rPr>
              <a:t>Способ получения изображения:</a:t>
            </a:r>
            <a:r>
              <a:rPr lang="ru-RU" sz="1800" dirty="0" smtClean="0">
                <a:solidFill>
                  <a:srgbClr val="FF0000"/>
                </a:solidFill>
                <a:latin typeface="Times New Roman" pitchFamily="18" charset="0"/>
              </a:rPr>
              <a:t> </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solidFill>
                  <a:srgbClr val="FFFFFF"/>
                </a:solidFill>
                <a:latin typeface="Times New Roman" pitchFamily="18" charset="0"/>
              </a:rPr>
              <a:t>     </a:t>
            </a:r>
            <a:r>
              <a:rPr lang="ru-RU" sz="1800" dirty="0" smtClean="0">
                <a:latin typeface="Times New Roman" pitchFamily="18" charset="0"/>
              </a:rPr>
              <a:t> 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a:t>
            </a:r>
            <a:r>
              <a:rPr lang="ru-RU" sz="1800" dirty="0" err="1" smtClean="0">
                <a:latin typeface="Times New Roman" pitchFamily="18" charset="0"/>
              </a:rPr>
              <a:t>незакрашенным</a:t>
            </a:r>
            <a:r>
              <a:rPr lang="ru-RU" sz="1800" dirty="0" smtClean="0">
                <a:latin typeface="Times New Roman" pitchFamily="18" charset="0"/>
              </a:rPr>
              <a:t>.</a:t>
            </a:r>
          </a:p>
        </p:txBody>
      </p:sp>
      <p:pic>
        <p:nvPicPr>
          <p:cNvPr id="14338" name="Picture 2"/>
          <p:cNvPicPr>
            <a:picLocks noChangeAspect="1" noChangeArrowheads="1"/>
          </p:cNvPicPr>
          <p:nvPr/>
        </p:nvPicPr>
        <p:blipFill>
          <a:blip r:embed="rId4"/>
          <a:srcRect/>
          <a:stretch>
            <a:fillRect/>
          </a:stretch>
        </p:blipFill>
        <p:spPr bwMode="auto">
          <a:xfrm>
            <a:off x="1206500" y="1828800"/>
            <a:ext cx="3292475" cy="3930650"/>
          </a:xfrm>
          <a:prstGeom prst="rect">
            <a:avLst/>
          </a:prstGeom>
          <a:noFill/>
          <a:ln w="9525">
            <a:noFill/>
            <a:round/>
            <a:headEnd/>
            <a:tailEnd/>
          </a:ln>
        </p:spPr>
      </p:pic>
    </p:spTree>
  </p:cSld>
  <p:clrMapOvr>
    <a:masterClrMapping/>
  </p:clrMapOvr>
  <p:transition spd="med" advTm="1024">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additive="repl">
                                        <p:cTn id="6" dur="1" fill="hold">
                                          <p:stCondLst>
                                            <p:cond delay="0"/>
                                          </p:stCondLst>
                                        </p:cTn>
                                        <p:tgtEl>
                                          <p:spTgt spid="14337"/>
                                        </p:tgtEl>
                                        <p:attrNameLst>
                                          <p:attrName>style.visibility</p:attrName>
                                        </p:attrNameLst>
                                      </p:cBhvr>
                                      <p:to>
                                        <p:strVal val="visible"/>
                                      </p:to>
                                    </p:set>
                                    <p:animEffect transition="in" filter="blinds(horizontal)">
                                      <p:cBhvr additive="repl">
                                        <p:cTn id="7" dur="500"/>
                                        <p:tgtEl>
                                          <p:spTgt spid="14337"/>
                                        </p:tgtEl>
                                      </p:cBhvr>
                                    </p:animEffect>
                                  </p:childTnLst>
                                </p:cTn>
                              </p:par>
                            </p:childTnLst>
                          </p:cTn>
                        </p:par>
                        <p:par>
                          <p:cTn id="8" fill="hold" nodeType="withGroup">
                            <p:stCondLst>
                              <p:cond delay="500"/>
                            </p:stCondLst>
                            <p:childTnLst>
                              <p:par>
                                <p:cTn id="9" presetID="22" presetClass="entr" presetSubtype="4" fill="hold" nodeType="afterEffect">
                                  <p:stCondLst>
                                    <p:cond delay="0"/>
                                  </p:stCondLst>
                                  <p:childTnLst>
                                    <p:set>
                                      <p:cBhvr additive="repl">
                                        <p:cTn id="10" dur="1" fill="hold">
                                          <p:stCondLst>
                                            <p:cond delay="0"/>
                                          </p:stCondLst>
                                        </p:cTn>
                                        <p:tgtEl>
                                          <p:spTgt spid="14339"/>
                                        </p:tgtEl>
                                        <p:attrNameLst>
                                          <p:attrName>style.visibility</p:attrName>
                                        </p:attrNameLst>
                                      </p:cBhvr>
                                      <p:to>
                                        <p:strVal val="visible"/>
                                      </p:to>
                                    </p:set>
                                    <p:animEffect transition="in" filter="wipe(down)">
                                      <p:cBhvr additive="repl">
                                        <p:cTn id="11" dur="500"/>
                                        <p:tgtEl>
                                          <p:spTgt spid="14339"/>
                                        </p:tgtEl>
                                      </p:cBhvr>
                                    </p:animEffect>
                                  </p:childTnLst>
                                </p:cTn>
                              </p:par>
                            </p:childTnLst>
                          </p:cTn>
                        </p:par>
                        <p:par>
                          <p:cTn id="12" fill="hold" nodeType="withGroup">
                            <p:stCondLst>
                              <p:cond delay="1000"/>
                            </p:stCondLst>
                            <p:childTnLst>
                              <p:par>
                                <p:cTn id="13" presetID="5" presetClass="entr" presetSubtype="10" fill="hold" nodeType="afterEffect">
                                  <p:stCondLst>
                                    <p:cond delay="0"/>
                                  </p:stCondLst>
                                  <p:childTnLst>
                                    <p:set>
                                      <p:cBhvr additive="repl">
                                        <p:cTn id="14" dur="1" fill="hold">
                                          <p:stCondLst>
                                            <p:cond delay="0"/>
                                          </p:stCondLst>
                                        </p:cTn>
                                        <p:tgtEl>
                                          <p:spTgt spid="14338"/>
                                        </p:tgtEl>
                                        <p:attrNameLst>
                                          <p:attrName>style.visibility</p:attrName>
                                        </p:attrNameLst>
                                      </p:cBhvr>
                                      <p:to>
                                        <p:strVal val="visible"/>
                                      </p:to>
                                    </p:set>
                                    <p:animEffect transition="in" filter="checkerboard(across)">
                                      <p:cBhvr additive="repl">
                                        <p:cTn id="1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827088" y="444500"/>
            <a:ext cx="7488237" cy="1435100"/>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dirty="0">
                <a:solidFill>
                  <a:srgbClr val="6600CC"/>
                </a:solidFill>
                <a:latin typeface="Century" pitchFamily="18" charset="0"/>
              </a:rPr>
              <a:t>Печать листьев</a:t>
            </a:r>
          </a:p>
        </p:txBody>
      </p:sp>
      <p:pic>
        <p:nvPicPr>
          <p:cNvPr id="15362" name="Picture 2"/>
          <p:cNvPicPr>
            <a:picLocks noChangeAspect="1" noChangeArrowheads="1"/>
          </p:cNvPicPr>
          <p:nvPr/>
        </p:nvPicPr>
        <p:blipFill>
          <a:blip r:embed="rId4"/>
          <a:srcRect/>
          <a:stretch>
            <a:fillRect/>
          </a:stretch>
        </p:blipFill>
        <p:spPr bwMode="auto">
          <a:xfrm>
            <a:off x="4500562" y="1857364"/>
            <a:ext cx="3997325" cy="3465513"/>
          </a:xfrm>
          <a:prstGeom prst="rect">
            <a:avLst/>
          </a:prstGeom>
          <a:noFill/>
          <a:ln w="9525">
            <a:noFill/>
            <a:round/>
            <a:headEnd/>
            <a:tailEnd/>
          </a:ln>
        </p:spPr>
      </p:pic>
      <p:sp>
        <p:nvSpPr>
          <p:cNvPr id="15363" name="Text Box 3"/>
          <p:cNvSpPr txBox="1">
            <a:spLocks noChangeArrowheads="1"/>
          </p:cNvSpPr>
          <p:nvPr/>
        </p:nvSpPr>
        <p:spPr bwMode="auto">
          <a:xfrm>
            <a:off x="900113" y="1800225"/>
            <a:ext cx="3600450" cy="4987925"/>
          </a:xfrm>
          <a:prstGeom prst="rect">
            <a:avLst/>
          </a:prstGeom>
          <a:noFill/>
          <a:ln w="9525">
            <a:noFill/>
            <a:round/>
            <a:headEnd/>
            <a:tailEnd/>
          </a:ln>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i="1" dirty="0">
                <a:solidFill>
                  <a:srgbClr val="800080"/>
                </a:solidFill>
                <a:latin typeface="Times New Roman" pitchFamily="18" charset="0"/>
              </a:rPr>
              <a:t>Материалы:</a:t>
            </a:r>
            <a:r>
              <a:rPr lang="ru-RU" dirty="0">
                <a:solidFill>
                  <a:srgbClr val="800080"/>
                </a:solidFill>
                <a:latin typeface="Times New Roman" pitchFamily="18" charset="0"/>
              </a:rPr>
              <a:t> </a:t>
            </a:r>
            <a:r>
              <a:rPr lang="ru-RU" dirty="0">
                <a:solidFill>
                  <a:srgbClr val="000000"/>
                </a:solidFill>
                <a:latin typeface="Times New Roman" pitchFamily="18" charset="0"/>
              </a:rPr>
              <a:t>бумага, листья разных деревьев (желательно опавшие), гуашь, кисти.</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i="1" dirty="0">
                <a:solidFill>
                  <a:srgbClr val="800080"/>
                </a:solidFill>
                <a:latin typeface="Times New Roman" pitchFamily="18" charset="0"/>
              </a:rPr>
              <a:t>Способ  получения  изображения</a:t>
            </a:r>
            <a:r>
              <a:rPr lang="ru-RU" b="1" i="1" dirty="0">
                <a:solidFill>
                  <a:srgbClr val="000000"/>
                </a:solidFill>
                <a:latin typeface="Times New Roman" pitchFamily="18" charset="0"/>
              </a:rPr>
              <a:t>:  </a:t>
            </a:r>
            <a:r>
              <a:rPr lang="ru-RU" dirty="0">
                <a:solidFill>
                  <a:srgbClr val="000000"/>
                </a:solidFill>
                <a:latin typeface="Times New Roman" pitchFamily="18" charset="0"/>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a:t>
            </a:r>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circle(in)">
                                      <p:cBhvr>
                                        <p:cTn id="7" dur="2000"/>
                                        <p:tgtEl>
                                          <p:spTgt spid="15361">
                                            <p:txEl>
                                              <p:pRg st="0" end="0"/>
                                            </p:txEl>
                                          </p:spTgt>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p:cTn id="11" dur="1000" fill="hold"/>
                                        <p:tgtEl>
                                          <p:spTgt spid="15363"/>
                                        </p:tgtEl>
                                        <p:attrNameLst>
                                          <p:attrName>ppt_w</p:attrName>
                                        </p:attrNameLst>
                                      </p:cBhvr>
                                      <p:tavLst>
                                        <p:tav tm="0">
                                          <p:val>
                                            <p:fltVal val="0"/>
                                          </p:val>
                                        </p:tav>
                                        <p:tav tm="100000">
                                          <p:val>
                                            <p:strVal val="#ppt_w"/>
                                          </p:val>
                                        </p:tav>
                                      </p:tavLst>
                                    </p:anim>
                                    <p:anim calcmode="lin" valueType="num">
                                      <p:cBhvr>
                                        <p:cTn id="12" dur="1000" fill="hold"/>
                                        <p:tgtEl>
                                          <p:spTgt spid="15363"/>
                                        </p:tgtEl>
                                        <p:attrNameLst>
                                          <p:attrName>ppt_h</p:attrName>
                                        </p:attrNameLst>
                                      </p:cBhvr>
                                      <p:tavLst>
                                        <p:tav tm="0">
                                          <p:val>
                                            <p:fltVal val="0"/>
                                          </p:val>
                                        </p:tav>
                                        <p:tav tm="100000">
                                          <p:val>
                                            <p:strVal val="#ppt_h"/>
                                          </p:val>
                                        </p:tav>
                                      </p:tavLst>
                                    </p:anim>
                                    <p:anim calcmode="lin" valueType="num">
                                      <p:cBhvr>
                                        <p:cTn id="13" dur="1000" fill="hold"/>
                                        <p:tgtEl>
                                          <p:spTgt spid="1536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36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8" presetClass="entr" presetSubtype="16" fill="hold" nodeType="after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diamond(in)">
                                      <p:cBhvr>
                                        <p:cTn id="18"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z="3200" b="1" smtClean="0"/>
              <a:t/>
            </a:r>
            <a:br>
              <a:rPr lang="ru-RU" sz="3200" b="1" smtClean="0"/>
            </a:br>
            <a:r>
              <a:rPr lang="ru-RU" sz="3200" b="1" smtClean="0"/>
              <a:t>Тычок жёсткой полусухой кистью.</a:t>
            </a:r>
            <a:r>
              <a:rPr lang="ru-RU" smtClean="0"/>
              <a:t/>
            </a:r>
            <a:br>
              <a:rPr lang="ru-RU" smtClean="0"/>
            </a:br>
            <a:endParaRPr lang="ru-RU" smtClean="0"/>
          </a:p>
        </p:txBody>
      </p:sp>
      <p:sp>
        <p:nvSpPr>
          <p:cNvPr id="17411" name="Содержимое 2"/>
          <p:cNvSpPr>
            <a:spLocks noGrp="1"/>
          </p:cNvSpPr>
          <p:nvPr>
            <p:ph idx="1"/>
          </p:nvPr>
        </p:nvSpPr>
        <p:spPr>
          <a:xfrm>
            <a:off x="827088" y="1285875"/>
            <a:ext cx="7477125" cy="4794250"/>
          </a:xfrm>
        </p:spPr>
        <p:txBody>
          <a:bodyPr/>
          <a:lstStyle/>
          <a:p>
            <a:pPr>
              <a:buFont typeface="Times New Roman" pitchFamily="18" charset="0"/>
              <a:buNone/>
            </a:pPr>
            <a:r>
              <a:rPr lang="ru-RU" sz="2000" dirty="0" smtClean="0"/>
              <a:t>Жёсткой кистью можно рисовать с детьми любого возраста. Этот способ рисования используется для получения необходимой фактуры рисунка: пушистой или колючей поверхности. Для работы потребуется гуашь, жёсткая большая кисть, бумага любого цвета и размера. Ребёнок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a:t>
            </a:r>
          </a:p>
          <a:p>
            <a:pPr>
              <a:buFont typeface="Times New Roman" pitchFamily="18" charset="0"/>
              <a:buNone/>
            </a:pPr>
            <a:r>
              <a:rPr lang="ru-RU" sz="2000" dirty="0" smtClean="0"/>
              <a:t>Такой способ рисования позволяет придать рисунку нужную выразительность, реалистичность, а ребёнку получить удовольствие от своей работы.</a:t>
            </a:r>
          </a:p>
          <a:p>
            <a:pPr>
              <a:buFont typeface="Times New Roman" pitchFamily="18" charset="0"/>
              <a:buNone/>
            </a:pPr>
            <a:r>
              <a:rPr lang="ru-RU" sz="2000" b="1" dirty="0" smtClean="0"/>
              <a:t> </a:t>
            </a:r>
            <a:endParaRPr lang="ru-RU" sz="2000" dirty="0" smtClean="0"/>
          </a:p>
          <a:p>
            <a:pPr>
              <a:buFont typeface="Times New Roman" pitchFamily="18" charset="0"/>
              <a:buNone/>
            </a:pPr>
            <a:endParaRPr lang="ru-RU" sz="2000" dirty="0" smtClean="0"/>
          </a:p>
        </p:txBody>
      </p:sp>
      <p:pic>
        <p:nvPicPr>
          <p:cNvPr id="10" name="Picture 2" descr="C:\Users\Игорь\Pictures\секция.jpg"/>
          <p:cNvPicPr>
            <a:picLocks noChangeAspect="1" noChangeArrowheads="1"/>
          </p:cNvPicPr>
          <p:nvPr/>
        </p:nvPicPr>
        <p:blipFill>
          <a:blip r:embed="rId2"/>
          <a:srcRect/>
          <a:stretch>
            <a:fillRect/>
          </a:stretch>
        </p:blipFill>
        <p:spPr bwMode="auto">
          <a:xfrm>
            <a:off x="5715008" y="4572008"/>
            <a:ext cx="1552142" cy="12858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3600" b="1" smtClean="0"/>
              <a:t>Набрызг.</a:t>
            </a:r>
            <a:r>
              <a:rPr lang="ru-RU" sz="3600" smtClean="0"/>
              <a:t/>
            </a:r>
            <a:br>
              <a:rPr lang="ru-RU" sz="3600" smtClean="0"/>
            </a:br>
            <a:endParaRPr lang="ru-RU" sz="3600" smtClean="0"/>
          </a:p>
        </p:txBody>
      </p:sp>
      <p:sp>
        <p:nvSpPr>
          <p:cNvPr id="18435" name="Содержимое 2"/>
          <p:cNvSpPr>
            <a:spLocks noGrp="1"/>
          </p:cNvSpPr>
          <p:nvPr>
            <p:ph idx="1"/>
          </p:nvPr>
        </p:nvSpPr>
        <p:spPr/>
        <p:txBody>
          <a:bodyPr/>
          <a:lstStyle/>
          <a:p>
            <a:pPr>
              <a:buFont typeface="Times New Roman" pitchFamily="18" charset="0"/>
              <a:buNone/>
            </a:pPr>
            <a:r>
              <a:rPr lang="ru-RU" sz="2000" smtClean="0"/>
              <a:t>Этот способ хорошо использовать для рисования падающего снега, звездного неба, для тонирования листа и др. с детьми старше четырех  лет. Краски нужного цвета разводят в блюдечке с водой, обмакивают в краску зубную щетку или жёсткую кисть. Направляют щётку на лист бумаги, резко проводят по ней карандашом (палочкой) по направлению к себе, в этом случае краска будет брызгать на бумагу, а не на одежду.</a:t>
            </a:r>
          </a:p>
          <a:p>
            <a:pPr>
              <a:buFont typeface="Times New Roman" pitchFamily="18" charset="0"/>
              <a:buNone/>
            </a:pPr>
            <a:r>
              <a:rPr lang="ru-RU" smtClean="0"/>
              <a:t> </a:t>
            </a:r>
          </a:p>
          <a:p>
            <a:pPr>
              <a:buFont typeface="Times New Roman" pitchFamily="18" charset="0"/>
              <a:buNone/>
            </a:pPr>
            <a:endParaRPr lang="ru-R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Игорь\Pictures\салют.jpg"/>
          <p:cNvPicPr>
            <a:picLocks noChangeAspect="1" noChangeArrowheads="1"/>
          </p:cNvPicPr>
          <p:nvPr/>
        </p:nvPicPr>
        <p:blipFill>
          <a:blip r:embed="rId4"/>
          <a:srcRect/>
          <a:stretch>
            <a:fillRect/>
          </a:stretch>
        </p:blipFill>
        <p:spPr bwMode="auto">
          <a:xfrm>
            <a:off x="785786" y="785794"/>
            <a:ext cx="4255008" cy="3773424"/>
          </a:xfrm>
          <a:prstGeom prst="rect">
            <a:avLst/>
          </a:prstGeom>
          <a:noFill/>
        </p:spPr>
      </p:pic>
      <p:pic>
        <p:nvPicPr>
          <p:cNvPr id="2051" name="Picture 3" descr="C:\Users\Игорь\Pictures\зима.jpg"/>
          <p:cNvPicPr>
            <a:picLocks noChangeAspect="1" noChangeArrowheads="1"/>
          </p:cNvPicPr>
          <p:nvPr/>
        </p:nvPicPr>
        <p:blipFill>
          <a:blip r:embed="rId5"/>
          <a:srcRect/>
          <a:stretch>
            <a:fillRect/>
          </a:stretch>
        </p:blipFill>
        <p:spPr bwMode="auto">
          <a:xfrm>
            <a:off x="4000496" y="2714620"/>
            <a:ext cx="4210334" cy="3200400"/>
          </a:xfrm>
          <a:prstGeom prst="rect">
            <a:avLst/>
          </a:prstGeom>
          <a:noFill/>
        </p:spPr>
      </p:pic>
    </p:spTree>
  </p:cSld>
  <p:clrMapOvr>
    <a:masterClrMapping/>
  </p:clrMapOvr>
  <p:transition spd="med">
    <p:sndAc>
      <p:stSnd>
        <p:snd r:embed="rId3" name="037%20NINO%20ROTA%20-%20ROMEO%20&amp;%20JULIET.MP3"/>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444501"/>
            <a:ext cx="7477125" cy="1127112"/>
          </a:xfrm>
        </p:spPr>
        <p:txBody>
          <a:bodyPr/>
          <a:lstStyle/>
          <a:p>
            <a:r>
              <a:rPr lang="ru-RU" dirty="0" smtClean="0">
                <a:latin typeface="Comic Sans MS" pitchFamily="66" charset="0"/>
              </a:rPr>
              <a:t>Скатывание бумаги</a:t>
            </a:r>
            <a:endParaRPr lang="ru-RU" dirty="0">
              <a:latin typeface="Comic Sans MS" pitchFamily="66" charset="0"/>
            </a:endParaRPr>
          </a:p>
        </p:txBody>
      </p:sp>
      <p:sp>
        <p:nvSpPr>
          <p:cNvPr id="3" name="Содержимое 2"/>
          <p:cNvSpPr>
            <a:spLocks noGrp="1"/>
          </p:cNvSpPr>
          <p:nvPr>
            <p:ph sz="half" idx="1"/>
          </p:nvPr>
        </p:nvSpPr>
        <p:spPr/>
        <p:txBody>
          <a:bodyPr/>
          <a:lstStyle/>
          <a:p>
            <a:r>
              <a:rPr lang="ru-RU" sz="1800" b="1" dirty="0" smtClean="0">
                <a:latin typeface="Times New Roman" pitchFamily="18" charset="0"/>
                <a:cs typeface="Times New Roman" pitchFamily="18" charset="0"/>
              </a:rPr>
              <a:t>Средства выразительности: </a:t>
            </a:r>
            <a:r>
              <a:rPr lang="ru-RU" sz="1800" dirty="0" smtClean="0">
                <a:latin typeface="Times New Roman" pitchFamily="18" charset="0"/>
                <a:cs typeface="Times New Roman" pitchFamily="18" charset="0"/>
              </a:rPr>
              <a:t>фактура, объём. </a:t>
            </a:r>
          </a:p>
          <a:p>
            <a:r>
              <a:rPr lang="ru-RU" sz="1800" b="1" dirty="0" smtClean="0">
                <a:latin typeface="Times New Roman" pitchFamily="18" charset="0"/>
                <a:cs typeface="Times New Roman" pitchFamily="18" charset="0"/>
              </a:rPr>
              <a:t>Материалы: </a:t>
            </a:r>
            <a:r>
              <a:rPr lang="ru-RU" sz="1800" dirty="0" smtClean="0">
                <a:latin typeface="Times New Roman" pitchFamily="18" charset="0"/>
                <a:cs typeface="Times New Roman" pitchFamily="18" charset="0"/>
              </a:rPr>
              <a:t>салфетки или цветная двухсторонняя бумага, клей ПВА, налитый в блюдце, плотная бумага или цветной картон для основы.</a:t>
            </a:r>
          </a:p>
          <a:p>
            <a:r>
              <a:rPr lang="ru-RU" sz="1800" b="1" dirty="0" smtClean="0">
                <a:latin typeface="Times New Roman" pitchFamily="18" charset="0"/>
                <a:cs typeface="Times New Roman" pitchFamily="18" charset="0"/>
              </a:rPr>
              <a:t>Способ получения изображения: </a:t>
            </a:r>
            <a:r>
              <a:rPr lang="ru-RU" sz="1800" dirty="0" smtClean="0">
                <a:latin typeface="Times New Roman" pitchFamily="18" charset="0"/>
                <a:cs typeface="Times New Roman" pitchFamily="18" charset="0"/>
              </a:rPr>
              <a:t>ребёнок мнёт в руках бумагу, пока она не станет мягкой. Затем скатывает из неё шарик. Размеры его могут различными: от маленького (ягодка) до большого (облачко, ком для снеговика). После этого бумажный комочек  приклеивается на смазанную клеем основу</a:t>
            </a:r>
            <a:endParaRPr lang="ru-RU" sz="1800" dirty="0">
              <a:latin typeface="Times New Roman" pitchFamily="18" charset="0"/>
              <a:cs typeface="Times New Roman" pitchFamily="18" charset="0"/>
            </a:endParaRPr>
          </a:p>
        </p:txBody>
      </p:sp>
      <p:pic>
        <p:nvPicPr>
          <p:cNvPr id="5" name="Содержимое 4" descr="C:\Users\Пользователь\Desktop\P7080926.JPG"/>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2066" y="1714488"/>
            <a:ext cx="3292076" cy="4411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5"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6000"/>
                            </p:stCondLst>
                            <p:childTnLst>
                              <p:par>
                                <p:cTn id="17" presetID="15"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7000"/>
                            </p:stCondLst>
                            <p:childTnLst>
                              <p:par>
                                <p:cTn id="24" presetID="15"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8000"/>
                            </p:stCondLst>
                            <p:childTnLst>
                              <p:par>
                                <p:cTn id="31" presetID="8"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Крупа + клей ПВА</a:t>
            </a:r>
            <a:r>
              <a:rPr lang="en-US" b="1" dirty="0" smtClean="0">
                <a:solidFill>
                  <a:srgbClr val="FF0000"/>
                </a:solidFill>
              </a:rPr>
              <a:t/>
            </a:r>
            <a:br>
              <a:rPr lang="en-US" b="1" dirty="0" smtClean="0">
                <a:solidFill>
                  <a:srgbClr val="FF0000"/>
                </a:solidFill>
              </a:rPr>
            </a:br>
            <a:r>
              <a:rPr lang="ru-RU" sz="1800" dirty="0" smtClean="0"/>
              <a:t>Рисовать крупами это не только весело и увлекательно для ребенка - но и очень полезно для развития его мелкой моторики, а следовательно и речи, мыслительных процессов. Это благоприятно сказывается так же и его психике малыша - как и любое игровое взаимодействие с природным материалом.</a:t>
            </a:r>
            <a:r>
              <a:rPr lang="en-US" sz="1800" dirty="0" smtClean="0"/>
              <a:t/>
            </a:r>
            <a:br>
              <a:rPr lang="en-US" sz="1800" dirty="0" smtClean="0"/>
            </a:br>
            <a:r>
              <a:rPr lang="ru-RU" sz="1800" dirty="0" smtClean="0"/>
              <a:t>Рисование крупой – с помощью клея  это более сложный способ, но интересный. Такой рисунок сохранится надолго, а рисование крупой подарит широкие и самые разнообразные возможности для самовыражения творческого "я" не только школьникам и даже взрослым! Ведь созданные картины и панно получаются объемными, текстурными, как в натуральных тонах круп, так и подкрашенные краской. Рисовать можно какими угодно крупами - гречкой, рисом, пшеном, сечкой и даже разноцветным сухим желе - и это здорово! Но сподручнее всего, для начала - научиться рисовать обыкновенной манной крупой. </a:t>
            </a:r>
            <a:endParaRPr lang="ru-RU"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горь\Desktop\risovanie-krupoy-0.jpg"/>
          <p:cNvPicPr>
            <a:picLocks noChangeAspect="1" noChangeArrowheads="1"/>
          </p:cNvPicPr>
          <p:nvPr/>
        </p:nvPicPr>
        <p:blipFill>
          <a:blip r:embed="rId2"/>
          <a:srcRect/>
          <a:stretch>
            <a:fillRect/>
          </a:stretch>
        </p:blipFill>
        <p:spPr bwMode="auto">
          <a:xfrm>
            <a:off x="2679700" y="1428750"/>
            <a:ext cx="3784600" cy="4000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Рисование манной крупой </a:t>
            </a:r>
            <a:r>
              <a:rPr lang="ru-RU" sz="2800" b="1" dirty="0" smtClean="0"/>
              <a:t>- Котик полосатый</a:t>
            </a:r>
            <a:br>
              <a:rPr lang="ru-RU" sz="2800" b="1" dirty="0" smtClean="0"/>
            </a:br>
            <a:r>
              <a:rPr lang="ru-RU" sz="2800" dirty="0" smtClean="0"/>
              <a:t>Почему именно Котик? Рисование манной крупой отлично подходит для изображения пушистых животных!</a:t>
            </a:r>
            <a:r>
              <a:rPr lang="ru-RU" sz="2400" dirty="0" smtClean="0"/>
              <a:t/>
            </a:r>
            <a:br>
              <a:rPr lang="ru-RU" sz="2400" dirty="0" smtClean="0"/>
            </a:br>
            <a:r>
              <a:rPr lang="ru-RU" sz="2400" b="1" dirty="0" smtClean="0"/>
              <a:t>Материалы:  </a:t>
            </a:r>
            <a:r>
              <a:rPr lang="ru-RU" sz="2400" dirty="0" smtClean="0"/>
              <a:t>цветной картон (или бумага), клей ПВА, манная крупа, гуашь, кисти</a:t>
            </a:r>
            <a:r>
              <a:rPr lang="ru-RU" sz="2400" b="1" dirty="0" smtClean="0"/>
              <a:t>.</a:t>
            </a:r>
            <a:br>
              <a:rPr lang="ru-RU" sz="2400" b="1" dirty="0" smtClean="0"/>
            </a:br>
            <a:r>
              <a:rPr lang="ru-RU" sz="2400" dirty="0" smtClean="0"/>
              <a:t>Вся работа проводится в пять шагов, но после первых четырех картинку надо будет подсушить. Поэтому получается два этапа: создание манной фигурки, и второй - разукрашивание сухой фигурки.</a:t>
            </a:r>
            <a:r>
              <a:rPr lang="ru-RU" sz="2400" b="1" dirty="0" smtClean="0"/>
              <a:t/>
            </a:r>
            <a:br>
              <a:rPr lang="ru-RU" sz="2400" b="1" dirty="0" smtClean="0"/>
            </a:br>
            <a:r>
              <a:rPr lang="ru-RU" dirty="0" smtClean="0"/>
              <a:t/>
            </a:r>
            <a:br>
              <a:rPr lang="ru-RU" dirty="0" smtClean="0"/>
            </a:b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rot="21360000">
            <a:off x="1176338" y="1271588"/>
            <a:ext cx="4540250" cy="28956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i="1" dirty="0">
                <a:solidFill>
                  <a:srgbClr val="CC3399"/>
                </a:solidFill>
                <a:effectLst>
                  <a:outerShdw blurRad="38100" dist="38100" dir="2700000" algn="tl">
                    <a:srgbClr val="C0C0C0"/>
                  </a:outerShdw>
                </a:effectLst>
                <a:latin typeface="Times New Roman" pitchFamily="18" charset="0"/>
                <a:ea typeface="+mn-ea"/>
                <a:cs typeface="Times New Roman" pitchFamily="18" charset="0"/>
              </a:rPr>
              <a:t>Нетрадиционные изобразительные техники </a:t>
            </a:r>
            <a:r>
              <a:rPr lang="ru-RU" b="1" dirty="0">
                <a:solidFill>
                  <a:srgbClr val="892EA2"/>
                </a:solidFill>
                <a:effectLst>
                  <a:outerShdw blurRad="38100" dist="38100" dir="2700000" algn="tl">
                    <a:srgbClr val="C0C0C0"/>
                  </a:outerShdw>
                </a:effectLst>
                <a:latin typeface="Times New Roman" pitchFamily="18" charset="0"/>
                <a:ea typeface="+mn-ea"/>
                <a:cs typeface="Times New Roman" pitchFamily="18" charset="0"/>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a:t>
            </a:r>
          </a:p>
        </p:txBody>
      </p:sp>
      <p:sp>
        <p:nvSpPr>
          <p:cNvPr id="8194" name="Text Box 2"/>
          <p:cNvSpPr txBox="1">
            <a:spLocks noChangeArrowheads="1"/>
          </p:cNvSpPr>
          <p:nvPr/>
        </p:nvSpPr>
        <p:spPr bwMode="auto">
          <a:xfrm>
            <a:off x="2519363" y="3600450"/>
            <a:ext cx="5146675" cy="3721100"/>
          </a:xfrm>
          <a:prstGeom prst="rect">
            <a:avLst/>
          </a:prstGeom>
          <a:noFill/>
          <a:ln w="9525">
            <a:noFill/>
            <a:round/>
            <a:headEnd/>
            <a:tailEnd/>
          </a:ln>
        </p:spPr>
        <p:txBody>
          <a:bodyP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b="1" dirty="0">
              <a:solidFill>
                <a:srgbClr val="9933FF"/>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892EA2"/>
                </a:solidFill>
                <a:latin typeface="Times New Roman" pitchFamily="18" charset="0"/>
                <a:cs typeface="Times New Roman" pitchFamily="18" charset="0"/>
              </a:rPr>
              <a:t>Рисование нетрадиционными способами, увлекательная, завораживающая деятельность, которая удивляет и восхищает детей тем, что здесь не присутствует слово «Нельзя», можно рисовать, чем хочешь и как хочешь</a:t>
            </a:r>
            <a:r>
              <a:rPr lang="en-US" b="1" dirty="0">
                <a:solidFill>
                  <a:srgbClr val="9933FF"/>
                </a:solidFill>
                <a:latin typeface="Times New Roman" pitchFamily="18" charset="0"/>
                <a:cs typeface="Times New Roman" pitchFamily="18" charset="0"/>
              </a:rPr>
              <a:t>.</a:t>
            </a: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9933FF"/>
              </a:solidFill>
              <a:latin typeface="Times New Roman" pitchFamily="18" charset="0"/>
              <a:cs typeface="Times New Roman" pitchFamily="18" charset="0"/>
            </a:endParaRPr>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fill="hold" nodeType="afterEffect">
                                  <p:stCondLst>
                                    <p:cond delay="0"/>
                                  </p:stCondLst>
                                  <p:childTnLst>
                                    <p:set>
                                      <p:cBhvr additive="repl">
                                        <p:cTn id="6" dur="1" fill="hold">
                                          <p:stCondLst>
                                            <p:cond delay="0"/>
                                          </p:stCondLst>
                                        </p:cTn>
                                        <p:tgtEl>
                                          <p:spTgt spid="8193"/>
                                        </p:tgtEl>
                                        <p:attrNameLst>
                                          <p:attrName>style.visibility</p:attrName>
                                        </p:attrNameLst>
                                      </p:cBhvr>
                                      <p:to>
                                        <p:strVal val="visible"/>
                                      </p:to>
                                    </p:set>
                                    <p:animEffect transition="in" filter="wedge">
                                      <p:cBhvr additive="repl">
                                        <p:cTn id="7" dur="3000"/>
                                        <p:tgtEl>
                                          <p:spTgt spid="8193"/>
                                        </p:tgtEl>
                                      </p:cBhvr>
                                    </p:animEffect>
                                  </p:childTnLst>
                                </p:cTn>
                              </p:par>
                            </p:childTnLst>
                          </p:cTn>
                        </p:par>
                        <p:par>
                          <p:cTn id="8" fill="hold" nodeType="withGroup">
                            <p:stCondLst>
                              <p:cond delay="3000"/>
                            </p:stCondLst>
                            <p:childTnLst>
                              <p:par>
                                <p:cTn id="9" presetID="14" presetClass="entr" presetSubtype="10" fill="hold" nodeType="afterEffect">
                                  <p:stCondLst>
                                    <p:cond delay="0"/>
                                  </p:stCondLst>
                                  <p:childTnLst>
                                    <p:set>
                                      <p:cBhvr additive="repl">
                                        <p:cTn id="10" dur="1" fill="hold">
                                          <p:stCondLst>
                                            <p:cond delay="0"/>
                                          </p:stCondLst>
                                        </p:cTn>
                                        <p:tgtEl>
                                          <p:spTgt spid="8194"/>
                                        </p:tgtEl>
                                        <p:attrNameLst>
                                          <p:attrName>style.visibility</p:attrName>
                                        </p:attrNameLst>
                                      </p:cBhvr>
                                      <p:to>
                                        <p:strVal val="visible"/>
                                      </p:to>
                                    </p:set>
                                    <p:animEffect transition="in" filter="randombar(horizontal)">
                                      <p:cBhvr additive="repl">
                                        <p:cTn id="11"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889844"/>
            <a:ext cx="4572000" cy="5078313"/>
          </a:xfrm>
          <a:prstGeom prst="rect">
            <a:avLst/>
          </a:prstGeom>
        </p:spPr>
        <p:txBody>
          <a:bodyPr>
            <a:spAutoFit/>
          </a:bodyPr>
          <a:lstStyle/>
          <a:p>
            <a:r>
              <a:rPr lang="ru-RU" b="1" dirty="0" smtClean="0">
                <a:solidFill>
                  <a:schemeClr val="bg1"/>
                </a:solidFill>
              </a:rPr>
              <a:t>Шаг 1.</a:t>
            </a:r>
            <a:endParaRPr lang="ru-RU" dirty="0" smtClean="0">
              <a:solidFill>
                <a:schemeClr val="bg1"/>
              </a:solidFill>
            </a:endParaRPr>
          </a:p>
          <a:p>
            <a:r>
              <a:rPr lang="ru-RU" dirty="0" smtClean="0">
                <a:solidFill>
                  <a:schemeClr val="bg1"/>
                </a:solidFill>
              </a:rPr>
              <a:t>На картонной основе рисуем контур Котика.</a:t>
            </a:r>
          </a:p>
          <a:p>
            <a:r>
              <a:rPr lang="ru-RU" b="1" dirty="0" smtClean="0">
                <a:solidFill>
                  <a:schemeClr val="bg1"/>
                </a:solidFill>
              </a:rPr>
              <a:t>Шаг 2.</a:t>
            </a:r>
            <a:endParaRPr lang="ru-RU" dirty="0" smtClean="0">
              <a:solidFill>
                <a:schemeClr val="bg1"/>
              </a:solidFill>
            </a:endParaRPr>
          </a:p>
          <a:p>
            <a:r>
              <a:rPr lang="ru-RU" dirty="0" smtClean="0">
                <a:solidFill>
                  <a:schemeClr val="bg1"/>
                </a:solidFill>
              </a:rPr>
              <a:t>Нарисованного котика смазываем клеем ПВА с помощью кисти. Стараемся не выходить за контуры фигурки.</a:t>
            </a:r>
          </a:p>
          <a:p>
            <a:r>
              <a:rPr lang="ru-RU" b="1" dirty="0" smtClean="0">
                <a:solidFill>
                  <a:schemeClr val="bg1"/>
                </a:solidFill>
              </a:rPr>
              <a:t>Шаг 3.</a:t>
            </a:r>
            <a:endParaRPr lang="ru-RU" dirty="0" smtClean="0">
              <a:solidFill>
                <a:schemeClr val="bg1"/>
              </a:solidFill>
            </a:endParaRPr>
          </a:p>
          <a:p>
            <a:r>
              <a:rPr lang="ru-RU" dirty="0" smtClean="0">
                <a:solidFill>
                  <a:schemeClr val="bg1"/>
                </a:solidFill>
              </a:rPr>
              <a:t>Посыпаем клейкую фигурку манной крупой. Чтобы слой получился более равномерным, можно </a:t>
            </a:r>
            <a:r>
              <a:rPr lang="ru-RU" dirty="0" err="1" smtClean="0">
                <a:solidFill>
                  <a:schemeClr val="bg1"/>
                </a:solidFill>
              </a:rPr>
              <a:t>акуратно</a:t>
            </a:r>
            <a:r>
              <a:rPr lang="ru-RU" dirty="0" smtClean="0">
                <a:solidFill>
                  <a:schemeClr val="bg1"/>
                </a:solidFill>
              </a:rPr>
              <a:t> потрясти в горизонтальной плоскости.</a:t>
            </a:r>
          </a:p>
          <a:p>
            <a:r>
              <a:rPr lang="ru-RU" b="1" dirty="0" smtClean="0">
                <a:solidFill>
                  <a:schemeClr val="bg1"/>
                </a:solidFill>
              </a:rPr>
              <a:t>Шаг 4.</a:t>
            </a:r>
            <a:endParaRPr lang="ru-RU" dirty="0" smtClean="0">
              <a:solidFill>
                <a:schemeClr val="bg1"/>
              </a:solidFill>
            </a:endParaRPr>
          </a:p>
          <a:p>
            <a:r>
              <a:rPr lang="ru-RU" dirty="0" smtClean="0">
                <a:solidFill>
                  <a:schemeClr val="bg1"/>
                </a:solidFill>
              </a:rPr>
              <a:t>Перевернем вертикально и стряхнем </a:t>
            </a:r>
            <a:r>
              <a:rPr lang="ru-RU" dirty="0" err="1" smtClean="0">
                <a:solidFill>
                  <a:schemeClr val="bg1"/>
                </a:solidFill>
              </a:rPr>
              <a:t>неприлипшие</a:t>
            </a:r>
            <a:r>
              <a:rPr lang="ru-RU" dirty="0" smtClean="0">
                <a:solidFill>
                  <a:schemeClr val="bg1"/>
                </a:solidFill>
              </a:rPr>
              <a:t> к клею остатки манной крупы. Чем равномернее был слой клея - тем ровнее будет поверхность манной аппликации.</a:t>
            </a:r>
            <a:endParaRPr lang="ru-RU"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горь\Desktop\risovanie-krupoy-2.jpg"/>
          <p:cNvPicPr>
            <a:picLocks noChangeAspect="1" noChangeArrowheads="1"/>
          </p:cNvPicPr>
          <p:nvPr/>
        </p:nvPicPr>
        <p:blipFill>
          <a:blip r:embed="rId2"/>
          <a:srcRect/>
          <a:stretch>
            <a:fillRect/>
          </a:stretch>
        </p:blipFill>
        <p:spPr bwMode="auto">
          <a:xfrm>
            <a:off x="1857356" y="642918"/>
            <a:ext cx="5643602" cy="5429288"/>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Шаг 5.</a:t>
            </a:r>
            <a:r>
              <a:rPr lang="ru-RU" sz="2000" dirty="0" smtClean="0"/>
              <a:t/>
            </a:r>
            <a:br>
              <a:rPr lang="ru-RU" sz="2000" dirty="0" smtClean="0"/>
            </a:br>
            <a:r>
              <a:rPr lang="ru-RU" sz="2000" dirty="0" smtClean="0"/>
              <a:t>Подсушиваем картинку и раскрашиваем ее гуашью.</a:t>
            </a:r>
            <a:br>
              <a:rPr lang="ru-RU" sz="2000" dirty="0" smtClean="0"/>
            </a:br>
            <a:endParaRPr lang="ru-RU" sz="2000" dirty="0"/>
          </a:p>
        </p:txBody>
      </p:sp>
      <p:pic>
        <p:nvPicPr>
          <p:cNvPr id="5122" name="Picture 2" descr="C:\Users\Игорь\Desktop\risovanie-krupoy-3.jpg"/>
          <p:cNvPicPr>
            <a:picLocks noChangeAspect="1" noChangeArrowheads="1"/>
          </p:cNvPicPr>
          <p:nvPr/>
        </p:nvPicPr>
        <p:blipFill>
          <a:blip r:embed="rId2"/>
          <a:srcRect/>
          <a:stretch>
            <a:fillRect/>
          </a:stretch>
        </p:blipFill>
        <p:spPr bwMode="auto">
          <a:xfrm>
            <a:off x="2643174" y="1428737"/>
            <a:ext cx="3786214" cy="4714908"/>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itchFamily="66" charset="0"/>
              </a:rPr>
              <a:t>Рисуют дети</a:t>
            </a:r>
            <a:r>
              <a:rPr lang="en-US" dirty="0" smtClean="0">
                <a:latin typeface="Comic Sans MS" pitchFamily="66" charset="0"/>
              </a:rPr>
              <a:t> (</a:t>
            </a:r>
            <a:r>
              <a:rPr lang="ru-RU" dirty="0" smtClean="0">
                <a:latin typeface="Comic Sans MS" pitchFamily="66" charset="0"/>
              </a:rPr>
              <a:t>крупа + клей ПВА</a:t>
            </a:r>
            <a:endParaRPr lang="ru-RU" dirty="0"/>
          </a:p>
        </p:txBody>
      </p:sp>
      <p:pic>
        <p:nvPicPr>
          <p:cNvPr id="5" name="Picture 2" descr="C:\Users\Игорь\Desktop\risovanie-krupoy-4.jpg"/>
          <p:cNvPicPr>
            <a:picLocks noGrp="1" noChangeAspect="1" noChangeArrowheads="1"/>
          </p:cNvPicPr>
          <p:nvPr>
            <p:ph sz="half" idx="1"/>
          </p:nvPr>
        </p:nvPicPr>
        <p:blipFill>
          <a:blip r:embed="rId2"/>
          <a:srcRect/>
          <a:stretch>
            <a:fillRect/>
          </a:stretch>
        </p:blipFill>
        <p:spPr bwMode="auto">
          <a:xfrm>
            <a:off x="1000100" y="1928802"/>
            <a:ext cx="3565589" cy="4043378"/>
          </a:xfrm>
          <a:prstGeom prst="rect">
            <a:avLst/>
          </a:prstGeom>
          <a:noFill/>
        </p:spPr>
      </p:pic>
      <p:pic>
        <p:nvPicPr>
          <p:cNvPr id="1026" name="Picture 2" descr="C:\Users\Игорь\Pictures\Рисунок 20.jpg"/>
          <p:cNvPicPr>
            <a:picLocks noGrp="1" noChangeAspect="1" noChangeArrowheads="1"/>
          </p:cNvPicPr>
          <p:nvPr>
            <p:ph sz="half" idx="2"/>
          </p:nvPr>
        </p:nvPicPr>
        <p:blipFill>
          <a:blip r:embed="rId3"/>
          <a:srcRect/>
          <a:stretch>
            <a:fillRect/>
          </a:stretch>
        </p:blipFill>
        <p:spPr bwMode="auto">
          <a:xfrm>
            <a:off x="5500694" y="2214554"/>
            <a:ext cx="2557106" cy="3286148"/>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3000"/>
                                        <p:tgtEl>
                                          <p:spTgt spid="5"/>
                                        </p:tgtEl>
                                      </p:cBhvr>
                                    </p:animEffect>
                                  </p:childTnLst>
                                </p:cTn>
                              </p:par>
                            </p:childTnLst>
                          </p:cTn>
                        </p:par>
                        <p:par>
                          <p:cTn id="13" fill="hold">
                            <p:stCondLst>
                              <p:cond delay="6000"/>
                            </p:stCondLst>
                            <p:childTnLst>
                              <p:par>
                                <p:cTn id="14" presetID="8"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in)">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Comic Sans MS" pitchFamily="66" charset="0"/>
              </a:rPr>
              <a:t>Рисование осеннего дерева с помощью ладошек и пальчиков</a:t>
            </a:r>
            <a:endParaRPr lang="ru-RU" sz="2000" dirty="0">
              <a:latin typeface="Comic Sans MS" pitchFamily="66" charset="0"/>
            </a:endParaRPr>
          </a:p>
        </p:txBody>
      </p:sp>
      <p:pic>
        <p:nvPicPr>
          <p:cNvPr id="1026" name="Picture 2" descr="C:\Users\Игорь\Desktop\осеннее дерево\осеннее дерево 2.jpg"/>
          <p:cNvPicPr>
            <a:picLocks noChangeAspect="1" noChangeArrowheads="1"/>
          </p:cNvPicPr>
          <p:nvPr/>
        </p:nvPicPr>
        <p:blipFill>
          <a:blip r:embed="rId2"/>
          <a:srcRect/>
          <a:stretch>
            <a:fillRect/>
          </a:stretch>
        </p:blipFill>
        <p:spPr bwMode="auto">
          <a:xfrm>
            <a:off x="928662" y="1500174"/>
            <a:ext cx="3048021" cy="2286016"/>
          </a:xfrm>
          <a:prstGeom prst="rect">
            <a:avLst/>
          </a:prstGeom>
          <a:noFill/>
        </p:spPr>
      </p:pic>
      <p:pic>
        <p:nvPicPr>
          <p:cNvPr id="1027" name="Picture 3" descr="C:\Users\Игорь\Desktop\осеннее дерево\осеннее дерево.jpg"/>
          <p:cNvPicPr>
            <a:picLocks noChangeAspect="1" noChangeArrowheads="1"/>
          </p:cNvPicPr>
          <p:nvPr/>
        </p:nvPicPr>
        <p:blipFill>
          <a:blip r:embed="rId3"/>
          <a:srcRect/>
          <a:stretch>
            <a:fillRect/>
          </a:stretch>
        </p:blipFill>
        <p:spPr bwMode="auto">
          <a:xfrm>
            <a:off x="5000628" y="1500174"/>
            <a:ext cx="3009884" cy="2257413"/>
          </a:xfrm>
          <a:prstGeom prst="rect">
            <a:avLst/>
          </a:prstGeom>
          <a:noFill/>
        </p:spPr>
      </p:pic>
      <p:pic>
        <p:nvPicPr>
          <p:cNvPr id="1028" name="Picture 4" descr="C:\Users\Игорь\Desktop\осеннее дерево\белка.jpg"/>
          <p:cNvPicPr>
            <a:picLocks noChangeAspect="1" noChangeArrowheads="1"/>
          </p:cNvPicPr>
          <p:nvPr/>
        </p:nvPicPr>
        <p:blipFill>
          <a:blip r:embed="rId4" cstate="print"/>
          <a:srcRect/>
          <a:stretch>
            <a:fillRect/>
          </a:stretch>
        </p:blipFill>
        <p:spPr bwMode="auto">
          <a:xfrm>
            <a:off x="1000100" y="3857628"/>
            <a:ext cx="1647277" cy="2333643"/>
          </a:xfrm>
          <a:prstGeom prst="rect">
            <a:avLst/>
          </a:prstGeom>
          <a:noFill/>
        </p:spPr>
      </p:pic>
      <p:pic>
        <p:nvPicPr>
          <p:cNvPr id="3" name="Picture 2" descr="C:\Users\Игорь\Desktop\дерево осеннее.jpeg"/>
          <p:cNvPicPr>
            <a:picLocks noChangeAspect="1" noChangeArrowheads="1"/>
          </p:cNvPicPr>
          <p:nvPr/>
        </p:nvPicPr>
        <p:blipFill>
          <a:blip r:embed="rId5"/>
          <a:srcRect/>
          <a:stretch>
            <a:fillRect/>
          </a:stretch>
        </p:blipFill>
        <p:spPr bwMode="auto">
          <a:xfrm>
            <a:off x="6090692" y="3919537"/>
            <a:ext cx="1616290" cy="2152669"/>
          </a:xfrm>
          <a:prstGeom prst="rect">
            <a:avLst/>
          </a:prstGeom>
          <a:noFill/>
        </p:spPr>
      </p:pic>
      <p:pic>
        <p:nvPicPr>
          <p:cNvPr id="4" name="Picture 3" descr="C:\Users\Игорь\Desktop\дерево.jpg"/>
          <p:cNvPicPr>
            <a:picLocks noChangeAspect="1" noChangeArrowheads="1"/>
          </p:cNvPicPr>
          <p:nvPr/>
        </p:nvPicPr>
        <p:blipFill>
          <a:blip r:embed="rId6"/>
          <a:srcRect/>
          <a:stretch>
            <a:fillRect/>
          </a:stretch>
        </p:blipFill>
        <p:spPr bwMode="auto">
          <a:xfrm>
            <a:off x="3571868" y="3857628"/>
            <a:ext cx="1804186" cy="2366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amond(in)">
                                      <p:cBhvr>
                                        <p:cTn id="11" dur="2000"/>
                                        <p:tgtEl>
                                          <p:spTgt spid="1026"/>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plus(in)">
                                      <p:cBhvr>
                                        <p:cTn id="19" dur="2000"/>
                                        <p:tgtEl>
                                          <p:spTgt spid="1028"/>
                                        </p:tgtEl>
                                      </p:cBhvr>
                                    </p:animEffect>
                                  </p:childTnLst>
                                </p:cTn>
                              </p:par>
                            </p:childTnLst>
                          </p:cTn>
                        </p:par>
                        <p:par>
                          <p:cTn id="20" fill="hold">
                            <p:stCondLst>
                              <p:cond delay="5000"/>
                            </p:stCondLst>
                            <p:childTnLst>
                              <p:par>
                                <p:cTn id="21" presetID="7"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0" fill="hold"/>
                                        <p:tgtEl>
                                          <p:spTgt spid="4"/>
                                        </p:tgtEl>
                                        <p:attrNameLst>
                                          <p:attrName>ppt_x</p:attrName>
                                        </p:attrNameLst>
                                      </p:cBhvr>
                                      <p:tavLst>
                                        <p:tav tm="0">
                                          <p:val>
                                            <p:strVal val="#ppt_x"/>
                                          </p:val>
                                        </p:tav>
                                        <p:tav tm="100000">
                                          <p:val>
                                            <p:strVal val="#ppt_x"/>
                                          </p:val>
                                        </p:tav>
                                      </p:tavLst>
                                    </p:anim>
                                    <p:anim calcmode="lin" valueType="num">
                                      <p:cBhvr additive="base">
                                        <p:cTn id="24" dur="50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10000"/>
                            </p:stCondLst>
                            <p:childTnLst>
                              <p:par>
                                <p:cTn id="26" presetID="6"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par>
                          <p:cTn id="29" fill="hold">
                            <p:stCondLst>
                              <p:cond delay="12000"/>
                            </p:stCondLst>
                            <p:childTnLst>
                              <p:par>
                                <p:cTn id="30" presetID="8"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ctrTitle"/>
          </p:nvPr>
        </p:nvSpPr>
        <p:spPr>
          <a:xfrm>
            <a:off x="755650" y="765175"/>
            <a:ext cx="7772400" cy="863600"/>
          </a:xfrm>
        </p:spPr>
        <p:txBody>
          <a:bodyPr/>
          <a:lstStyle/>
          <a:p>
            <a:r>
              <a:rPr lang="ru-RU" sz="3200" b="1" dirty="0" smtClean="0">
                <a:solidFill>
                  <a:srgbClr val="FF0000"/>
                </a:solidFill>
              </a:rPr>
              <a:t>Печать листьями</a:t>
            </a:r>
          </a:p>
        </p:txBody>
      </p:sp>
      <p:sp>
        <p:nvSpPr>
          <p:cNvPr id="32771" name="Подзаголовок 2"/>
          <p:cNvSpPr>
            <a:spLocks noGrp="1"/>
          </p:cNvSpPr>
          <p:nvPr>
            <p:ph type="subTitle" idx="1"/>
          </p:nvPr>
        </p:nvSpPr>
        <p:spPr/>
        <p:txBody>
          <a:bodyPr/>
          <a:lstStyle/>
          <a:p>
            <a:endParaRPr lang="ru-RU" dirty="0" smtClean="0"/>
          </a:p>
        </p:txBody>
      </p:sp>
      <p:pic>
        <p:nvPicPr>
          <p:cNvPr id="2050" name="Picture 2" descr="C:\Users\Игорь\Desktop\Рисунок1.jpg"/>
          <p:cNvPicPr>
            <a:picLocks noChangeAspect="1" noChangeArrowheads="1"/>
          </p:cNvPicPr>
          <p:nvPr/>
        </p:nvPicPr>
        <p:blipFill>
          <a:blip r:embed="rId2"/>
          <a:srcRect/>
          <a:stretch>
            <a:fillRect/>
          </a:stretch>
        </p:blipFill>
        <p:spPr bwMode="auto">
          <a:xfrm>
            <a:off x="857224" y="2071678"/>
            <a:ext cx="2214578" cy="1262744"/>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3571868" y="2000240"/>
            <a:ext cx="2235423" cy="1427149"/>
          </a:xfrm>
          <a:prstGeom prst="rect">
            <a:avLst/>
          </a:prstGeom>
          <a:noFill/>
          <a:ln w="9525">
            <a:noFill/>
            <a:miter lim="800000"/>
            <a:headEnd/>
            <a:tailEnd/>
          </a:ln>
          <a:effectLst/>
        </p:spPr>
      </p:pic>
      <p:pic>
        <p:nvPicPr>
          <p:cNvPr id="2" name="Picture 2" descr="C:\Users\Игорь\Desktop\Секция 2016\осенние листья\IMG_0003-300x211.jpg"/>
          <p:cNvPicPr>
            <a:picLocks noChangeAspect="1" noChangeArrowheads="1"/>
          </p:cNvPicPr>
          <p:nvPr/>
        </p:nvPicPr>
        <p:blipFill>
          <a:blip r:embed="rId4"/>
          <a:srcRect/>
          <a:stretch>
            <a:fillRect/>
          </a:stretch>
        </p:blipFill>
        <p:spPr bwMode="auto">
          <a:xfrm>
            <a:off x="1071538" y="3714752"/>
            <a:ext cx="2132983" cy="1500198"/>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3428992" y="3714752"/>
            <a:ext cx="2329412" cy="157163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6000760" y="3714752"/>
            <a:ext cx="2334590" cy="1587521"/>
          </a:xfrm>
          <a:prstGeom prst="rect">
            <a:avLst/>
          </a:prstGeom>
          <a:noFill/>
          <a:ln w="9525">
            <a:noFill/>
            <a:miter lim="800000"/>
            <a:headEnd/>
            <a:tailEnd/>
          </a:ln>
          <a:effectLst/>
        </p:spPr>
      </p:pic>
      <p:pic>
        <p:nvPicPr>
          <p:cNvPr id="1029" name="Picture 5" descr="C:\Users\Игорь\Desktop\Секция 2016\осенние листья\IMG_0002-300x229.jpg"/>
          <p:cNvPicPr>
            <a:picLocks noChangeAspect="1" noChangeArrowheads="1"/>
          </p:cNvPicPr>
          <p:nvPr/>
        </p:nvPicPr>
        <p:blipFill>
          <a:blip r:embed="rId7"/>
          <a:srcRect/>
          <a:stretch>
            <a:fillRect/>
          </a:stretch>
        </p:blipFill>
        <p:spPr bwMode="auto">
          <a:xfrm>
            <a:off x="6143636" y="1928802"/>
            <a:ext cx="2000254" cy="15268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par>
                          <p:cTn id="17" fill="hold">
                            <p:stCondLst>
                              <p:cond delay="3000"/>
                            </p:stCondLst>
                            <p:childTnLst>
                              <p:par>
                                <p:cTn id="18" presetID="55"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anim calcmode="lin" valueType="num">
                                      <p:cBhvr>
                                        <p:cTn id="20" dur="1000" fill="hold"/>
                                        <p:tgtEl>
                                          <p:spTgt spid="1029"/>
                                        </p:tgtEl>
                                        <p:attrNameLst>
                                          <p:attrName>ppt_w</p:attrName>
                                        </p:attrNameLst>
                                      </p:cBhvr>
                                      <p:tavLst>
                                        <p:tav tm="0">
                                          <p:val>
                                            <p:strVal val="#ppt_w*0.70"/>
                                          </p:val>
                                        </p:tav>
                                        <p:tav tm="100000">
                                          <p:val>
                                            <p:strVal val="#ppt_w"/>
                                          </p:val>
                                        </p:tav>
                                      </p:tavLst>
                                    </p:anim>
                                    <p:anim calcmode="lin" valueType="num">
                                      <p:cBhvr>
                                        <p:cTn id="21" dur="1000" fill="hold"/>
                                        <p:tgtEl>
                                          <p:spTgt spid="1029"/>
                                        </p:tgtEl>
                                        <p:attrNameLst>
                                          <p:attrName>ppt_h</p:attrName>
                                        </p:attrNameLst>
                                      </p:cBhvr>
                                      <p:tavLst>
                                        <p:tav tm="0">
                                          <p:val>
                                            <p:strVal val="#ppt_h"/>
                                          </p:val>
                                        </p:tav>
                                        <p:tav tm="100000">
                                          <p:val>
                                            <p:strVal val="#ppt_h"/>
                                          </p:val>
                                        </p:tav>
                                      </p:tavLst>
                                    </p:anim>
                                    <p:animEffect transition="in" filter="fade">
                                      <p:cBhvr>
                                        <p:cTn id="22" dur="1000"/>
                                        <p:tgtEl>
                                          <p:spTgt spid="1029"/>
                                        </p:tgtEl>
                                      </p:cBhvr>
                                    </p:animEffect>
                                  </p:childTnLst>
                                </p:cTn>
                              </p:par>
                            </p:childTnLst>
                          </p:cTn>
                        </p:par>
                        <p:par>
                          <p:cTn id="23" fill="hold">
                            <p:stCondLst>
                              <p:cond delay="4000"/>
                            </p:stCondLst>
                            <p:childTnLst>
                              <p:par>
                                <p:cTn id="24" presetID="51"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70" decel="100000"/>
                                        <p:tgtEl>
                                          <p:spTgt spid="2"/>
                                        </p:tgtEl>
                                      </p:cBhvr>
                                    </p:animEffect>
                                    <p:animScale>
                                      <p:cBhvr>
                                        <p:cTn id="27" dur="770" decel="100000"/>
                                        <p:tgtEl>
                                          <p:spTgt spid="2"/>
                                        </p:tgtEl>
                                      </p:cBhvr>
                                      <p:from x="10000" y="10000"/>
                                      <p:to x="200000" y="450000"/>
                                    </p:animScale>
                                    <p:animScale>
                                      <p:cBhvr>
                                        <p:cTn id="28" dur="1230" accel="100000" fill="hold">
                                          <p:stCondLst>
                                            <p:cond delay="770"/>
                                          </p:stCondLst>
                                        </p:cTn>
                                        <p:tgtEl>
                                          <p:spTgt spid="2"/>
                                        </p:tgtEl>
                                      </p:cBhvr>
                                      <p:from x="200000" y="450000"/>
                                      <p:to x="100000" y="100000"/>
                                    </p:animScale>
                                    <p:set>
                                      <p:cBhvr>
                                        <p:cTn id="29" dur="770" fill="hold"/>
                                        <p:tgtEl>
                                          <p:spTgt spid="2"/>
                                        </p:tgtEl>
                                        <p:attrNameLst>
                                          <p:attrName>ppt_x</p:attrName>
                                        </p:attrNameLst>
                                      </p:cBhvr>
                                      <p:to>
                                        <p:strVal val="(0.5)"/>
                                      </p:to>
                                    </p:set>
                                    <p:anim from="(0.5)" to="(#ppt_x)" calcmode="lin" valueType="num">
                                      <p:cBhvr>
                                        <p:cTn id="30" dur="1230" accel="100000" fill="hold">
                                          <p:stCondLst>
                                            <p:cond delay="770"/>
                                          </p:stCondLst>
                                        </p:cTn>
                                        <p:tgtEl>
                                          <p:spTgt spid="2"/>
                                        </p:tgtEl>
                                        <p:attrNameLst>
                                          <p:attrName>ppt_x</p:attrName>
                                        </p:attrNameLst>
                                      </p:cBhvr>
                                    </p:anim>
                                    <p:set>
                                      <p:cBhvr>
                                        <p:cTn id="31" dur="770" fill="hold"/>
                                        <p:tgtEl>
                                          <p:spTgt spid="2"/>
                                        </p:tgtEl>
                                        <p:attrNameLst>
                                          <p:attrName>ppt_y</p:attrName>
                                        </p:attrNameLst>
                                      </p:cBhvr>
                                      <p:to>
                                        <p:strVal val="(#ppt_y+0.4)"/>
                                      </p:to>
                                    </p:set>
                                    <p:anim from="(#ppt_y+0.4)" to="(#ppt_y)" calcmode="lin" valueType="num">
                                      <p:cBhvr>
                                        <p:cTn id="32" dur="1230" accel="100000" fill="hold">
                                          <p:stCondLst>
                                            <p:cond delay="770"/>
                                          </p:stCondLst>
                                        </p:cTn>
                                        <p:tgtEl>
                                          <p:spTgt spid="2"/>
                                        </p:tgtEl>
                                        <p:attrNameLst>
                                          <p:attrName>ppt_y</p:attrName>
                                        </p:attrNameLst>
                                      </p:cBhvr>
                                    </p:anim>
                                  </p:childTnLst>
                                </p:cTn>
                              </p:par>
                            </p:childTnLst>
                          </p:cTn>
                        </p:par>
                        <p:par>
                          <p:cTn id="33" fill="hold">
                            <p:stCondLst>
                              <p:cond delay="6000"/>
                            </p:stCondLst>
                            <p:childTnLst>
                              <p:par>
                                <p:cTn id="34" presetID="8" presetClass="entr" presetSubtype="16"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diamond(in)">
                                      <p:cBhvr>
                                        <p:cTn id="36" dur="2000"/>
                                        <p:tgtEl>
                                          <p:spTgt spid="1028"/>
                                        </p:tgtEl>
                                      </p:cBhvr>
                                    </p:animEffect>
                                  </p:childTnLst>
                                </p:cTn>
                              </p:par>
                            </p:childTnLst>
                          </p:cTn>
                        </p:par>
                        <p:par>
                          <p:cTn id="37" fill="hold">
                            <p:stCondLst>
                              <p:cond delay="8000"/>
                            </p:stCondLst>
                            <p:childTnLst>
                              <p:par>
                                <p:cTn id="38" presetID="13" presetClass="entr" presetSubtype="16" fill="hold" nodeType="after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plus(in)">
                                      <p:cBhvr>
                                        <p:cTn id="4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latin typeface="Comic Sans MS" pitchFamily="66" charset="0"/>
              </a:rPr>
              <a:t>Рисование бабочек в технике "монотипия" </a:t>
            </a:r>
            <a:br>
              <a:rPr lang="ru-RU" sz="2400" b="1" dirty="0" smtClean="0">
                <a:latin typeface="Comic Sans MS" pitchFamily="66" charset="0"/>
              </a:rPr>
            </a:br>
            <a:endParaRPr lang="ru-RU" sz="2400" dirty="0">
              <a:latin typeface="Comic Sans MS" pitchFamily="66" charset="0"/>
            </a:endParaRPr>
          </a:p>
        </p:txBody>
      </p:sp>
      <p:pic>
        <p:nvPicPr>
          <p:cNvPr id="1026" name="Picture 2" descr="C:\Users\Игорь\Desktop\img34.JPG"/>
          <p:cNvPicPr>
            <a:picLocks noChangeAspect="1" noChangeArrowheads="1"/>
          </p:cNvPicPr>
          <p:nvPr/>
        </p:nvPicPr>
        <p:blipFill>
          <a:blip r:embed="rId2"/>
          <a:srcRect/>
          <a:stretch>
            <a:fillRect/>
          </a:stretch>
        </p:blipFill>
        <p:spPr bwMode="auto">
          <a:xfrm>
            <a:off x="1142976" y="2071678"/>
            <a:ext cx="2000264" cy="1455137"/>
          </a:xfrm>
          <a:prstGeom prst="rect">
            <a:avLst/>
          </a:prstGeom>
          <a:noFill/>
        </p:spPr>
      </p:pic>
      <p:pic>
        <p:nvPicPr>
          <p:cNvPr id="1027" name="Picture 3" descr="C:\Users\Игорь\Desktop\img35.JPG"/>
          <p:cNvPicPr>
            <a:picLocks noChangeAspect="1" noChangeArrowheads="1"/>
          </p:cNvPicPr>
          <p:nvPr/>
        </p:nvPicPr>
        <p:blipFill>
          <a:blip r:embed="rId3"/>
          <a:srcRect/>
          <a:stretch>
            <a:fillRect/>
          </a:stretch>
        </p:blipFill>
        <p:spPr bwMode="auto">
          <a:xfrm>
            <a:off x="3571868" y="2000241"/>
            <a:ext cx="2232007" cy="1643074"/>
          </a:xfrm>
          <a:prstGeom prst="rect">
            <a:avLst/>
          </a:prstGeom>
          <a:noFill/>
        </p:spPr>
      </p:pic>
      <p:pic>
        <p:nvPicPr>
          <p:cNvPr id="1028" name="Picture 4" descr="C:\Users\Игорь\Desktop\img36.JPG"/>
          <p:cNvPicPr>
            <a:picLocks noChangeAspect="1" noChangeArrowheads="1"/>
          </p:cNvPicPr>
          <p:nvPr/>
        </p:nvPicPr>
        <p:blipFill>
          <a:blip r:embed="rId4"/>
          <a:srcRect/>
          <a:stretch>
            <a:fillRect/>
          </a:stretch>
        </p:blipFill>
        <p:spPr bwMode="auto">
          <a:xfrm>
            <a:off x="6200728" y="2143116"/>
            <a:ext cx="2062206" cy="1500198"/>
          </a:xfrm>
          <a:prstGeom prst="rect">
            <a:avLst/>
          </a:prstGeom>
          <a:noFill/>
        </p:spPr>
      </p:pic>
      <p:pic>
        <p:nvPicPr>
          <p:cNvPr id="1029" name="Picture 5" descr="C:\Users\Игорь\Desktop\11_wm1.jpg"/>
          <p:cNvPicPr>
            <a:picLocks noChangeAspect="1" noChangeArrowheads="1"/>
          </p:cNvPicPr>
          <p:nvPr/>
        </p:nvPicPr>
        <p:blipFill>
          <a:blip r:embed="rId5"/>
          <a:srcRect/>
          <a:stretch>
            <a:fillRect/>
          </a:stretch>
        </p:blipFill>
        <p:spPr bwMode="auto">
          <a:xfrm>
            <a:off x="1214414" y="4071942"/>
            <a:ext cx="1905000" cy="1355725"/>
          </a:xfrm>
          <a:prstGeom prst="rect">
            <a:avLst/>
          </a:prstGeom>
          <a:noFill/>
        </p:spPr>
      </p:pic>
      <p:pic>
        <p:nvPicPr>
          <p:cNvPr id="1030" name="Picture 6"/>
          <p:cNvPicPr>
            <a:picLocks noChangeAspect="1" noChangeArrowheads="1"/>
          </p:cNvPicPr>
          <p:nvPr/>
        </p:nvPicPr>
        <p:blipFill>
          <a:blip r:embed="rId6"/>
          <a:srcRect/>
          <a:stretch>
            <a:fillRect/>
          </a:stretch>
        </p:blipFill>
        <p:spPr bwMode="auto">
          <a:xfrm>
            <a:off x="3588265" y="4071942"/>
            <a:ext cx="1762137" cy="1285884"/>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5857884" y="4000504"/>
            <a:ext cx="2071702" cy="1476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circle(in)">
                                      <p:cBhvr>
                                        <p:cTn id="16" dur="2000"/>
                                        <p:tgtEl>
                                          <p:spTgt spid="1027"/>
                                        </p:tgtEl>
                                      </p:cBhvr>
                                    </p:animEffect>
                                  </p:childTnLst>
                                </p:cTn>
                              </p:par>
                            </p:childTnLst>
                          </p:cTn>
                        </p:par>
                        <p:par>
                          <p:cTn id="17" fill="hold">
                            <p:stCondLst>
                              <p:cond delay="3000"/>
                            </p:stCondLst>
                            <p:childTnLst>
                              <p:par>
                                <p:cTn id="18" presetID="13" presetClass="entr" presetSubtype="16"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plus(in)">
                                      <p:cBhvr>
                                        <p:cTn id="20" dur="2000"/>
                                        <p:tgtEl>
                                          <p:spTgt spid="1028"/>
                                        </p:tgtEl>
                                      </p:cBhvr>
                                    </p:animEffect>
                                  </p:childTnLst>
                                </p:cTn>
                              </p:par>
                            </p:childTnLst>
                          </p:cTn>
                        </p:par>
                        <p:par>
                          <p:cTn id="21" fill="hold">
                            <p:stCondLst>
                              <p:cond delay="5000"/>
                            </p:stCondLst>
                            <p:childTnLst>
                              <p:par>
                                <p:cTn id="22" presetID="4" presetClass="entr" presetSubtype="16"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box(in)">
                                      <p:cBhvr>
                                        <p:cTn id="24" dur="500"/>
                                        <p:tgtEl>
                                          <p:spTgt spid="1029"/>
                                        </p:tgtEl>
                                      </p:cBhvr>
                                    </p:animEffect>
                                  </p:childTnLst>
                                </p:cTn>
                              </p:par>
                            </p:childTnLst>
                          </p:cTn>
                        </p:par>
                        <p:par>
                          <p:cTn id="25" fill="hold">
                            <p:stCondLst>
                              <p:cond delay="5500"/>
                            </p:stCondLst>
                            <p:childTnLst>
                              <p:par>
                                <p:cTn id="26" presetID="8" presetClass="entr" presetSubtype="16"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diamond(in)">
                                      <p:cBhvr>
                                        <p:cTn id="28" dur="2000"/>
                                        <p:tgtEl>
                                          <p:spTgt spid="1030"/>
                                        </p:tgtEl>
                                      </p:cBhvr>
                                    </p:animEffect>
                                  </p:childTnLst>
                                </p:cTn>
                              </p:par>
                            </p:childTnLst>
                          </p:cTn>
                        </p:par>
                        <p:par>
                          <p:cTn id="29" fill="hold">
                            <p:stCondLst>
                              <p:cond delay="7500"/>
                            </p:stCondLst>
                            <p:childTnLst>
                              <p:par>
                                <p:cTn id="30" presetID="18" presetClass="entr" presetSubtype="12" fill="hold" nodeType="after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strips(downLeft)">
                                      <p:cBhvr>
                                        <p:cTn id="3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горь\Desktop\Рисунок.jpg"/>
          <p:cNvPicPr>
            <a:picLocks noChangeAspect="1" noChangeArrowheads="1"/>
          </p:cNvPicPr>
          <p:nvPr/>
        </p:nvPicPr>
        <p:blipFill>
          <a:blip r:embed="rId2" cstate="print"/>
          <a:srcRect/>
          <a:stretch>
            <a:fillRect/>
          </a:stretch>
        </p:blipFill>
        <p:spPr bwMode="auto">
          <a:xfrm>
            <a:off x="3857620" y="1000108"/>
            <a:ext cx="1537266" cy="1833602"/>
          </a:xfrm>
          <a:prstGeom prst="rect">
            <a:avLst/>
          </a:prstGeom>
          <a:noFill/>
        </p:spPr>
      </p:pic>
      <p:pic>
        <p:nvPicPr>
          <p:cNvPr id="1027" name="Picture 3" descr="C:\Users\Игорь\Desktop\Секция 2016\DSCN0696.JPG"/>
          <p:cNvPicPr>
            <a:picLocks noChangeAspect="1" noChangeArrowheads="1"/>
          </p:cNvPicPr>
          <p:nvPr/>
        </p:nvPicPr>
        <p:blipFill>
          <a:blip r:embed="rId3" cstate="print"/>
          <a:srcRect/>
          <a:stretch>
            <a:fillRect/>
          </a:stretch>
        </p:blipFill>
        <p:spPr bwMode="auto">
          <a:xfrm>
            <a:off x="1357290" y="1214422"/>
            <a:ext cx="2095483" cy="1571612"/>
          </a:xfrm>
          <a:prstGeom prst="rect">
            <a:avLst/>
          </a:prstGeom>
          <a:noFill/>
        </p:spPr>
      </p:pic>
      <p:pic>
        <p:nvPicPr>
          <p:cNvPr id="1028" name="Picture 4" descr="C:\Users\Игорь\Desktop\Секция 2016\DSCN0706.JPG"/>
          <p:cNvPicPr>
            <a:picLocks noChangeAspect="1" noChangeArrowheads="1"/>
          </p:cNvPicPr>
          <p:nvPr/>
        </p:nvPicPr>
        <p:blipFill>
          <a:blip r:embed="rId4" cstate="print"/>
          <a:srcRect/>
          <a:stretch>
            <a:fillRect/>
          </a:stretch>
        </p:blipFill>
        <p:spPr bwMode="auto">
          <a:xfrm>
            <a:off x="5715008" y="1000108"/>
            <a:ext cx="2190767" cy="1643075"/>
          </a:xfrm>
          <a:prstGeom prst="rect">
            <a:avLst/>
          </a:prstGeom>
          <a:noFill/>
        </p:spPr>
      </p:pic>
      <p:pic>
        <p:nvPicPr>
          <p:cNvPr id="1029" name="Picture 5" descr="C:\Users\Игорь\Desktop\Секция 2016\DSCN0712.JPG"/>
          <p:cNvPicPr>
            <a:picLocks noChangeAspect="1" noChangeArrowheads="1"/>
          </p:cNvPicPr>
          <p:nvPr/>
        </p:nvPicPr>
        <p:blipFill>
          <a:blip r:embed="rId5" cstate="print"/>
          <a:srcRect/>
          <a:stretch>
            <a:fillRect/>
          </a:stretch>
        </p:blipFill>
        <p:spPr bwMode="auto">
          <a:xfrm>
            <a:off x="3000364" y="3071810"/>
            <a:ext cx="3143240" cy="2357430"/>
          </a:xfrm>
          <a:prstGeom prst="rect">
            <a:avLst/>
          </a:prstGeom>
          <a:noFill/>
        </p:spPr>
      </p:pic>
      <p:sp>
        <p:nvSpPr>
          <p:cNvPr id="7" name="TextBox 6"/>
          <p:cNvSpPr txBox="1"/>
          <p:nvPr/>
        </p:nvSpPr>
        <p:spPr>
          <a:xfrm rot="20544708">
            <a:off x="642910" y="4143380"/>
            <a:ext cx="2214578" cy="1083712"/>
          </a:xfrm>
          <a:prstGeom prst="rect">
            <a:avLst/>
          </a:prstGeom>
          <a:noFill/>
        </p:spPr>
        <p:txBody>
          <a:bodyPr wrap="none" rtlCol="0">
            <a:prstTxWarp prst="textChevron">
              <a:avLst/>
            </a:prstTxWarp>
            <a:spAutoFit/>
          </a:bodyPr>
          <a:lstStyle/>
          <a:p>
            <a:r>
              <a:rPr lang="en-US" dirty="0" smtClean="0">
                <a:ln>
                  <a:solidFill>
                    <a:schemeClr val="bg1"/>
                  </a:solidFill>
                </a:ln>
              </a:rPr>
              <a:t> </a:t>
            </a:r>
            <a:r>
              <a:rPr lang="ru-RU" dirty="0" smtClean="0">
                <a:ln>
                  <a:solidFill>
                    <a:schemeClr val="bg1"/>
                  </a:solidFill>
                </a:ln>
              </a:rPr>
              <a:t>Рисуем</a:t>
            </a:r>
            <a:endParaRPr lang="ru-RU" dirty="0">
              <a:ln>
                <a:solidFill>
                  <a:schemeClr val="bg1"/>
                </a:solidFill>
              </a:ln>
            </a:endParaRPr>
          </a:p>
        </p:txBody>
      </p:sp>
      <p:sp>
        <p:nvSpPr>
          <p:cNvPr id="9" name="TextBox 8"/>
          <p:cNvSpPr txBox="1"/>
          <p:nvPr/>
        </p:nvSpPr>
        <p:spPr>
          <a:xfrm rot="1430208">
            <a:off x="6445410" y="4304165"/>
            <a:ext cx="1795798" cy="1022700"/>
          </a:xfrm>
          <a:prstGeom prst="rect">
            <a:avLst/>
          </a:prstGeom>
          <a:noFill/>
        </p:spPr>
        <p:txBody>
          <a:bodyPr wrap="none" rtlCol="0">
            <a:prstTxWarp prst="textDeflateBottom">
              <a:avLst>
                <a:gd name="adj" fmla="val 50192"/>
              </a:avLst>
            </a:prstTxWarp>
            <a:spAutoFit/>
          </a:bodyPr>
          <a:lstStyle/>
          <a:p>
            <a:r>
              <a:rPr lang="ru-RU" dirty="0" err="1" smtClean="0">
                <a:ln>
                  <a:solidFill>
                    <a:schemeClr val="bg1"/>
                  </a:solidFill>
                </a:ln>
              </a:rPr>
              <a:t>совушку</a:t>
            </a:r>
            <a:endParaRPr lang="ru-RU" dirty="0">
              <a:ln>
                <a:solidFill>
                  <a:schemeClr val="bg1"/>
                </a:solidFill>
              </a:ln>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circle(in)">
                                      <p:cBhvr>
                                        <p:cTn id="19" dur="2000"/>
                                        <p:tgtEl>
                                          <p:spTgt spid="1029"/>
                                        </p:tgtEl>
                                      </p:cBhvr>
                                    </p:animEffect>
                                  </p:childTnLst>
                                </p:cTn>
                              </p:par>
                            </p:childTnLst>
                          </p:cTn>
                        </p:par>
                        <p:par>
                          <p:cTn id="20" fill="hold">
                            <p:stCondLst>
                              <p:cond delay="3500"/>
                            </p:stCondLst>
                            <p:childTnLst>
                              <p:par>
                                <p:cTn id="21" presetID="25"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7">
                                            <p:txEl>
                                              <p:pRg st="0" end="0"/>
                                            </p:txEl>
                                          </p:spTgt>
                                        </p:tgtEl>
                                      </p:cBhvr>
                                    </p:animEffect>
                                  </p:childTnLst>
                                </p:cTn>
                              </p:par>
                            </p:childTnLst>
                          </p:cTn>
                        </p:par>
                        <p:par>
                          <p:cTn id="31" fill="hold">
                            <p:stCondLst>
                              <p:cond delay="4500"/>
                            </p:stCondLst>
                            <p:childTnLst>
                              <p:par>
                                <p:cTn id="32" presetID="15" presetClass="entr" presetSubtype="0" fill="hold" nodeType="after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p:cTn id="34"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горь\Desktop\Секция 2016\Фото0449.jpg"/>
          <p:cNvPicPr>
            <a:picLocks noChangeAspect="1" noChangeArrowheads="1"/>
          </p:cNvPicPr>
          <p:nvPr/>
        </p:nvPicPr>
        <p:blipFill>
          <a:blip r:embed="rId2" cstate="print"/>
          <a:srcRect/>
          <a:stretch>
            <a:fillRect/>
          </a:stretch>
        </p:blipFill>
        <p:spPr bwMode="auto">
          <a:xfrm>
            <a:off x="1021219" y="1142984"/>
            <a:ext cx="2286015" cy="1714512"/>
          </a:xfrm>
          <a:prstGeom prst="rect">
            <a:avLst/>
          </a:prstGeom>
          <a:noFill/>
        </p:spPr>
      </p:pic>
      <p:pic>
        <p:nvPicPr>
          <p:cNvPr id="1027" name="Picture 3" descr="C:\Users\Игорь\Desktop\Секция 2016\Фото0456.jpg"/>
          <p:cNvPicPr>
            <a:picLocks noChangeAspect="1" noChangeArrowheads="1"/>
          </p:cNvPicPr>
          <p:nvPr/>
        </p:nvPicPr>
        <p:blipFill>
          <a:blip r:embed="rId3" cstate="print"/>
          <a:srcRect/>
          <a:stretch>
            <a:fillRect/>
          </a:stretch>
        </p:blipFill>
        <p:spPr bwMode="auto">
          <a:xfrm>
            <a:off x="2952739" y="2571744"/>
            <a:ext cx="2476517" cy="1857388"/>
          </a:xfrm>
          <a:prstGeom prst="rect">
            <a:avLst/>
          </a:prstGeom>
          <a:noFill/>
        </p:spPr>
      </p:pic>
      <p:pic>
        <p:nvPicPr>
          <p:cNvPr id="1028" name="Picture 4" descr="C:\Users\Игорь\Desktop\Секция 2016\Фото0458.jpg"/>
          <p:cNvPicPr>
            <a:picLocks noChangeAspect="1" noChangeArrowheads="1"/>
          </p:cNvPicPr>
          <p:nvPr/>
        </p:nvPicPr>
        <p:blipFill>
          <a:blip r:embed="rId4" cstate="print"/>
          <a:srcRect/>
          <a:stretch>
            <a:fillRect/>
          </a:stretch>
        </p:blipFill>
        <p:spPr bwMode="auto">
          <a:xfrm>
            <a:off x="5429256" y="4000504"/>
            <a:ext cx="2476518" cy="1857388"/>
          </a:xfrm>
          <a:prstGeom prst="rect">
            <a:avLst/>
          </a:prstGeom>
          <a:noFill/>
        </p:spPr>
      </p:pic>
      <p:sp>
        <p:nvSpPr>
          <p:cNvPr id="10" name="TextBox 9"/>
          <p:cNvSpPr txBox="1"/>
          <p:nvPr/>
        </p:nvSpPr>
        <p:spPr>
          <a:xfrm>
            <a:off x="1571604" y="4572008"/>
            <a:ext cx="2357454" cy="785818"/>
          </a:xfrm>
          <a:prstGeom prst="rect">
            <a:avLst/>
          </a:prstGeom>
          <a:noFill/>
        </p:spPr>
        <p:txBody>
          <a:bodyPr wrap="none" rtlCol="0">
            <a:prstTxWarp prst="textInflate">
              <a:avLst/>
            </a:prstTxWarp>
            <a:spAutoFit/>
          </a:bodyPr>
          <a:lstStyle/>
          <a:p>
            <a:r>
              <a:rPr lang="ru-RU" dirty="0" smtClean="0">
                <a:ln>
                  <a:solidFill>
                    <a:schemeClr val="accent1">
                      <a:lumMod val="75000"/>
                    </a:schemeClr>
                  </a:solidFill>
                </a:ln>
                <a:solidFill>
                  <a:schemeClr val="bg1"/>
                </a:solidFill>
              </a:rPr>
              <a:t>карандаш</a:t>
            </a:r>
            <a:endParaRPr lang="ru-RU" dirty="0">
              <a:ln>
                <a:solidFill>
                  <a:schemeClr val="accent1">
                    <a:lumMod val="75000"/>
                  </a:schemeClr>
                </a:solidFill>
              </a:ln>
              <a:solidFill>
                <a:schemeClr val="bg1"/>
              </a:solidFill>
            </a:endParaRPr>
          </a:p>
        </p:txBody>
      </p:sp>
      <p:sp>
        <p:nvSpPr>
          <p:cNvPr id="9" name="Прямоугольник 8"/>
          <p:cNvSpPr/>
          <p:nvPr/>
        </p:nvSpPr>
        <p:spPr>
          <a:xfrm>
            <a:off x="3963500" y="1428736"/>
            <a:ext cx="2680202" cy="642942"/>
          </a:xfrm>
          <a:prstGeom prst="rect">
            <a:avLst/>
          </a:prstGeom>
        </p:spPr>
        <p:txBody>
          <a:bodyPr wrap="square">
            <a:prstTxWarp prst="textStop">
              <a:avLst/>
            </a:prstTxWarp>
            <a:spAutoFit/>
          </a:bodyPr>
          <a:lstStyle/>
          <a:p>
            <a:r>
              <a:rPr lang="ru-RU" dirty="0" smtClean="0">
                <a:ln>
                  <a:solidFill>
                    <a:schemeClr val="accent1">
                      <a:lumMod val="75000"/>
                    </a:schemeClr>
                  </a:solidFill>
                </a:ln>
                <a:solidFill>
                  <a:schemeClr val="bg1"/>
                </a:solidFill>
              </a:rPr>
              <a:t>Волшебный</a:t>
            </a:r>
            <a:endParaRPr lang="ru-RU" dirty="0">
              <a:ln>
                <a:solidFill>
                  <a:schemeClr val="accent1">
                    <a:lumMod val="75000"/>
                  </a:schemeClr>
                </a:solidFill>
              </a:ln>
              <a:solidFill>
                <a:schemeClr val="bg1"/>
              </a:solidFill>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1" presetClass="entr" presetSubtype="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770" decel="100000"/>
                                        <p:tgtEl>
                                          <p:spTgt spid="1027"/>
                                        </p:tgtEl>
                                      </p:cBhvr>
                                    </p:animEffect>
                                    <p:animScale>
                                      <p:cBhvr>
                                        <p:cTn id="13" dur="770" decel="100000"/>
                                        <p:tgtEl>
                                          <p:spTgt spid="1027"/>
                                        </p:tgtEl>
                                      </p:cBhvr>
                                      <p:from x="10000" y="10000"/>
                                      <p:to x="200000" y="450000"/>
                                    </p:animScale>
                                    <p:animScale>
                                      <p:cBhvr>
                                        <p:cTn id="14" dur="1230" accel="100000" fill="hold">
                                          <p:stCondLst>
                                            <p:cond delay="770"/>
                                          </p:stCondLst>
                                        </p:cTn>
                                        <p:tgtEl>
                                          <p:spTgt spid="1027"/>
                                        </p:tgtEl>
                                      </p:cBhvr>
                                      <p:from x="200000" y="450000"/>
                                      <p:to x="100000" y="100000"/>
                                    </p:animScale>
                                    <p:set>
                                      <p:cBhvr>
                                        <p:cTn id="15" dur="770" fill="hold"/>
                                        <p:tgtEl>
                                          <p:spTgt spid="1027"/>
                                        </p:tgtEl>
                                        <p:attrNameLst>
                                          <p:attrName>ppt_x</p:attrName>
                                        </p:attrNameLst>
                                      </p:cBhvr>
                                      <p:to>
                                        <p:strVal val="(0.5)"/>
                                      </p:to>
                                    </p:set>
                                    <p:anim from="(0.5)" to="(#ppt_x)" calcmode="lin" valueType="num">
                                      <p:cBhvr>
                                        <p:cTn id="16" dur="1230" accel="100000" fill="hold">
                                          <p:stCondLst>
                                            <p:cond delay="770"/>
                                          </p:stCondLst>
                                        </p:cTn>
                                        <p:tgtEl>
                                          <p:spTgt spid="1027"/>
                                        </p:tgtEl>
                                        <p:attrNameLst>
                                          <p:attrName>ppt_x</p:attrName>
                                        </p:attrNameLst>
                                      </p:cBhvr>
                                    </p:anim>
                                    <p:set>
                                      <p:cBhvr>
                                        <p:cTn id="17" dur="770" fill="hold"/>
                                        <p:tgtEl>
                                          <p:spTgt spid="1027"/>
                                        </p:tgtEl>
                                        <p:attrNameLst>
                                          <p:attrName>ppt_y</p:attrName>
                                        </p:attrNameLst>
                                      </p:cBhvr>
                                      <p:to>
                                        <p:strVal val="(#ppt_y+0.4)"/>
                                      </p:to>
                                    </p:set>
                                    <p:anim from="(#ppt_y+0.4)" to="(#ppt_y)" calcmode="lin" valueType="num">
                                      <p:cBhvr>
                                        <p:cTn id="18" dur="1230" accel="100000" fill="hold">
                                          <p:stCondLst>
                                            <p:cond delay="770"/>
                                          </p:stCondLst>
                                        </p:cTn>
                                        <p:tgtEl>
                                          <p:spTgt spid="1027"/>
                                        </p:tgtEl>
                                        <p:attrNameLst>
                                          <p:attrName>ppt_y</p:attrName>
                                        </p:attrNameLst>
                                      </p:cBhvr>
                                    </p:anim>
                                  </p:childTnLst>
                                </p:cTn>
                              </p:par>
                            </p:childTnLst>
                          </p:cTn>
                        </p:par>
                        <p:par>
                          <p:cTn id="19" fill="hold">
                            <p:stCondLst>
                              <p:cond delay="7000"/>
                            </p:stCondLst>
                            <p:childTnLst>
                              <p:par>
                                <p:cTn id="20" presetID="25"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25" dur="1000" fill="hold"/>
                                        <p:tgtEl>
                                          <p:spTgt spid="102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28"/>
                                        </p:tgtEl>
                                      </p:cBhvr>
                                    </p:animEffect>
                                  </p:childTnLst>
                                </p:cTn>
                              </p:par>
                            </p:childTnLst>
                          </p:cTn>
                        </p:par>
                        <p:par>
                          <p:cTn id="30" fill="hold">
                            <p:stCondLst>
                              <p:cond delay="8000"/>
                            </p:stCondLst>
                            <p:childTnLst>
                              <p:par>
                                <p:cTn id="31" presetID="25" presetClass="entr" presetSubtype="0"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6"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
                                            <p:txEl>
                                              <p:pRg st="0" end="0"/>
                                            </p:txEl>
                                          </p:spTgt>
                                        </p:tgtEl>
                                      </p:cBhvr>
                                    </p:animEffect>
                                  </p:childTnLst>
                                </p:cTn>
                              </p:par>
                            </p:childTnLst>
                          </p:cTn>
                        </p:par>
                        <p:par>
                          <p:cTn id="41" fill="hold">
                            <p:stCondLst>
                              <p:cond delay="9000"/>
                            </p:stCondLst>
                            <p:childTnLst>
                              <p:par>
                                <p:cTn id="42" presetID="15" presetClass="entr" presetSubtype="0" fill="hold" nodeType="after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tod-kopilka.ru/images/doc/53/48561/img18.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ransition spd="slow" advClick="0" advTm="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827088" y="179388"/>
            <a:ext cx="7489825" cy="5688012"/>
          </a:xfrm>
          <a:prstGeom prst="rect">
            <a:avLst/>
          </a:prstGeom>
          <a:noFill/>
          <a:ln w="9525">
            <a:noFill/>
            <a:round/>
            <a:headEnd/>
            <a:tailEnd/>
          </a:ln>
        </p:spPr>
        <p:txBody>
          <a:bodyPr anchor="ctr"/>
          <a:lstStyle/>
          <a:p>
            <a:pPr fontAlgn="t"/>
            <a:r>
              <a:rPr lang="ru-RU" sz="2800" b="1" dirty="0">
                <a:solidFill>
                  <a:srgbClr val="000000"/>
                </a:solidFill>
                <a:latin typeface="Times New Roman" pitchFamily="18" charset="0"/>
                <a:cs typeface="Times New Roman" pitchFamily="18" charset="0"/>
              </a:rPr>
              <a:t/>
            </a:r>
            <a:br>
              <a:rPr lang="ru-RU" sz="2800" b="1" dirty="0">
                <a:solidFill>
                  <a:srgbClr val="00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Цель программы: </a:t>
            </a:r>
          </a:p>
          <a:p>
            <a:pPr fontAlgn="t"/>
            <a:r>
              <a:rPr lang="ru-RU" sz="2400" i="1" dirty="0">
                <a:solidFill>
                  <a:schemeClr val="bg1"/>
                </a:solidFill>
                <a:latin typeface="Times New Roman" pitchFamily="18" charset="0"/>
                <a:cs typeface="Times New Roman" pitchFamily="18" charset="0"/>
              </a:rPr>
              <a:t>- познакомить детей с нетрадиционной художественной техникой;</a:t>
            </a:r>
          </a:p>
          <a:p>
            <a:pPr fontAlgn="t"/>
            <a:r>
              <a:rPr lang="ru-RU" sz="2400" i="1" dirty="0">
                <a:solidFill>
                  <a:schemeClr val="bg1"/>
                </a:solidFill>
                <a:latin typeface="Times New Roman" pitchFamily="18" charset="0"/>
                <a:cs typeface="Times New Roman" pitchFamily="18" charset="0"/>
              </a:rPr>
              <a:t>- развитие самостоятельности, творчества, индивидуальности детей; </a:t>
            </a:r>
          </a:p>
          <a:p>
            <a:pPr fontAlgn="t"/>
            <a:r>
              <a:rPr lang="ru-RU" sz="2400" i="1" dirty="0">
                <a:solidFill>
                  <a:schemeClr val="bg1"/>
                </a:solidFill>
                <a:latin typeface="Times New Roman" pitchFamily="18" charset="0"/>
                <a:cs typeface="Times New Roman" pitchFamily="18" charset="0"/>
              </a:rPr>
              <a:t>- развитие художественных способностей, путём экспериментирования с различными материалами, нетрадиционных художественных техник.</a:t>
            </a:r>
            <a:endParaRPr lang="ru-RU" sz="2400" dirty="0">
              <a:solidFill>
                <a:schemeClr val="bg1"/>
              </a:solidFill>
            </a:endParaRPr>
          </a:p>
          <a:p>
            <a:pPr algn="ctr">
              <a:buClrTx/>
              <a:buFontTx/>
              <a:buNone/>
            </a:pPr>
            <a:r>
              <a:rPr lang="ru-RU" sz="2400" b="1" dirty="0">
                <a:solidFill>
                  <a:schemeClr val="bg1"/>
                </a:solidFill>
                <a:latin typeface="Times New Roman" pitchFamily="18" charset="0"/>
                <a:cs typeface="Times New Roman" pitchFamily="18" charset="0"/>
              </a:rPr>
              <a:t> </a:t>
            </a:r>
          </a:p>
        </p:txBody>
      </p:sp>
      <p:sp>
        <p:nvSpPr>
          <p:cNvPr id="8195" name="Text Box 3"/>
          <p:cNvSpPr txBox="1">
            <a:spLocks noChangeArrowheads="1"/>
          </p:cNvSpPr>
          <p:nvPr/>
        </p:nvSpPr>
        <p:spPr bwMode="auto">
          <a:xfrm>
            <a:off x="827088" y="1700213"/>
            <a:ext cx="7489825" cy="4392612"/>
          </a:xfrm>
          <a:prstGeom prst="rect">
            <a:avLst/>
          </a:prstGeom>
          <a:noFill/>
          <a:ln w="9525">
            <a:noFill/>
            <a:round/>
            <a:headEnd/>
            <a:tailEnd/>
          </a:ln>
        </p:spPr>
        <p:txBody>
          <a:bodyPr lIns="0" tIns="0" rIns="0" bIns="0" anchor="ct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p:txBody>
      </p:sp>
      <p:sp>
        <p:nvSpPr>
          <p:cNvPr id="8196" name="Text Box 3"/>
          <p:cNvSpPr txBox="1">
            <a:spLocks noChangeArrowheads="1"/>
          </p:cNvSpPr>
          <p:nvPr/>
        </p:nvSpPr>
        <p:spPr bwMode="auto">
          <a:xfrm>
            <a:off x="790575" y="981075"/>
            <a:ext cx="7489825" cy="4392613"/>
          </a:xfrm>
          <a:prstGeom prst="rect">
            <a:avLst/>
          </a:prstGeom>
          <a:noFill/>
          <a:ln w="9525">
            <a:noFill/>
            <a:round/>
            <a:headEnd/>
            <a:tailEnd/>
          </a:ln>
        </p:spPr>
        <p:txBody>
          <a:bodyPr lIns="0" tIns="0" rIns="0" bIns="0" anchor="ctr"/>
          <a:lstStyle/>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algn="ct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a:p>
            <a:pPr marL="457200" lvl="1" indent="0" algn="ct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3200">
              <a:solidFill>
                <a:srgbClr val="000000"/>
              </a:solidFill>
              <a:latin typeface="Constantia" pitchFamily="18" charset="0"/>
            </a:endParaRPr>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fill="hold" nodeType="afterEffect">
                                  <p:stCondLst>
                                    <p:cond delay="0"/>
                                  </p:stCondLst>
                                  <p:childTnLst>
                                    <p:set>
                                      <p:cBhvr additive="repl">
                                        <p:cTn id="6" dur="1" fill="hold">
                                          <p:stCondLst>
                                            <p:cond delay="0"/>
                                          </p:stCondLst>
                                        </p:cTn>
                                        <p:tgtEl>
                                          <p:spTgt spid="9217"/>
                                        </p:tgtEl>
                                        <p:attrNameLst>
                                          <p:attrName>style.visibility</p:attrName>
                                        </p:attrNameLst>
                                      </p:cBhvr>
                                      <p:to>
                                        <p:strVal val="visible"/>
                                      </p:to>
                                    </p:set>
                                    <p:anim calcmode="lin" valueType="num">
                                      <p:cBhvr additive="repl">
                                        <p:cTn id="7" dur="1000" decel="50000" fill="hold">
                                          <p:stCondLst>
                                            <p:cond delay="0"/>
                                          </p:stCondLst>
                                        </p:cTn>
                                        <p:tgtEl>
                                          <p:spTgt spid="9217"/>
                                        </p:tgtEl>
                                        <p:attrNameLst>
                                          <p:attrName>r</p:attrName>
                                        </p:attrNameLst>
                                      </p:cBhvr>
                                      <p:tavLst>
                                        <p:tav tm="100000">
                                          <p:val>
                                            <p:strVal val="-90"/>
                                          </p:val>
                                        </p:tav>
                                        <p:tav tm="100000">
                                          <p:val>
                                            <p:strVal val="0"/>
                                          </p:val>
                                        </p:tav>
                                      </p:tavLst>
                                    </p:anim>
                                    <p:anim calcmode="lin" valueType="num">
                                      <p:cBhvr additive="repl">
                                        <p:cTn id="8" dur="1000" decel="50000" fill="hold">
                                          <p:stCondLst>
                                            <p:cond delay="0"/>
                                          </p:stCondLst>
                                        </p:cTn>
                                        <p:tgtEl>
                                          <p:spTgt spid="9217"/>
                                        </p:tgtEl>
                                        <p:attrNameLst>
                                          <p:attrName>ppt_w</p:attrName>
                                        </p:attrNameLst>
                                      </p:cBhvr>
                                      <p:tavLst>
                                        <p:tav tm="100000">
                                          <p:val>
                                            <p:strVal val="#ppt_w"/>
                                          </p:val>
                                        </p:tav>
                                        <p:tav tm="100000">
                                          <p:val>
                                            <p:strVal val="#ppt_w*.05"/>
                                          </p:val>
                                        </p:tav>
                                      </p:tavLst>
                                    </p:anim>
                                    <p:anim calcmode="lin" valueType="num">
                                      <p:cBhvr additive="repl">
                                        <p:cTn id="9" dur="1000" accel="50000" fill="hold">
                                          <p:stCondLst>
                                            <p:cond delay="0"/>
                                          </p:stCondLst>
                                        </p:cTn>
                                        <p:tgtEl>
                                          <p:spTgt spid="9217"/>
                                        </p:tgtEl>
                                        <p:attrNameLst>
                                          <p:attrName>ppt_w</p:attrName>
                                        </p:attrNameLst>
                                      </p:cBhvr>
                                      <p:tavLst>
                                        <p:tav tm="100000">
                                          <p:val>
                                            <p:strVal val="#ppt_w*.05"/>
                                          </p:val>
                                        </p:tav>
                                        <p:tav tm="100000">
                                          <p:val>
                                            <p:strVal val="#ppt_w"/>
                                          </p:val>
                                        </p:tav>
                                      </p:tavLst>
                                    </p:anim>
                                    <p:anim calcmode="lin" valueType="num">
                                      <p:cBhvr additive="repl">
                                        <p:cTn id="10" dur="2000" fill="hold"/>
                                        <p:tgtEl>
                                          <p:spTgt spid="9217"/>
                                        </p:tgtEl>
                                        <p:attrNameLst>
                                          <p:attrName>ppt_h</p:attrName>
                                        </p:attrNameLst>
                                      </p:cBhvr>
                                      <p:tavLst>
                                        <p:tav tm="100000">
                                          <p:val>
                                            <p:strVal val="#ppt_h"/>
                                          </p:val>
                                        </p:tav>
                                        <p:tav tm="100000">
                                          <p:val>
                                            <p:strVal val="#ppt_h"/>
                                          </p:val>
                                        </p:tav>
                                      </p:tavLst>
                                    </p:anim>
                                    <p:anim calcmode="lin" valueType="num">
                                      <p:cBhvr additive="repl">
                                        <p:cTn id="11" dur="1000" decel="50000" fill="hold">
                                          <p:stCondLst>
                                            <p:cond delay="0"/>
                                          </p:stCondLst>
                                        </p:cTn>
                                        <p:tgtEl>
                                          <p:spTgt spid="9217"/>
                                        </p:tgtEl>
                                        <p:attrNameLst>
                                          <p:attrName>ppt_x</p:attrName>
                                        </p:attrNameLst>
                                      </p:cBhvr>
                                      <p:tavLst>
                                        <p:tav tm="100000">
                                          <p:val>
                                            <p:strVal val="#ppt_x+.4"/>
                                          </p:val>
                                        </p:tav>
                                        <p:tav tm="100000">
                                          <p:val>
                                            <p:strVal val="#ppt_x"/>
                                          </p:val>
                                        </p:tav>
                                      </p:tavLst>
                                    </p:anim>
                                    <p:anim calcmode="lin" valueType="num">
                                      <p:cBhvr additive="repl">
                                        <p:cTn id="12" dur="1000" decel="50000" fill="hold">
                                          <p:stCondLst>
                                            <p:cond delay="0"/>
                                          </p:stCondLst>
                                        </p:cTn>
                                        <p:tgtEl>
                                          <p:spTgt spid="9217"/>
                                        </p:tgtEl>
                                        <p:attrNameLst>
                                          <p:attrName>ppt_y</p:attrName>
                                        </p:attrNameLst>
                                      </p:cBhvr>
                                      <p:tavLst>
                                        <p:tav tm="100000">
                                          <p:val>
                                            <p:strVal val="#ppt_y-.2"/>
                                          </p:val>
                                        </p:tav>
                                        <p:tav tm="100000">
                                          <p:val>
                                            <p:strVal val="#ppt_y+.1"/>
                                          </p:val>
                                        </p:tav>
                                      </p:tavLst>
                                    </p:anim>
                                    <p:anim calcmode="lin" valueType="num">
                                      <p:cBhvr additive="repl">
                                        <p:cTn id="13" dur="1000" accel="50000" fill="hold">
                                          <p:stCondLst>
                                            <p:cond delay="0"/>
                                          </p:stCondLst>
                                        </p:cTn>
                                        <p:tgtEl>
                                          <p:spTgt spid="9217"/>
                                        </p:tgtEl>
                                        <p:attrNameLst>
                                          <p:attrName>ppt_y</p:attrName>
                                        </p:attrNameLst>
                                      </p:cBhvr>
                                      <p:tavLst>
                                        <p:tav tm="100000">
                                          <p:val>
                                            <p:strVal val="#ppt_y+.1"/>
                                          </p:val>
                                        </p:tav>
                                        <p:tav tm="100000">
                                          <p:val>
                                            <p:strVal val="#ppt_y"/>
                                          </p:val>
                                        </p:tav>
                                      </p:tavLst>
                                    </p:anim>
                                    <p:animEffect transition="in" filter="fade">
                                      <p:cBhvr additive="repl">
                                        <p:cTn id="14" dur="2000" decel="50000">
                                          <p:stCondLst>
                                            <p:cond delay="0"/>
                                          </p:stCondLst>
                                        </p:cTn>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1403350" y="692150"/>
            <a:ext cx="6046788" cy="576263"/>
          </a:xfrm>
        </p:spPr>
        <p:txBody>
          <a:bodyPr/>
          <a:lstStyle/>
          <a:p>
            <a:r>
              <a:rPr lang="ru-RU" sz="3600" b="1" smtClean="0">
                <a:solidFill>
                  <a:srgbClr val="FF0000"/>
                </a:solidFill>
              </a:rPr>
              <a:t>Задачи программы</a:t>
            </a:r>
          </a:p>
        </p:txBody>
      </p:sp>
      <p:sp>
        <p:nvSpPr>
          <p:cNvPr id="9219" name="Подзаголовок 2"/>
          <p:cNvSpPr>
            <a:spLocks noGrp="1"/>
          </p:cNvSpPr>
          <p:nvPr>
            <p:ph type="subTitle" idx="1"/>
          </p:nvPr>
        </p:nvSpPr>
        <p:spPr>
          <a:xfrm>
            <a:off x="971550" y="1484313"/>
            <a:ext cx="7272338" cy="4608512"/>
          </a:xfrm>
        </p:spPr>
        <p:txBody>
          <a:bodyPr/>
          <a:lstStyle/>
          <a:p>
            <a:pPr algn="just"/>
            <a:r>
              <a:rPr lang="ru-RU" sz="2000" i="1" dirty="0" smtClean="0">
                <a:solidFill>
                  <a:schemeClr val="bg1"/>
                </a:solidFill>
              </a:rPr>
              <a:t>1) Знакомство с нетрадиционными техниками рисования и применение их</a:t>
            </a:r>
          </a:p>
          <a:p>
            <a:pPr algn="just"/>
            <a:r>
              <a:rPr lang="ru-RU" sz="2000" i="1" dirty="0" smtClean="0">
                <a:solidFill>
                  <a:schemeClr val="bg1"/>
                </a:solidFill>
              </a:rPr>
              <a:t>на практике;</a:t>
            </a:r>
          </a:p>
          <a:p>
            <a:pPr algn="just"/>
            <a:r>
              <a:rPr lang="ru-RU" sz="2000" i="1" dirty="0" smtClean="0">
                <a:solidFill>
                  <a:schemeClr val="bg1"/>
                </a:solidFill>
              </a:rPr>
              <a:t>2) Развитие творчества школьников в процессе создания образов,</a:t>
            </a:r>
          </a:p>
          <a:p>
            <a:pPr algn="just"/>
            <a:r>
              <a:rPr lang="ru-RU" sz="2000" i="1" dirty="0" smtClean="0">
                <a:solidFill>
                  <a:schemeClr val="bg1"/>
                </a:solidFill>
              </a:rPr>
              <a:t>используя различные изобразительные материалы и техники;</a:t>
            </a:r>
          </a:p>
          <a:p>
            <a:pPr algn="just"/>
            <a:r>
              <a:rPr lang="ru-RU" sz="2000" i="1" dirty="0" smtClean="0">
                <a:solidFill>
                  <a:schemeClr val="bg1"/>
                </a:solidFill>
              </a:rPr>
              <a:t>3) Выявление способностей у детей  школьного возраста, к </a:t>
            </a:r>
            <a:r>
              <a:rPr lang="ru-RU" sz="2000" i="1" dirty="0" err="1" smtClean="0">
                <a:solidFill>
                  <a:schemeClr val="bg1"/>
                </a:solidFill>
              </a:rPr>
              <a:t>изодеятельности</a:t>
            </a:r>
            <a:r>
              <a:rPr lang="ru-RU" sz="2000" i="1" dirty="0" smtClean="0">
                <a:solidFill>
                  <a:schemeClr val="bg1"/>
                </a:solidFill>
              </a:rPr>
              <a:t> посредством проведения запланированных мероприятий.</a:t>
            </a:r>
          </a:p>
          <a:p>
            <a:pPr algn="just"/>
            <a:endParaRPr lang="ru-RU" sz="2000"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833438" y="981075"/>
            <a:ext cx="7488237" cy="4524315"/>
          </a:xfrm>
          <a:prstGeom prst="rect">
            <a:avLst/>
          </a:prstGeom>
          <a:noFill/>
          <a:ln w="9525">
            <a:noFill/>
            <a:miter lim="800000"/>
            <a:headEnd/>
            <a:tailEnd/>
          </a:ln>
        </p:spPr>
        <p:txBody>
          <a:bodyPr>
            <a:spAutoFit/>
          </a:bodyPr>
          <a:lstStyle/>
          <a:p>
            <a:pPr algn="just"/>
            <a:r>
              <a:rPr lang="ru-RU" sz="2400" b="1" dirty="0" smtClean="0">
                <a:solidFill>
                  <a:srgbClr val="7030A0"/>
                </a:solidFill>
              </a:rPr>
              <a:t>Направленность программы: </a:t>
            </a:r>
            <a:r>
              <a:rPr lang="ru-RU" sz="2400" dirty="0" smtClean="0">
                <a:solidFill>
                  <a:srgbClr val="7030A0"/>
                </a:solidFill>
              </a:rPr>
              <a:t>«Волшебный карандаш» является программой внеурочной деятельности младших школьников художественно-эстетической направленности, предполагает уровень освоения знаний и практических навыков, по функциональному предназначению – учебно-познавательной, по времени реализации – долговременной (4 года обучения). </a:t>
            </a:r>
          </a:p>
          <a:p>
            <a:pPr algn="just"/>
            <a:r>
              <a:rPr lang="ru-RU" sz="2400" dirty="0" smtClean="0">
                <a:solidFill>
                  <a:srgbClr val="7030A0"/>
                </a:solidFill>
              </a:rPr>
              <a:t>Программа включает занятия по изобразительной деятельности с использованием нетрадиционных техник рисования, включает предметное, сюжетное, декоративное рисование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20725" y="360363"/>
            <a:ext cx="6708795" cy="1782753"/>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dirty="0" smtClean="0"/>
              <a:t>Проведение занятий с использованием нетрадиционных техник:</a:t>
            </a:r>
          </a:p>
        </p:txBody>
      </p:sp>
      <p:sp>
        <p:nvSpPr>
          <p:cNvPr id="10242" name="Rectangle 2"/>
          <p:cNvSpPr>
            <a:spLocks noGrp="1" noChangeArrowheads="1"/>
          </p:cNvSpPr>
          <p:nvPr>
            <p:ph type="subTitle" idx="4294967295"/>
          </p:nvPr>
        </p:nvSpPr>
        <p:spPr>
          <a:xfrm>
            <a:off x="1000100" y="2071679"/>
            <a:ext cx="6489725" cy="3714775"/>
          </a:xfrm>
        </p:spPr>
        <p:txBody>
          <a:bodyPr lIns="0" tIns="0" rIns="0" bIns="0" anchor="ctr"/>
          <a:lstStyle/>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способствует снятию детских страхов</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развивает уверенность в своих силах</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развивает пространственное мышление</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побуждает детей работать с различным материалом</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развивает мелкую моторику рук</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развивает творческие способности</a:t>
            </a:r>
          </a:p>
          <a:p>
            <a:pPr marL="330200" indent="-330200" eaLnBrk="1" hangingPunct="1">
              <a:spcBef>
                <a:spcPts val="700"/>
              </a:spcBef>
              <a:buClr>
                <a:srgbClr val="0070C0"/>
              </a:buClr>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400" b="1" dirty="0" smtClean="0">
                <a:solidFill>
                  <a:srgbClr val="0070C0"/>
                </a:solidFill>
              </a:rPr>
              <a:t>развивает воображение</a:t>
            </a:r>
          </a:p>
          <a:p>
            <a:pPr marL="330200" indent="-330200" eaLnBrk="1" hangingPunct="1">
              <a:spcBef>
                <a:spcPts val="700"/>
              </a:spcBef>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sz="2800" b="1" dirty="0" smtClean="0">
              <a:solidFill>
                <a:srgbClr val="0070C0"/>
              </a:solidFill>
            </a:endParaRPr>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fill="hold" nodeType="afterEffect">
                                  <p:stCondLst>
                                    <p:cond delay="0"/>
                                  </p:stCondLst>
                                  <p:iterate type="lt">
                                    <p:tmPct val="10000"/>
                                  </p:iterate>
                                  <p:childTnLst>
                                    <p:set>
                                      <p:cBhvr additive="repl">
                                        <p:cTn id="6" dur="1" fill="hold">
                                          <p:stCondLst>
                                            <p:cond delay="0"/>
                                          </p:stCondLst>
                                        </p:cTn>
                                        <p:tgtEl>
                                          <p:spTgt spid="10241"/>
                                        </p:tgtEl>
                                        <p:attrNameLst>
                                          <p:attrName>style.visibility</p:attrName>
                                        </p:attrNameLst>
                                      </p:cBhvr>
                                      <p:to>
                                        <p:strVal val="visible"/>
                                      </p:to>
                                    </p:set>
                                    <p:anim calcmode="lin" valueType="num">
                                      <p:cBhvr additive="repl">
                                        <p:cTn id="7" dur="500" fill="hold"/>
                                        <p:tgtEl>
                                          <p:spTgt spid="10241"/>
                                        </p:tgtEl>
                                        <p:attrNameLst>
                                          <p:attrName>ppt_x</p:attrName>
                                        </p:attrNameLst>
                                      </p:cBhvr>
                                      <p:tavLst>
                                        <p:tav tm="50000">
                                          <p:val>
                                            <p:strVal val="#ppt_x"/>
                                          </p:val>
                                        </p:tav>
                                        <p:tav tm="100000">
                                          <p:val>
                                            <p:strVal val="#ppt_x+.1"/>
                                          </p:val>
                                        </p:tav>
                                        <p:tav tm="100000">
                                          <p:val>
                                            <p:strVal val="#ppt_x"/>
                                          </p:val>
                                        </p:tav>
                                      </p:tavLst>
                                    </p:anim>
                                    <p:anim calcmode="lin" valueType="num">
                                      <p:cBhvr additive="repl">
                                        <p:cTn id="8" dur="500" fill="hold"/>
                                        <p:tgtEl>
                                          <p:spTgt spid="10241"/>
                                        </p:tgtEl>
                                        <p:attrNameLst>
                                          <p:attrName>ppt_y</p:attrName>
                                        </p:attrNameLst>
                                      </p:cBhvr>
                                      <p:tavLst>
                                        <p:tav tm="100000">
                                          <p:val>
                                            <p:strVal val="#ppt_y"/>
                                          </p:val>
                                        </p:tav>
                                        <p:tav tm="100000">
                                          <p:val>
                                            <p:strVal val="#ppt_y"/>
                                          </p:val>
                                        </p:tav>
                                      </p:tavLst>
                                    </p:anim>
                                    <p:anim calcmode="lin" valueType="num">
                                      <p:cBhvr additive="repl">
                                        <p:cTn id="9" dur="500" fill="hold"/>
                                        <p:tgtEl>
                                          <p:spTgt spid="10241"/>
                                        </p:tgtEl>
                                        <p:attrNameLst>
                                          <p:attrName>ppt_h</p:attrName>
                                        </p:attrNameLst>
                                      </p:cBhvr>
                                      <p:tavLst>
                                        <p:tav tm="50000">
                                          <p:val>
                                            <p:strVal val="#ppt_h/10"/>
                                          </p:val>
                                        </p:tav>
                                        <p:tav tm="100000">
                                          <p:val>
                                            <p:strVal val="#ppt_h+.01"/>
                                          </p:val>
                                        </p:tav>
                                        <p:tav tm="100000">
                                          <p:val>
                                            <p:strVal val="#ppt_h"/>
                                          </p:val>
                                        </p:tav>
                                      </p:tavLst>
                                    </p:anim>
                                    <p:anim calcmode="lin" valueType="num">
                                      <p:cBhvr additive="repl">
                                        <p:cTn id="10" dur="500" fill="hold"/>
                                        <p:tgtEl>
                                          <p:spTgt spid="10241"/>
                                        </p:tgtEl>
                                        <p:attrNameLst>
                                          <p:attrName>ppt_w</p:attrName>
                                        </p:attrNameLst>
                                      </p:cBhvr>
                                      <p:tavLst>
                                        <p:tav tm="50000">
                                          <p:val>
                                            <p:strVal val="#ppt_w/10"/>
                                          </p:val>
                                        </p:tav>
                                        <p:tav tm="100000">
                                          <p:val>
                                            <p:strVal val="#ppt_w+.01"/>
                                          </p:val>
                                        </p:tav>
                                        <p:tav tm="100000">
                                          <p:val>
                                            <p:strVal val="#ppt_w"/>
                                          </p:val>
                                        </p:tav>
                                      </p:tavLst>
                                    </p:anim>
                                    <p:animEffect transition="in" filter="fade">
                                      <p:cBhvr additive="repl">
                                        <p:cTn id="11" dur="500"/>
                                        <p:tgtEl>
                                          <p:spTgt spid="10241"/>
                                        </p:tgtEl>
                                      </p:cBhvr>
                                    </p:animEffect>
                                  </p:childTnLst>
                                </p:cTn>
                              </p:par>
                            </p:childTnLst>
                          </p:cTn>
                        </p:par>
                        <p:par>
                          <p:cTn id="12" fill="hold" nodeType="withGroup">
                            <p:stCondLst>
                              <p:cond delay="3100"/>
                            </p:stCondLst>
                            <p:childTnLst>
                              <p:par>
                                <p:cTn id="13" presetID="19" presetClass="entr" presetSubtype="10" fill="hold" nodeType="afterEffect">
                                  <p:stCondLst>
                                    <p:cond delay="0"/>
                                  </p:stCondLst>
                                  <p:childTnLst>
                                    <p:set>
                                      <p:cBhvr additive="repl">
                                        <p:cTn id="14" dur="1" fill="hold">
                                          <p:stCondLst>
                                            <p:cond delay="0"/>
                                          </p:stCondLst>
                                        </p:cTn>
                                        <p:tgtEl>
                                          <p:spTgt spid="10242"/>
                                        </p:tgtEl>
                                        <p:attrNameLst>
                                          <p:attrName>style.visibility</p:attrName>
                                        </p:attrNameLst>
                                      </p:cBhvr>
                                      <p:to>
                                        <p:strVal val="visible"/>
                                      </p:to>
                                    </p:set>
                                    <p:anim calcmode="lin" valueType="num">
                                      <p:cBhvr additive="repl">
                                        <p:cTn id="15" dur="3000" fill="hold"/>
                                        <p:tgtEl>
                                          <p:spTgt spid="10242"/>
                                        </p:tgtEl>
                                        <p:attrNameLst>
                                          <p:attrName>ppt_w</p:attrName>
                                        </p:attrNameLst>
                                      </p:cBhvr>
                                      <p:tavLst>
                                        <p:tav tm="0" fmla="#ppt_w*sin(2.5*pi*$)">
                                          <p:val>
                                            <p:strVal val="0"/>
                                          </p:val>
                                        </p:tav>
                                        <p:tav tm="100000">
                                          <p:val>
                                            <p:strVal val="1"/>
                                          </p:val>
                                        </p:tav>
                                      </p:tavLst>
                                    </p:anim>
                                    <p:anim calcmode="lin" valueType="num">
                                      <p:cBhvr additive="repl">
                                        <p:cTn id="16" dur="3000" fill="hold"/>
                                        <p:tgtEl>
                                          <p:spTgt spid="10242"/>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827088" y="444500"/>
            <a:ext cx="7489825" cy="1435100"/>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dirty="0" smtClean="0"/>
              <a:t>Нетрадиционная техника рисования</a:t>
            </a:r>
          </a:p>
        </p:txBody>
      </p:sp>
      <p:sp>
        <p:nvSpPr>
          <p:cNvPr id="11266" name="Rectangle 2"/>
          <p:cNvSpPr>
            <a:spLocks noGrp="1" noChangeArrowheads="1"/>
          </p:cNvSpPr>
          <p:nvPr>
            <p:ph sz="half" idx="1"/>
          </p:nvPr>
        </p:nvSpPr>
        <p:spPr>
          <a:xfrm>
            <a:off x="900113" y="1619250"/>
            <a:ext cx="4213225" cy="7038975"/>
          </a:xfrm>
        </p:spPr>
        <p:txBody>
          <a:bodyPr/>
          <a:lstStyle/>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Монотипия</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Рисование пальчиками.</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Тычок жёсткой полусухой кистью.</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err="1" smtClean="0"/>
              <a:t>Набрызг</a:t>
            </a:r>
            <a:r>
              <a:rPr lang="ru-RU" sz="2000" dirty="0" smtClean="0"/>
              <a:t>.</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Рисование ладошкой</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Рисование по сырому фону.</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Рисование поролоном</a:t>
            </a:r>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Восковые </a:t>
            </a:r>
            <a:r>
              <a:rPr lang="ru-RU" sz="2000" dirty="0" err="1" smtClean="0"/>
              <a:t>мелки+акарельная</a:t>
            </a:r>
            <a:r>
              <a:rPr lang="ru-RU" sz="2000" dirty="0" smtClean="0"/>
              <a:t> краска</a:t>
            </a:r>
            <a:endParaRPr lang="en-US" sz="2000" dirty="0" smtClean="0"/>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sz="2000" dirty="0" smtClean="0"/>
          </a:p>
          <a:p>
            <a:pPr marL="330200" indent="-330200">
              <a:buSzPct val="114000"/>
              <a:buFont typeface="Times New Roman" pitchFamily="18" charset="0"/>
              <a:buBlip>
                <a:blip r:embed="rId4"/>
              </a:buBlip>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sz="2800" dirty="0" smtClean="0"/>
          </a:p>
          <a:p>
            <a:pPr marL="330200" indent="-330200">
              <a:buClrTx/>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dirty="0" smtClean="0"/>
          </a:p>
          <a:p>
            <a:pPr marL="330200" indent="-330200">
              <a:buClrTx/>
              <a:buSzPct val="1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dirty="0" smtClean="0"/>
          </a:p>
        </p:txBody>
      </p:sp>
      <p:sp>
        <p:nvSpPr>
          <p:cNvPr id="11267" name="Rectangle 3"/>
          <p:cNvSpPr>
            <a:spLocks noGrp="1" noChangeArrowheads="1"/>
          </p:cNvSpPr>
          <p:nvPr>
            <p:ph sz="half" idx="2"/>
          </p:nvPr>
        </p:nvSpPr>
        <p:spPr>
          <a:xfrm>
            <a:off x="4664075" y="1700213"/>
            <a:ext cx="3654425" cy="4392612"/>
          </a:xfrm>
        </p:spPr>
        <p:txBody>
          <a:bodyPr/>
          <a:lstStyle/>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Раздувание краски</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err="1" smtClean="0"/>
              <a:t>Кляксография</a:t>
            </a:r>
            <a:r>
              <a:rPr lang="ru-RU" sz="2000" dirty="0" smtClean="0"/>
              <a:t> с трубочкой</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Свеча + акварель</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err="1" smtClean="0"/>
              <a:t>Граттаж</a:t>
            </a:r>
            <a:endParaRPr lang="ru-RU" sz="2000" dirty="0" smtClean="0"/>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Печать листьев</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Зеркальное отображение</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Крупа  + клей ПВА</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Скатывание бумаги.</a:t>
            </a:r>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ru-RU" sz="2000" dirty="0" smtClean="0"/>
              <a:t>Оттиск </a:t>
            </a:r>
            <a:r>
              <a:rPr lang="ru-RU" sz="2000" dirty="0" err="1" smtClean="0"/>
              <a:t>паралоном</a:t>
            </a:r>
            <a:r>
              <a:rPr lang="ru-RU" sz="2000" dirty="0" smtClean="0"/>
              <a:t>, пенопластом, смятой бумагой.</a:t>
            </a:r>
            <a:endParaRPr lang="en-US" sz="2000" dirty="0" smtClean="0"/>
          </a:p>
          <a:p>
            <a:pPr marL="330200" indent="-330200">
              <a:buSzPct val="114000"/>
              <a:buFont typeface="Times New Roman" pitchFamily="18" charset="0"/>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ru-RU" sz="2000" dirty="0" smtClean="0"/>
          </a:p>
        </p:txBody>
      </p:sp>
    </p:spTree>
  </p:cSld>
  <p:clrMapOvr>
    <a:masterClrMapping/>
  </p:clrMapOvr>
  <p:transition spd="med">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additive="repl">
                                        <p:cTn id="6" dur="1" fill="hold">
                                          <p:stCondLst>
                                            <p:cond delay="0"/>
                                          </p:stCondLst>
                                        </p:cTn>
                                        <p:tgtEl>
                                          <p:spTgt spid="11265"/>
                                        </p:tgtEl>
                                        <p:attrNameLst>
                                          <p:attrName>style.visibility</p:attrName>
                                        </p:attrNameLst>
                                      </p:cBhvr>
                                      <p:to>
                                        <p:strVal val="visible"/>
                                      </p:to>
                                    </p:set>
                                    <p:anim calcmode="lin" valueType="num">
                                      <p:cBhvr additive="repl">
                                        <p:cTn id="7" dur="5000" fill="hold"/>
                                        <p:tgtEl>
                                          <p:spTgt spid="11265"/>
                                        </p:tgtEl>
                                        <p:attrNameLst>
                                          <p:attrName>ppt_x</p:attrName>
                                        </p:attrNameLst>
                                      </p:cBhvr>
                                      <p:tavLst>
                                        <p:tav tm="100000">
                                          <p:val>
                                            <p:strVal val="#ppt_x"/>
                                          </p:val>
                                        </p:tav>
                                        <p:tav tm="100000">
                                          <p:val>
                                            <p:strVal val="#ppt_x"/>
                                          </p:val>
                                        </p:tav>
                                      </p:tavLst>
                                    </p:anim>
                                    <p:anim calcmode="lin" valueType="num">
                                      <p:cBhvr additive="repl">
                                        <p:cTn id="8" dur="5000" fill="hold"/>
                                        <p:tgtEl>
                                          <p:spTgt spid="11265"/>
                                        </p:tgtEl>
                                        <p:attrNameLst>
                                          <p:attrName>ppt_y</p:attrName>
                                        </p:attrNameLst>
                                      </p:cBhvr>
                                      <p:tavLst>
                                        <p:tav tm="100000">
                                          <p:val>
                                            <p:strVal val="1+#ppt_h/2"/>
                                          </p:val>
                                        </p:tav>
                                        <p:tav tm="100000">
                                          <p:val>
                                            <p:strVal val="#ppt_y"/>
                                          </p:val>
                                        </p:tav>
                                      </p:tavLst>
                                    </p:anim>
                                  </p:childTnLst>
                                </p:cTn>
                              </p:par>
                            </p:childTnLst>
                          </p:cTn>
                        </p:par>
                        <p:par>
                          <p:cTn id="9" fill="hold" nodeType="withGroup">
                            <p:stCondLst>
                              <p:cond delay="5000"/>
                            </p:stCondLst>
                            <p:childTnLst>
                              <p:par>
                                <p:cTn id="10" presetID="4" presetClass="entr" presetSubtype="16" fill="hold" nodeType="afterEffect">
                                  <p:stCondLst>
                                    <p:cond delay="0"/>
                                  </p:stCondLst>
                                  <p:childTnLst>
                                    <p:set>
                                      <p:cBhvr additive="repl">
                                        <p:cTn id="11" dur="1" fill="hold">
                                          <p:stCondLst>
                                            <p:cond delay="0"/>
                                          </p:stCondLst>
                                        </p:cTn>
                                        <p:tgtEl>
                                          <p:spTgt spid="11266"/>
                                        </p:tgtEl>
                                        <p:attrNameLst>
                                          <p:attrName>style.visibility</p:attrName>
                                        </p:attrNameLst>
                                      </p:cBhvr>
                                      <p:to>
                                        <p:strVal val="visible"/>
                                      </p:to>
                                    </p:set>
                                    <p:animEffect transition="in" filter="box(in)">
                                      <p:cBhvr additive="repl">
                                        <p:cTn id="12" dur="3000"/>
                                        <p:tgtEl>
                                          <p:spTgt spid="11266"/>
                                        </p:tgtEl>
                                      </p:cBhvr>
                                    </p:animEffect>
                                  </p:childTnLst>
                                </p:cTn>
                              </p:par>
                            </p:childTnLst>
                          </p:cTn>
                        </p:par>
                        <p:par>
                          <p:cTn id="13" fill="hold" nodeType="withGroup">
                            <p:stCondLst>
                              <p:cond delay="8000"/>
                            </p:stCondLst>
                            <p:childTnLst>
                              <p:par>
                                <p:cTn id="14" presetID="4" presetClass="entr" presetSubtype="16" fill="hold" nodeType="afterEffect">
                                  <p:stCondLst>
                                    <p:cond delay="0"/>
                                  </p:stCondLst>
                                  <p:childTnLst>
                                    <p:set>
                                      <p:cBhvr additive="repl">
                                        <p:cTn id="15" dur="1" fill="hold">
                                          <p:stCondLst>
                                            <p:cond delay="0"/>
                                          </p:stCondLst>
                                        </p:cTn>
                                        <p:tgtEl>
                                          <p:spTgt spid="11267"/>
                                        </p:tgtEl>
                                        <p:attrNameLst>
                                          <p:attrName>style.visibility</p:attrName>
                                        </p:attrNameLst>
                                      </p:cBhvr>
                                      <p:to>
                                        <p:strVal val="visible"/>
                                      </p:to>
                                    </p:set>
                                    <p:animEffect transition="in" filter="box(in)">
                                      <p:cBhvr additive="repl">
                                        <p:cTn id="16" dur="3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14348" y="571480"/>
            <a:ext cx="7488237" cy="1435100"/>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t> Рисование пальчиками</a:t>
            </a:r>
          </a:p>
        </p:txBody>
      </p:sp>
      <p:sp>
        <p:nvSpPr>
          <p:cNvPr id="12291" name="Rectangle 3"/>
          <p:cNvSpPr>
            <a:spLocks noGrp="1" noChangeArrowheads="1"/>
          </p:cNvSpPr>
          <p:nvPr>
            <p:ph sz="half" idx="1"/>
          </p:nvPr>
        </p:nvSpPr>
        <p:spPr>
          <a:xfrm>
            <a:off x="2000233" y="1728788"/>
            <a:ext cx="5214974" cy="4391025"/>
          </a:xfrm>
        </p:spPr>
        <p:txBody>
          <a:bodyPr/>
          <a:lstStyle/>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b="1" i="1" dirty="0" smtClean="0">
              <a:solidFill>
                <a:srgbClr val="800000"/>
              </a:solidFill>
              <a:latin typeface="Times New Roman" pitchFamily="18" charset="0"/>
              <a:cs typeface="Times New Roman" pitchFamily="18" charset="0"/>
            </a:endParaRP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i="1" dirty="0" smtClean="0">
                <a:solidFill>
                  <a:srgbClr val="800000"/>
                </a:solidFill>
                <a:latin typeface="Times New Roman" pitchFamily="18" charset="0"/>
                <a:cs typeface="Times New Roman" pitchFamily="18" charset="0"/>
              </a:rPr>
              <a:t>Материалы: </a:t>
            </a:r>
            <a:r>
              <a:rPr lang="ru-RU" sz="1800" dirty="0" smtClean="0">
                <a:latin typeface="Times New Roman" pitchFamily="18" charset="0"/>
                <a:cs typeface="Times New Roman" pitchFamily="18" charset="0"/>
              </a:rPr>
              <a:t>мисочки с гуашью, плотная бумага любого цвета, небольшие листы, салфетки.</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i="1" dirty="0" smtClean="0">
                <a:solidFill>
                  <a:srgbClr val="800000"/>
                </a:solidFill>
                <a:latin typeface="Times New Roman" pitchFamily="18" charset="0"/>
                <a:cs typeface="Times New Roman" pitchFamily="18" charset="0"/>
              </a:rPr>
              <a:t>Способ получения изображения:</a:t>
            </a:r>
            <a:r>
              <a:rPr lang="ru-RU" sz="1800" b="1"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p:txBody>
      </p:sp>
    </p:spTree>
  </p:cSld>
  <p:clrMapOvr>
    <a:masterClrMapping/>
  </p:clrMapOvr>
  <p:transition spd="med">
    <p:wheel spokes="3"/>
    <p:sndAc>
      <p:stSnd>
        <p:snd r:embed="rId3" name="037%20NINO%20ROTA%20-%20ROMEO%20&amp;%20JULIET.MP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additive="repl">
                                        <p:cTn id="6" dur="1" fill="hold">
                                          <p:stCondLst>
                                            <p:cond delay="0"/>
                                          </p:stCondLst>
                                        </p:cTn>
                                        <p:tgtEl>
                                          <p:spTgt spid="12289"/>
                                        </p:tgtEl>
                                        <p:attrNameLst>
                                          <p:attrName>style.visibility</p:attrName>
                                        </p:attrNameLst>
                                      </p:cBhvr>
                                      <p:to>
                                        <p:strVal val="visible"/>
                                      </p:to>
                                    </p:set>
                                    <p:animEffect transition="in" filter="plus(in)">
                                      <p:cBhvr additive="repl">
                                        <p:cTn id="7" dur="2000"/>
                                        <p:tgtEl>
                                          <p:spTgt spid="12289"/>
                                        </p:tgtEl>
                                      </p:cBhvr>
                                    </p:animEffect>
                                  </p:childTnLst>
                                </p:cTn>
                              </p:par>
                            </p:childTnLst>
                          </p:cTn>
                        </p:par>
                        <p:par>
                          <p:cTn id="8" fill="hold" nodeType="withGroup">
                            <p:stCondLst>
                              <p:cond delay="2000"/>
                            </p:stCondLst>
                            <p:childTnLst>
                              <p:par>
                                <p:cTn id="9" presetID="18" presetClass="entr" presetSubtype="12" fill="hold" nodeType="afterEffect">
                                  <p:stCondLst>
                                    <p:cond delay="0"/>
                                  </p:stCondLst>
                                  <p:childTnLst>
                                    <p:set>
                                      <p:cBhvr additive="repl">
                                        <p:cTn id="10" dur="1" fill="hold">
                                          <p:stCondLst>
                                            <p:cond delay="0"/>
                                          </p:stCondLst>
                                        </p:cTn>
                                        <p:tgtEl>
                                          <p:spTgt spid="12291"/>
                                        </p:tgtEl>
                                        <p:attrNameLst>
                                          <p:attrName>style.visibility</p:attrName>
                                        </p:attrNameLst>
                                      </p:cBhvr>
                                      <p:to>
                                        <p:strVal val="visible"/>
                                      </p:to>
                                    </p:set>
                                    <p:animEffect transition="in" filter="strips(downLeft)">
                                      <p:cBhvr additive="repl">
                                        <p:cTn id="11" dur="3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444501"/>
            <a:ext cx="7477125" cy="1198550"/>
          </a:xfrm>
        </p:spPr>
        <p:txBody>
          <a:bodyPr/>
          <a:lstStyle/>
          <a:p>
            <a:r>
              <a:rPr lang="ru-RU" dirty="0" smtClean="0">
                <a:latin typeface="Comic Sans MS" pitchFamily="66" charset="0"/>
              </a:rPr>
              <a:t>Рисование ладошкой</a:t>
            </a:r>
            <a:endParaRPr lang="ru-RU" dirty="0">
              <a:latin typeface="Comic Sans MS" pitchFamily="66" charset="0"/>
            </a:endParaRPr>
          </a:p>
        </p:txBody>
      </p:sp>
      <p:sp>
        <p:nvSpPr>
          <p:cNvPr id="3" name="Содержимое 2"/>
          <p:cNvSpPr>
            <a:spLocks noGrp="1"/>
          </p:cNvSpPr>
          <p:nvPr>
            <p:ph sz="half" idx="1"/>
          </p:nvPr>
        </p:nvSpPr>
        <p:spPr/>
        <p:txBody>
          <a:bodyPr/>
          <a:lstStyle/>
          <a:p>
            <a:pPr>
              <a:buNone/>
            </a:pPr>
            <a:r>
              <a:rPr lang="ru-RU" sz="1800" b="1" dirty="0" smtClean="0">
                <a:latin typeface="Times New Roman" pitchFamily="18" charset="0"/>
                <a:cs typeface="Times New Roman" pitchFamily="18" charset="0"/>
              </a:rPr>
              <a:t>Средства </a:t>
            </a:r>
            <a:r>
              <a:rPr lang="ru-RU" sz="1800" b="1" dirty="0" err="1" smtClean="0">
                <a:latin typeface="Times New Roman" pitchFamily="18" charset="0"/>
                <a:cs typeface="Times New Roman" pitchFamily="18" charset="0"/>
              </a:rPr>
              <a:t>выразительности:пятно</a:t>
            </a:r>
            <a:r>
              <a:rPr lang="ru-RU" sz="1800" dirty="0" smtClean="0">
                <a:latin typeface="Times New Roman" pitchFamily="18" charset="0"/>
                <a:cs typeface="Times New Roman" pitchFamily="18" charset="0"/>
              </a:rPr>
              <a:t>, цвет, фантастический силуэт.</a:t>
            </a:r>
          </a:p>
          <a:p>
            <a:pPr>
              <a:buNone/>
            </a:pPr>
            <a:r>
              <a:rPr lang="ru-RU" sz="1800" b="1" dirty="0" smtClean="0">
                <a:latin typeface="Times New Roman" pitchFamily="18" charset="0"/>
                <a:cs typeface="Times New Roman" pitchFamily="18" charset="0"/>
              </a:rPr>
              <a:t>Материалы: </a:t>
            </a:r>
            <a:r>
              <a:rPr lang="ru-RU" sz="1800" dirty="0" smtClean="0">
                <a:latin typeface="Times New Roman" pitchFamily="18" charset="0"/>
                <a:cs typeface="Times New Roman" pitchFamily="18" charset="0"/>
              </a:rPr>
              <a:t>широкие блюдечки с гуашью, кисть, плотная бумага любого цвета, листы большого  формата,  салфетки.</a:t>
            </a:r>
            <a:r>
              <a:rPr lang="ru-RU" sz="1800" b="1" dirty="0" smtClean="0">
                <a:latin typeface="Times New Roman" pitchFamily="18" charset="0"/>
                <a:cs typeface="Times New Roman" pitchFamily="18" charset="0"/>
              </a:rPr>
              <a:t> </a:t>
            </a:r>
          </a:p>
          <a:p>
            <a:pPr>
              <a:buNone/>
            </a:pPr>
            <a:r>
              <a:rPr lang="ru-RU" sz="1800" b="1" dirty="0" smtClean="0">
                <a:latin typeface="Times New Roman" pitchFamily="18" charset="0"/>
                <a:cs typeface="Times New Roman" pitchFamily="18" charset="0"/>
              </a:rPr>
              <a:t>Способ получения результата : </a:t>
            </a:r>
            <a:r>
              <a:rPr lang="ru-RU" sz="1800" dirty="0" smtClean="0">
                <a:latin typeface="Times New Roman" pitchFamily="18" charset="0"/>
                <a:cs typeface="Times New Roman" pitchFamily="18" charset="0"/>
              </a:rPr>
              <a:t>ребёнок  опускает в гуашь ладошку или окрашивает её с помощью кисточки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endParaRPr lang="ru-RU" sz="1800"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714876" y="1928802"/>
            <a:ext cx="3181344" cy="1885866"/>
          </a:xfrm>
          <a:prstGeom prst="rect">
            <a:avLst/>
          </a:prstGeom>
          <a:noFill/>
          <a:ln w="9525">
            <a:noFill/>
            <a:miter lim="800000"/>
            <a:headEnd/>
            <a:tailEnd/>
          </a:ln>
          <a:effectLst/>
        </p:spPr>
      </p:pic>
      <p:pic>
        <p:nvPicPr>
          <p:cNvPr id="5" name="Рисунок 1"/>
          <p:cNvPicPr>
            <a:picLocks noChangeAspect="1"/>
          </p:cNvPicPr>
          <p:nvPr/>
        </p:nvPicPr>
        <p:blipFill>
          <a:blip r:embed="rId3" cstate="print"/>
          <a:srcRect/>
          <a:stretch>
            <a:fillRect/>
          </a:stretch>
        </p:blipFill>
        <p:spPr bwMode="auto">
          <a:xfrm>
            <a:off x="4929190" y="3929066"/>
            <a:ext cx="3000363" cy="2250272"/>
          </a:xfrm>
          <a:prstGeom prst="rect">
            <a:avLst/>
          </a:prstGeom>
          <a:solidFill>
            <a:schemeClr val="accent6"/>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2000"/>
                                        <p:tgtEl>
                                          <p:spTgt spid="3">
                                            <p:txEl>
                                              <p:pRg st="1" end="1"/>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pt20CA.tmp">
  <a:themeElements>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Тема Office">
      <a:majorFont>
        <a:latin typeface="Century"/>
        <a:ea typeface="Microsoft YaHei"/>
        <a:cs typeface=""/>
      </a:majorFont>
      <a:minorFont>
        <a:latin typeface="Constantia"/>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4"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4" charset="0"/>
            <a:cs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ppt20CA.tmp</Template>
  <TotalTime>532</TotalTime>
  <Words>923</Words>
  <PresentationFormat>Экран (4:3)</PresentationFormat>
  <Paragraphs>105</Paragraphs>
  <Slides>29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ppt20CA.tmp</vt:lpstr>
      <vt:lpstr>Слайд 1</vt:lpstr>
      <vt:lpstr>Слайд 2</vt:lpstr>
      <vt:lpstr>Слайд 3</vt:lpstr>
      <vt:lpstr>Задачи программы</vt:lpstr>
      <vt:lpstr>Слайд 5</vt:lpstr>
      <vt:lpstr>Проведение занятий с использованием нетрадиционных техник:</vt:lpstr>
      <vt:lpstr>Нетрадиционная техника рисования</vt:lpstr>
      <vt:lpstr> Рисование пальчиками</vt:lpstr>
      <vt:lpstr>Рисование ладошкой</vt:lpstr>
      <vt:lpstr> Монотипия </vt:lpstr>
      <vt:lpstr>Восковые карандаши+акварель</vt:lpstr>
      <vt:lpstr>Слайд 12</vt:lpstr>
      <vt:lpstr> Тычок жёсткой полусухой кистью. </vt:lpstr>
      <vt:lpstr>Набрызг. </vt:lpstr>
      <vt:lpstr>Слайд 15</vt:lpstr>
      <vt:lpstr>Скатывание бумаги</vt:lpstr>
      <vt:lpstr>      Крупа + клей ПВА Рисовать крупами это не только весело и увлекательно для ребенка - но и очень полезно для развития его мелкой моторики, а следовательно и речи, мыслительных процессов. Это благоприятно сказывается так же и его психике малыша - как и любое игровое взаимодействие с природным материалом. Рисование крупой – с помощью клея  это более сложный способ, но интересный. Такой рисунок сохранится надолго, а рисование крупой подарит широкие и самые разнообразные возможности для самовыражения творческого "я" не только школьникам и даже взрослым! Ведь созданные картины и панно получаются объемными, текстурными, как в натуральных тонах круп, так и подкрашенные краской. Рисовать можно какими угодно крупами - гречкой, рисом, пшеном, сечкой и даже разноцветным сухим желе - и это здорово! Но сподручнее всего, для начала - научиться рисовать обыкновенной манной крупой. </vt:lpstr>
      <vt:lpstr>Слайд 18</vt:lpstr>
      <vt:lpstr>         Рисование манной крупой - Котик полосатый Почему именно Котик? Рисование манной крупой отлично подходит для изображения пушистых животных! Материалы:  цветной картон (или бумага), клей ПВА, манная крупа, гуашь, кисти. Вся работа проводится в пять шагов, но после первых четырех картинку надо будет подсушить. Поэтому получается два этапа: создание манной фигурки, и второй - разукрашивание сухой фигурки.   </vt:lpstr>
      <vt:lpstr>Слайд 20</vt:lpstr>
      <vt:lpstr>Слайд 21</vt:lpstr>
      <vt:lpstr>Шаг 5. Подсушиваем картинку и раскрашиваем ее гуашью. </vt:lpstr>
      <vt:lpstr>Рисуют дети (крупа + клей ПВА</vt:lpstr>
      <vt:lpstr>Рисование осеннего дерева с помощью ладошек и пальчиков</vt:lpstr>
      <vt:lpstr>Печать листьями</vt:lpstr>
      <vt:lpstr>Рисование бабочек в технике "монотипия"  </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Игорь</cp:lastModifiedBy>
  <cp:revision>71</cp:revision>
  <dcterms:created xsi:type="dcterms:W3CDTF">2016-01-05T05:31:14Z</dcterms:created>
  <dcterms:modified xsi:type="dcterms:W3CDTF">2016-01-10T15:46:46Z</dcterms:modified>
</cp:coreProperties>
</file>