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9" r:id="rId3"/>
    <p:sldId id="261" r:id="rId4"/>
    <p:sldId id="262" r:id="rId5"/>
    <p:sldId id="287" r:id="rId6"/>
    <p:sldId id="264" r:id="rId7"/>
    <p:sldId id="265" r:id="rId8"/>
    <p:sldId id="263" r:id="rId9"/>
    <p:sldId id="276" r:id="rId10"/>
    <p:sldId id="266" r:id="rId11"/>
    <p:sldId id="277" r:id="rId12"/>
    <p:sldId id="268" r:id="rId13"/>
    <p:sldId id="275" r:id="rId14"/>
    <p:sldId id="273" r:id="rId15"/>
    <p:sldId id="260" r:id="rId16"/>
    <p:sldId id="274" r:id="rId17"/>
    <p:sldId id="278" r:id="rId18"/>
    <p:sldId id="270" r:id="rId19"/>
    <p:sldId id="280" r:id="rId20"/>
    <p:sldId id="279" r:id="rId21"/>
    <p:sldId id="267" r:id="rId22"/>
    <p:sldId id="283" r:id="rId23"/>
    <p:sldId id="281" r:id="rId24"/>
    <p:sldId id="284" r:id="rId25"/>
    <p:sldId id="282" r:id="rId26"/>
    <p:sldId id="26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b="3226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375" y="476672"/>
            <a:ext cx="884729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6600"/>
                </a:solidFill>
                <a:latin typeface="Arial Black" pitchFamily="34" charset="0"/>
              </a:rPr>
              <a:t>КОСМОС</a:t>
            </a:r>
          </a:p>
          <a:p>
            <a:pPr algn="ctr"/>
            <a:r>
              <a:rPr lang="ru-RU" sz="6000" dirty="0" smtClean="0">
                <a:solidFill>
                  <a:srgbClr val="FF6600"/>
                </a:solidFill>
                <a:latin typeface="Arial Black" pitchFamily="34" charset="0"/>
              </a:rPr>
              <a:t>СЕРГЕЯ КОРОЛЕВА</a:t>
            </a:r>
            <a:r>
              <a:rPr lang="ru-RU" sz="6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762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1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652917" cy="376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960" y="4437112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В </a:t>
            </a:r>
            <a:r>
              <a:rPr lang="ru-RU" dirty="0">
                <a:latin typeface="Arial Black" pitchFamily="34" charset="0"/>
              </a:rPr>
              <a:t>1938 году в стране проходила массовая чистка, искали шпионов, врагов народа. Пострадали многие ученые, конструкторы, инженеры.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	</a:t>
            </a:r>
            <a:r>
              <a:rPr lang="ru-RU" dirty="0" smtClean="0">
                <a:latin typeface="Arial Black" pitchFamily="34" charset="0"/>
              </a:rPr>
              <a:t>Королёва </a:t>
            </a:r>
            <a:r>
              <a:rPr lang="ru-RU" dirty="0">
                <a:latin typeface="Arial Black" pitchFamily="34" charset="0"/>
              </a:rPr>
              <a:t>тоже арестовали и приговорили к 10 годам в исправительно-трудовых лагерях на Колыме. По ходатайству оставшихся на свободе ученых его перевели в группу конструктора Туполева создавать самолет </a:t>
            </a:r>
            <a:r>
              <a:rPr lang="ru-RU" dirty="0" smtClean="0">
                <a:latin typeface="Arial Black" pitchFamily="34" charset="0"/>
              </a:rPr>
              <a:t>Ту-2.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892" y="404664"/>
            <a:ext cx="8698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Вклад в Победу и освоение трофеев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96752"/>
            <a:ext cx="78488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В </a:t>
            </a:r>
            <a:r>
              <a:rPr lang="ru-RU" sz="2000" dirty="0">
                <a:latin typeface="Arial Black" pitchFamily="34" charset="0"/>
              </a:rPr>
              <a:t>сентябре 1940 Сергей Королев благодаря ходатайству Туполева </a:t>
            </a:r>
            <a:r>
              <a:rPr lang="ru-RU" sz="2000" dirty="0" smtClean="0">
                <a:latin typeface="Arial Black" pitchFamily="34" charset="0"/>
              </a:rPr>
              <a:t>был </a:t>
            </a:r>
            <a:r>
              <a:rPr lang="ru-RU" sz="2000" dirty="0">
                <a:latin typeface="Arial Black" pitchFamily="34" charset="0"/>
              </a:rPr>
              <a:t>вызван с Колымы для разработки в ЦКБ-29 нового бомбардировщика. В конце войны Сергеем Королевым были разработаны проекты РДД Д-1 и Д-2 с твердотопливными </a:t>
            </a:r>
            <a:r>
              <a:rPr lang="ru-RU" sz="2000" dirty="0" smtClean="0">
                <a:latin typeface="Arial Black" pitchFamily="34" charset="0"/>
              </a:rPr>
              <a:t>двигателям. </a:t>
            </a:r>
          </a:p>
          <a:p>
            <a:r>
              <a:rPr lang="ru-RU" sz="2000" dirty="0" smtClean="0">
                <a:latin typeface="Arial Black" pitchFamily="34" charset="0"/>
              </a:rPr>
              <a:t> </a:t>
            </a:r>
          </a:p>
          <a:p>
            <a:r>
              <a:rPr lang="ru-RU" sz="2000" dirty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В  1945-м </a:t>
            </a:r>
            <a:r>
              <a:rPr lang="ru-RU" sz="2000" dirty="0">
                <a:latin typeface="Arial Black" pitchFamily="34" charset="0"/>
              </a:rPr>
              <a:t>как специалиста в области реактивного ракетостроения </a:t>
            </a:r>
            <a:r>
              <a:rPr lang="ru-RU" sz="2000" dirty="0" smtClean="0">
                <a:latin typeface="Arial Black" pitchFamily="34" charset="0"/>
              </a:rPr>
              <a:t>Королева отправили </a:t>
            </a:r>
            <a:r>
              <a:rPr lang="ru-RU" sz="2000" dirty="0">
                <a:latin typeface="Arial Black" pitchFamily="34" charset="0"/>
              </a:rPr>
              <a:t>в Германию. Там он собирал военную документацию немецких ученых, создавших знаменитые ракеты Фау-1 и Фау-2. Сергей Королев пришел к выводу, что можно создать и свои отечественные ракеты с существенно лучшими характеристиками.</a:t>
            </a:r>
          </a:p>
        </p:txBody>
      </p:sp>
    </p:spTree>
    <p:extLst>
      <p:ext uri="{BB962C8B-B14F-4D97-AF65-F5344CB8AC3E}">
        <p14:creationId xmlns:p14="http://schemas.microsoft.com/office/powerpoint/2010/main" val="26502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</a:t>
            </a:r>
            <a:r>
              <a:rPr lang="ru-RU" sz="2000" dirty="0">
                <a:latin typeface="Arial Black" pitchFamily="34" charset="0"/>
              </a:rPr>
              <a:t>	В мае 1946 советским руководством было принято постановление о развитии ракетостроения в СССР, в соответствии с которым в советской оккупационной зоне был создан Институт </a:t>
            </a:r>
            <a:r>
              <a:rPr lang="ru-RU" sz="2000" dirty="0" err="1">
                <a:latin typeface="Arial Black" pitchFamily="34" charset="0"/>
              </a:rPr>
              <a:t>Нордхаузен</a:t>
            </a:r>
            <a:r>
              <a:rPr lang="ru-RU" sz="2000" dirty="0">
                <a:latin typeface="Arial Black" pitchFamily="34" charset="0"/>
              </a:rPr>
              <a:t>, где под руководством Сергея Королева был осуществлен полный проект РДД Фау-2 (А-4</a:t>
            </a:r>
            <a:r>
              <a:rPr lang="ru-RU" sz="2000" dirty="0" smtClean="0">
                <a:latin typeface="Arial Black" pitchFamily="34" charset="0"/>
              </a:rPr>
              <a:t>).</a:t>
            </a:r>
          </a:p>
          <a:p>
            <a:r>
              <a:rPr lang="ru-RU" sz="2000" dirty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 </a:t>
            </a:r>
          </a:p>
          <a:p>
            <a:r>
              <a:rPr lang="ru-RU" sz="2000" dirty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В подмосковном </a:t>
            </a:r>
            <a:r>
              <a:rPr lang="ru-RU" sz="2000" dirty="0">
                <a:latin typeface="Arial Black" pitchFamily="34" charset="0"/>
              </a:rPr>
              <a:t>Калининграде (ныне Королев) </a:t>
            </a:r>
            <a:r>
              <a:rPr lang="ru-RU" sz="2000" dirty="0" smtClean="0">
                <a:latin typeface="Arial Black" pitchFamily="34" charset="0"/>
              </a:rPr>
              <a:t>был создан Государственный союзный НИИ </a:t>
            </a:r>
            <a:r>
              <a:rPr lang="ru-RU" sz="2000" dirty="0">
                <a:latin typeface="Arial Black" pitchFamily="34" charset="0"/>
              </a:rPr>
              <a:t>реактивного вооружения (НИИ-88), одним из главных конструкторов которого был назначен Королев.</a:t>
            </a:r>
          </a:p>
          <a:p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>
                <a:latin typeface="Arial Black" pitchFamily="34" charset="0"/>
              </a:rPr>
              <a:t>	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291047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В </a:t>
            </a:r>
            <a:r>
              <a:rPr lang="ru-RU" sz="2000" dirty="0">
                <a:latin typeface="Arial Black" pitchFamily="34" charset="0"/>
              </a:rPr>
              <a:t>мае 1947 Сергей Королев познакомился с Ниной Ивановной Котенковой, работавшей в НИИ-88 переводчицей. Вскоре она стала его женой и фактически единственным другом в </a:t>
            </a:r>
            <a:r>
              <a:rPr lang="ru-RU" sz="2000" dirty="0" smtClean="0">
                <a:latin typeface="Arial Black" pitchFamily="34" charset="0"/>
              </a:rPr>
              <a:t>жизни.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845"/>
            <a:ext cx="4524375" cy="3390900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7842"/>
            <a:ext cx="3672408" cy="2879168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023" y="188640"/>
            <a:ext cx="8771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Покорение вершин военной техники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2736"/>
            <a:ext cx="82414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В </a:t>
            </a:r>
            <a:r>
              <a:rPr lang="ru-RU" sz="2000" dirty="0">
                <a:latin typeface="Arial Black" pitchFamily="34" charset="0"/>
              </a:rPr>
              <a:t>1948 была создана ракета Р-2 с дальностью 600 км, которая могла уже достигать, например, некоторых американских авиационных и морских баз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	В </a:t>
            </a:r>
            <a:r>
              <a:rPr lang="ru-RU" sz="2000" dirty="0">
                <a:latin typeface="Arial Black" pitchFamily="34" charset="0"/>
              </a:rPr>
              <a:t>1954 году Королёв закончил работу над ракетой с ядерным боевым зарядом и приступил к созданию межконтинентальной ракеты… </a:t>
            </a:r>
            <a:endParaRPr lang="ru-RU" sz="2000" dirty="0" smtClean="0">
              <a:latin typeface="Arial Black" pitchFamily="34" charset="0"/>
            </a:endParaRP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	2 </a:t>
            </a:r>
            <a:r>
              <a:rPr lang="ru-RU" sz="2000" dirty="0">
                <a:latin typeface="Arial Black" pitchFamily="34" charset="0"/>
              </a:rPr>
              <a:t>февраля 1956 на Семипалатинском полигоне были успешно проведены испытания этой первой в мире стратегической ракеты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	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2682" y="1124744"/>
            <a:ext cx="63367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Отсчет </a:t>
            </a:r>
            <a:r>
              <a:rPr lang="ru-RU" sz="2000" dirty="0">
                <a:latin typeface="Arial Black" pitchFamily="34" charset="0"/>
              </a:rPr>
              <a:t>практического освоения околоземного пространства начался с запуска сконструированной Королевым ракеты 4 октября 1957 года.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Ракета </a:t>
            </a:r>
            <a:r>
              <a:rPr lang="ru-RU" sz="2000" dirty="0">
                <a:latin typeface="Arial Black" pitchFamily="34" charset="0"/>
              </a:rPr>
              <a:t>с первым искусственным спутником Земли стартовала 4 октября 1957 года в 22 часа 28 минут по московскому времени. Последняя ступень ракеты-носителя также вышла на околоземную орбиту, совершила 882 оборота вокруг Земли и прекратила существование 2 декабря 1957 года; спутник сделал 1440 оборотов и сгорел в атмосфере 4 января 1958 года.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Советская </a:t>
            </a:r>
            <a:r>
              <a:rPr lang="ru-RU" sz="2000" dirty="0">
                <a:latin typeface="Arial Black" pitchFamily="34" charset="0"/>
              </a:rPr>
              <a:t>наука и техника получили общественное и международное признание…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230"/>
            <a:ext cx="2238794" cy="656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6946" y="102230"/>
            <a:ext cx="6708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Открытие космической эры</a:t>
            </a:r>
          </a:p>
        </p:txBody>
      </p:sp>
    </p:spTree>
    <p:extLst>
      <p:ext uri="{BB962C8B-B14F-4D97-AF65-F5344CB8AC3E}">
        <p14:creationId xmlns:p14="http://schemas.microsoft.com/office/powerpoint/2010/main" val="20811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84249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Научные </a:t>
            </a:r>
            <a:r>
              <a:rPr lang="ru-RU" dirty="0">
                <a:latin typeface="Arial Black" pitchFamily="34" charset="0"/>
              </a:rPr>
              <a:t>и технические идеи Королева нашли широкое применение в ракетной и космической технике.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	</a:t>
            </a:r>
            <a:r>
              <a:rPr lang="ru-RU" dirty="0" smtClean="0">
                <a:latin typeface="Arial Black" pitchFamily="34" charset="0"/>
              </a:rPr>
              <a:t>Под </a:t>
            </a:r>
            <a:r>
              <a:rPr lang="ru-RU" dirty="0">
                <a:latin typeface="Arial Black" pitchFamily="34" charset="0"/>
              </a:rPr>
              <a:t>его руководством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созданы </a:t>
            </a:r>
            <a:r>
              <a:rPr lang="ru-RU" dirty="0">
                <a:latin typeface="Arial Black" pitchFamily="34" charset="0"/>
              </a:rPr>
              <a:t>первый космический комплекс, </a:t>
            </a:r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многие </a:t>
            </a:r>
            <a:r>
              <a:rPr lang="ru-RU" dirty="0">
                <a:latin typeface="Arial Black" pitchFamily="34" charset="0"/>
              </a:rPr>
              <a:t>баллистические и геофизические ракеты, </a:t>
            </a:r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запущены </a:t>
            </a:r>
            <a:r>
              <a:rPr lang="ru-RU" dirty="0">
                <a:latin typeface="Arial Black" pitchFamily="34" charset="0"/>
              </a:rPr>
              <a:t>первые в мире межконтинентальная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баллистическая </a:t>
            </a:r>
            <a:r>
              <a:rPr lang="ru-RU" dirty="0">
                <a:latin typeface="Arial Black" pitchFamily="34" charset="0"/>
              </a:rPr>
              <a:t>ракета, </a:t>
            </a:r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ракета-носитель </a:t>
            </a:r>
            <a:r>
              <a:rPr lang="ru-RU" dirty="0">
                <a:latin typeface="Arial Black" pitchFamily="34" charset="0"/>
              </a:rPr>
              <a:t>"Восток" и ее модификации, </a:t>
            </a:r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искусственный </a:t>
            </a:r>
            <a:r>
              <a:rPr lang="ru-RU" dirty="0">
                <a:latin typeface="Arial Black" pitchFamily="34" charset="0"/>
              </a:rPr>
              <a:t>спутник Земли, </a:t>
            </a:r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осуществлены </a:t>
            </a:r>
            <a:r>
              <a:rPr lang="ru-RU" dirty="0">
                <a:latin typeface="Arial Black" pitchFamily="34" charset="0"/>
              </a:rPr>
              <a:t>полеты КК "Восток" и "Восход", на которых впервые в истории совершены космический полет человека и выход человека в космическое </a:t>
            </a:r>
            <a:r>
              <a:rPr lang="ru-RU" dirty="0" smtClean="0">
                <a:latin typeface="Arial Black" pitchFamily="34" charset="0"/>
              </a:rPr>
              <a:t>пространство</a:t>
            </a:r>
            <a:r>
              <a:rPr lang="ru-RU" dirty="0"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6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8" y="2606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В </a:t>
            </a:r>
            <a:r>
              <a:rPr lang="ru-RU" sz="2000" dirty="0">
                <a:latin typeface="Arial Black" pitchFamily="34" charset="0"/>
              </a:rPr>
              <a:t>ноябре 1957 </a:t>
            </a:r>
            <a:r>
              <a:rPr lang="ru-RU" sz="2000" dirty="0" smtClean="0">
                <a:latin typeface="Arial Black" pitchFamily="34" charset="0"/>
              </a:rPr>
              <a:t>запустили  </a:t>
            </a:r>
            <a:r>
              <a:rPr lang="ru-RU" sz="2000" dirty="0">
                <a:latin typeface="Arial Black" pitchFamily="34" charset="0"/>
              </a:rPr>
              <a:t>второй спутник </a:t>
            </a:r>
            <a:r>
              <a:rPr lang="ru-RU" sz="2000" dirty="0" smtClean="0">
                <a:latin typeface="Arial Black" pitchFamily="34" charset="0"/>
              </a:rPr>
              <a:t>с первым космическим путешественником - </a:t>
            </a:r>
            <a:r>
              <a:rPr lang="ru-RU" sz="2000" dirty="0">
                <a:latin typeface="Arial Black" pitchFamily="34" charset="0"/>
              </a:rPr>
              <a:t>собакой Лайкой на борту.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1" y="1412776"/>
            <a:ext cx="7717698" cy="5145133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2676" y="5877272"/>
            <a:ext cx="802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itchFamily="34" charset="0"/>
              </a:rPr>
              <a:t>Космический аппарат - "Луна-3" (СССР - Запуск 04.10.1959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4116" y="47667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В </a:t>
            </a:r>
            <a:r>
              <a:rPr lang="ru-RU" dirty="0">
                <a:latin typeface="Arial Black" pitchFamily="34" charset="0"/>
              </a:rPr>
              <a:t>1959 году в сторону Луны по очереди отправились три космических аппарата. Первый и второй доставили на поверхность Луны вымпел с изображением герба СССР, а третий сделал снимки обратной стороны Луны.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19" y="1772816"/>
            <a:ext cx="6811761" cy="3825247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12 </a:t>
            </a:r>
            <a:r>
              <a:rPr lang="ru-RU" sz="2000" dirty="0">
                <a:latin typeface="Arial Black" pitchFamily="34" charset="0"/>
              </a:rPr>
              <a:t>апреля 1961 был осуществлен исторический полет Ю. А. Гагарина.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761163" cy="5078413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4536" y="325798"/>
            <a:ext cx="43594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С</a:t>
            </a:r>
            <a:r>
              <a:rPr lang="ru-RU" sz="2000" dirty="0">
                <a:latin typeface="Arial Black" pitchFamily="34" charset="0"/>
              </a:rPr>
              <a:t>. П. Королёв 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является создателем советской ракетно-космической техники</a:t>
            </a:r>
            <a:r>
              <a:rPr lang="ru-RU" sz="2000" dirty="0">
                <a:latin typeface="Arial Black" pitchFamily="34" charset="0"/>
              </a:rPr>
              <a:t>, обеспечившей стратегический паритет и сделавшей СССР передовой ракетно-космической державой.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	</a:t>
            </a:r>
            <a:r>
              <a:rPr lang="ru-RU" sz="2000" dirty="0" smtClean="0">
                <a:latin typeface="Arial Black" pitchFamily="34" charset="0"/>
              </a:rPr>
              <a:t>Является </a:t>
            </a:r>
            <a:r>
              <a:rPr lang="ru-RU" sz="2000" dirty="0">
                <a:latin typeface="Arial Black" pitchFamily="34" charset="0"/>
              </a:rPr>
              <a:t>ключевой фигурой в освоении человеком космоса. </a:t>
            </a:r>
            <a:r>
              <a:rPr lang="ru-RU" sz="2000" dirty="0" smtClean="0">
                <a:latin typeface="Arial Black" pitchFamily="34" charset="0"/>
              </a:rPr>
              <a:t>	Благодаря </a:t>
            </a:r>
            <a:r>
              <a:rPr lang="ru-RU" sz="2000" dirty="0">
                <a:latin typeface="Arial Black" pitchFamily="34" charset="0"/>
              </a:rPr>
              <a:t>его идеям был осуществлён запуск первого искусственного спутника Земли и первого космонавта Юрия Гагарина.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5" y="323301"/>
            <a:ext cx="4447301" cy="621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775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Сергей </a:t>
            </a:r>
            <a:r>
              <a:rPr lang="ru-RU" sz="2000" dirty="0">
                <a:latin typeface="Arial Black" pitchFamily="34" charset="0"/>
              </a:rPr>
              <a:t>Королев возглавлял работу по запуску 15 первых в мире станций для исследования межпланетного пространства, Луны, Венеры и </a:t>
            </a:r>
            <a:r>
              <a:rPr lang="ru-RU" sz="2000" dirty="0" smtClean="0">
                <a:latin typeface="Arial Black" pitchFamily="34" charset="0"/>
              </a:rPr>
              <a:t>Марса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71" y="1772816"/>
            <a:ext cx="5329458" cy="3783707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80526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itchFamily="34" charset="0"/>
              </a:rPr>
              <a:t>Автоматическая межпланетная станция для изучения Луны и космического пространства.</a:t>
            </a:r>
          </a:p>
        </p:txBody>
      </p:sp>
    </p:spTree>
    <p:extLst>
      <p:ext uri="{BB962C8B-B14F-4D97-AF65-F5344CB8AC3E}">
        <p14:creationId xmlns:p14="http://schemas.microsoft.com/office/powerpoint/2010/main" val="26096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58" y="1916832"/>
            <a:ext cx="3446651" cy="4581543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6986" y="33265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Королеву </a:t>
            </a:r>
            <a:r>
              <a:rPr lang="ru-RU" dirty="0">
                <a:latin typeface="Arial Black" pitchFamily="34" charset="0"/>
              </a:rPr>
              <a:t>также принадлежит лидерство в осуществлении первых в мире полетов многоместных космических кораблей «Восход» и «Восход-2» (из которого 18 марта 1965 человек впервые вышел в открытый космос).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0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76672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Затем </a:t>
            </a:r>
            <a:r>
              <a:rPr lang="ru-RU" sz="2400" dirty="0">
                <a:latin typeface="Arial Black" pitchFamily="34" charset="0"/>
              </a:rPr>
              <a:t>были </a:t>
            </a:r>
            <a:r>
              <a:rPr lang="ru-RU" sz="2400" dirty="0" smtClean="0">
                <a:latin typeface="Arial Black" pitchFamily="34" charset="0"/>
              </a:rPr>
              <a:t>разработаны:</a:t>
            </a:r>
          </a:p>
          <a:p>
            <a:endParaRPr lang="ru-RU" sz="2400" dirty="0" smtClean="0">
              <a:latin typeface="Arial Black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Arial Black" pitchFamily="34" charset="0"/>
              </a:rPr>
              <a:t>многоцелевой </a:t>
            </a:r>
            <a:r>
              <a:rPr lang="ru-RU" sz="2400" dirty="0">
                <a:latin typeface="Arial Black" pitchFamily="34" charset="0"/>
              </a:rPr>
              <a:t>трехместный космический корабль «Союз», </a:t>
            </a:r>
            <a:endParaRPr lang="ru-RU" sz="2400" dirty="0" smtClean="0">
              <a:latin typeface="Arial Black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Arial Black" pitchFamily="34" charset="0"/>
              </a:rPr>
              <a:t>корабль </a:t>
            </a:r>
            <a:r>
              <a:rPr lang="ru-RU" sz="2400" dirty="0">
                <a:latin typeface="Arial Black" pitchFamily="34" charset="0"/>
              </a:rPr>
              <a:t>для облета Луны Л-1, </a:t>
            </a:r>
            <a:endParaRPr lang="ru-RU" sz="2400" dirty="0" smtClean="0">
              <a:latin typeface="Arial Black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Arial Black" pitchFamily="34" charset="0"/>
              </a:rPr>
              <a:t>лунный </a:t>
            </a:r>
            <a:r>
              <a:rPr lang="ru-RU" sz="2400" dirty="0">
                <a:latin typeface="Arial Black" pitchFamily="34" charset="0"/>
              </a:rPr>
              <a:t>экспедиционный комплекс Н1-Л3, </a:t>
            </a:r>
            <a:endParaRPr lang="ru-RU" sz="2400" dirty="0" smtClean="0">
              <a:latin typeface="Arial Black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Arial Black" pitchFamily="34" charset="0"/>
              </a:rPr>
              <a:t>пред эскизные </a:t>
            </a:r>
            <a:r>
              <a:rPr lang="ru-RU" sz="2400" dirty="0">
                <a:latin typeface="Arial Black" pitchFamily="34" charset="0"/>
              </a:rPr>
              <a:t>проекты тяжелой орбитальной станции «Звезда</a:t>
            </a:r>
            <a:r>
              <a:rPr lang="ru-RU" sz="2400" dirty="0" smtClean="0">
                <a:latin typeface="Arial Black" pitchFamily="34" charset="0"/>
              </a:rPr>
              <a:t>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Arial Black" pitchFamily="34" charset="0"/>
              </a:rPr>
              <a:t>и </a:t>
            </a:r>
            <a:r>
              <a:rPr lang="ru-RU" sz="2400" dirty="0">
                <a:latin typeface="Arial Black" pitchFamily="34" charset="0"/>
              </a:rPr>
              <a:t>тяжелого межпланетного </a:t>
            </a:r>
            <a:r>
              <a:rPr lang="ru-RU" sz="2400" dirty="0" smtClean="0">
                <a:latin typeface="Arial Black" pitchFamily="34" charset="0"/>
              </a:rPr>
              <a:t>корабля.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Награды и </a:t>
            </a:r>
            <a:r>
              <a:rPr lang="ru-RU" sz="3200" dirty="0" smtClean="0">
                <a:solidFill>
                  <a:srgbClr val="FF6600"/>
                </a:solidFill>
                <a:latin typeface="Arial Black" pitchFamily="34" charset="0"/>
              </a:rPr>
              <a:t>звания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Дважды </a:t>
            </a:r>
            <a:r>
              <a:rPr lang="ru-RU" sz="2000" dirty="0">
                <a:latin typeface="Arial Black" pitchFamily="34" charset="0"/>
              </a:rPr>
              <a:t>Герой Социалистического Труда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(</a:t>
            </a:r>
            <a:r>
              <a:rPr lang="ru-RU" sz="2000" dirty="0">
                <a:latin typeface="Arial Black" pitchFamily="34" charset="0"/>
              </a:rPr>
              <a:t>20.04.1956; 17.06.1961</a:t>
            </a:r>
            <a:r>
              <a:rPr lang="ru-RU" sz="2000" dirty="0" smtClean="0">
                <a:latin typeface="Arial Black" pitchFamily="34" charset="0"/>
              </a:rPr>
              <a:t>).</a:t>
            </a: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Награждён тремя орденами Ленина</a:t>
            </a:r>
            <a:r>
              <a:rPr lang="ru-RU" sz="2000" dirty="0" smtClean="0">
                <a:latin typeface="Arial Black" pitchFamily="34" charset="0"/>
              </a:rPr>
              <a:t>,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 </a:t>
            </a:r>
            <a:r>
              <a:rPr lang="ru-RU" sz="2000" dirty="0">
                <a:latin typeface="Arial Black" pitchFamily="34" charset="0"/>
              </a:rPr>
              <a:t>орденом «Знак Почёта» и медалями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Лауреат Ленинской премии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Академик АН СССР</a:t>
            </a:r>
            <a:r>
              <a:rPr lang="ru-RU" sz="2000" dirty="0" smtClean="0">
                <a:latin typeface="Arial Black" pitchFamily="34" charset="0"/>
              </a:rPr>
              <a:t>.</a:t>
            </a: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>
                <a:latin typeface="Arial Black" pitchFamily="34" charset="0"/>
              </a:rPr>
              <a:t>Почётный гражданин городов Королёв, Калуга и </a:t>
            </a:r>
            <a:r>
              <a:rPr lang="ru-RU" sz="2000" dirty="0" smtClean="0">
                <a:latin typeface="Arial Black" pitchFamily="34" charset="0"/>
              </a:rPr>
              <a:t>Байконур.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itchFamily="34" charset="0"/>
              </a:rPr>
              <a:t>В 1966 году Академия наук СССР учредила золотую медаль имени С. П. Королёва «За выдающиеся заслуги в области ракетно-космической техники». </a:t>
            </a:r>
            <a:endParaRPr lang="ru-RU" sz="2000" dirty="0" smtClean="0">
              <a:latin typeface="Arial Black" pitchFamily="34" charset="0"/>
            </a:endParaRP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Учреждены </a:t>
            </a:r>
            <a:r>
              <a:rPr lang="ru-RU" sz="2000" dirty="0">
                <a:latin typeface="Arial Black" pitchFamily="34" charset="0"/>
              </a:rPr>
              <a:t>стипендии имени С. П. Королёва для студентов высших учебных заведений. </a:t>
            </a:r>
            <a:endParaRPr lang="ru-RU" sz="2000" dirty="0" smtClean="0">
              <a:latin typeface="Arial Black" pitchFamily="34" charset="0"/>
            </a:endParaRP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В </a:t>
            </a:r>
            <a:r>
              <a:rPr lang="ru-RU" sz="2000" dirty="0">
                <a:latin typeface="Arial Black" pitchFamily="34" charset="0"/>
              </a:rPr>
              <a:t>Житомире, в Москве, на Байконуре и в ряде других городов сооружены памятники учёному, созданы мемориальные дома-музеи. </a:t>
            </a:r>
            <a:endParaRPr lang="ru-RU" sz="2000" dirty="0" smtClean="0">
              <a:latin typeface="Arial Black" pitchFamily="34" charset="0"/>
            </a:endParaRPr>
          </a:p>
          <a:p>
            <a:endParaRPr lang="ru-RU" sz="2000" dirty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Его </a:t>
            </a:r>
            <a:r>
              <a:rPr lang="ru-RU" sz="2000" dirty="0">
                <a:latin typeface="Arial Black" pitchFamily="34" charset="0"/>
              </a:rPr>
              <a:t>имя носят Самарский государственный аэрокосмический университет,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город </a:t>
            </a:r>
            <a:r>
              <a:rPr lang="ru-RU" sz="2000" dirty="0">
                <a:latin typeface="Arial Black" pitchFamily="34" charset="0"/>
              </a:rPr>
              <a:t>в Московской области,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улицы </a:t>
            </a:r>
            <a:r>
              <a:rPr lang="ru-RU" sz="2000" dirty="0">
                <a:latin typeface="Arial Black" pitchFamily="34" charset="0"/>
              </a:rPr>
              <a:t>многих городов,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два </a:t>
            </a:r>
            <a:r>
              <a:rPr lang="ru-RU" sz="2000" dirty="0">
                <a:latin typeface="Arial Black" pitchFamily="34" charset="0"/>
              </a:rPr>
              <a:t>научно-исследовательских судна,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высокогорный </a:t>
            </a:r>
            <a:r>
              <a:rPr lang="ru-RU" sz="2000" dirty="0">
                <a:latin typeface="Arial Black" pitchFamily="34" charset="0"/>
              </a:rPr>
              <a:t>пик на Памире,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перевал </a:t>
            </a:r>
            <a:r>
              <a:rPr lang="ru-RU" sz="2000" dirty="0">
                <a:latin typeface="Arial Black" pitchFamily="34" charset="0"/>
              </a:rPr>
              <a:t>на Тянь-Шане,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астероид</a:t>
            </a:r>
            <a:r>
              <a:rPr lang="ru-RU" sz="2000" dirty="0">
                <a:latin typeface="Arial Black" pitchFamily="34" charset="0"/>
              </a:rPr>
              <a:t>, крупный кратер на Луне.</a:t>
            </a:r>
          </a:p>
        </p:txBody>
      </p:sp>
    </p:spTree>
    <p:extLst>
      <p:ext uri="{BB962C8B-B14F-4D97-AF65-F5344CB8AC3E}">
        <p14:creationId xmlns:p14="http://schemas.microsoft.com/office/powerpoint/2010/main" val="3031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5421" y="260648"/>
            <a:ext cx="6853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Афоризмы Сергея Королева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89844"/>
            <a:ext cx="75608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 Black" pitchFamily="34" charset="0"/>
              </a:rPr>
              <a:t>Критикуешь чужое, предлагай свое. Предлагая — делай.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 Black" pitchFamily="34" charset="0"/>
              </a:rPr>
              <a:t>Если хочешь подвести своего начальника, выполняй быстро и буквально все его приказы.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 Black" pitchFamily="34" charset="0"/>
              </a:rPr>
              <a:t>Порядок освобождает мысль.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 Black" pitchFamily="34" charset="0"/>
              </a:rPr>
              <a:t>Кто хочет работать — ищет средства, кто не хочет — причины.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 Black" pitchFamily="34" charset="0"/>
              </a:rPr>
              <a:t>Имейте в виду, если вы сделаете быстро и плохо, то люди забудут, что вы сделали быстро, и запомнят, что вы сделали плохо. Если вы сделаете медленно и хорошо, то люди забудут, что вы сделали медленно, и запомнят, что вы сделали хорошо!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 Black" pitchFamily="34" charset="0"/>
              </a:rPr>
              <a:t>То, что казалось несбыточным на протяжении веков, что вчера было лишь дерзновенной мечтой, сегодня становится реальной задачей, а завтра — </a:t>
            </a:r>
            <a:r>
              <a:rPr lang="ru-RU" sz="2000" dirty="0" smtClean="0">
                <a:latin typeface="Arial Black" pitchFamily="34" charset="0"/>
              </a:rPr>
              <a:t>свершением.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8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4488"/>
            <a:ext cx="2664297" cy="3679579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Признанием </a:t>
            </a:r>
            <a:r>
              <a:rPr lang="ru-RU" sz="2000" dirty="0">
                <a:latin typeface="Arial Black" pitchFamily="34" charset="0"/>
              </a:rPr>
              <a:t>его огромных заслуг перед человечеством явились памятники, установленные на его родине, в Подмосковье, где великий конструктор строил корабли и на космодроме, откуда начиналась дорога во Вселенную.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5" y="3068960"/>
            <a:ext cx="58102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4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b="3226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285750"/>
            <a:ext cx="50040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     </a:t>
            </a:r>
            <a:r>
              <a:rPr lang="ru-RU" sz="2000" dirty="0" smtClean="0">
                <a:latin typeface="Arial Black" pitchFamily="34" charset="0"/>
              </a:rPr>
              <a:t>Сергей </a:t>
            </a:r>
            <a:r>
              <a:rPr lang="ru-RU" sz="2000" dirty="0">
                <a:latin typeface="Arial Black" pitchFamily="34" charset="0"/>
              </a:rPr>
              <a:t>Павлович Королёв был выдающимся инженером-конструктором, мечтавшим покорить космос. Он внес огромный вклад в организацию производства ракетно-космической техники и ракетного оружия в Советском Союзе. Он первым в мире запустил на земную орбиту спутники, научные станции, космические корабли. Сообщения об этом потрясли весь мир. Он мечтал осваивать просторы Вселенной с помощью автоматических аппаратов и начал готовить полет на Марс, но осуществить задуманное не успел.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7" y="633239"/>
            <a:ext cx="3946945" cy="524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4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008" y="5445224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Королёв </a:t>
            </a:r>
            <a:r>
              <a:rPr lang="ru-RU" sz="2000" dirty="0">
                <a:latin typeface="Arial Black" pitchFamily="34" charset="0"/>
              </a:rPr>
              <a:t>родился в украинском городке Житомир, учился в Киеве, затем жил в Одессе и много времени проводил у летчиков местного авиаотряда. </a:t>
            </a:r>
            <a:endParaRPr lang="ru-RU" sz="2000" dirty="0" smtClean="0"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33" y="266663"/>
            <a:ext cx="3332320" cy="4831864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0352" y="477475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itchFamily="34" charset="0"/>
              </a:rPr>
              <a:t>1912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7826"/>
            <a:ext cx="2181225" cy="4762500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12" y="477475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1909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9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7095"/>
            <a:ext cx="3073499" cy="5260944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9947" y="5949280"/>
            <a:ext cx="390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itchFamily="34" charset="0"/>
              </a:rPr>
              <a:t>Учащийся </a:t>
            </a:r>
            <a:r>
              <a:rPr lang="ru-RU" dirty="0" err="1">
                <a:latin typeface="Arial Black" pitchFamily="34" charset="0"/>
              </a:rPr>
              <a:t>стройпрофшколы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3" y="260190"/>
            <a:ext cx="2635632" cy="3973996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450668"/>
            <a:ext cx="86244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После </a:t>
            </a:r>
            <a:r>
              <a:rPr lang="ru-RU" dirty="0">
                <a:latin typeface="Arial Black" pitchFamily="34" charset="0"/>
              </a:rPr>
              <a:t>окончания школы поступил в Киевский политехнический институт.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	</a:t>
            </a:r>
            <a:r>
              <a:rPr lang="ru-RU" dirty="0" smtClean="0">
                <a:latin typeface="Arial Black" pitchFamily="34" charset="0"/>
              </a:rPr>
              <a:t>В </a:t>
            </a:r>
            <a:r>
              <a:rPr lang="ru-RU" dirty="0">
                <a:latin typeface="Arial Black" pitchFamily="34" charset="0"/>
              </a:rPr>
              <a:t>1924 окончил Одесскую </a:t>
            </a:r>
            <a:r>
              <a:rPr lang="ru-RU" dirty="0" smtClean="0">
                <a:latin typeface="Arial Black" pitchFamily="34" charset="0"/>
              </a:rPr>
              <a:t>профессиональную </a:t>
            </a:r>
            <a:r>
              <a:rPr lang="ru-RU" dirty="0">
                <a:latin typeface="Arial Black" pitchFamily="34" charset="0"/>
              </a:rPr>
              <a:t>строительную школу.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	</a:t>
            </a:r>
            <a:r>
              <a:rPr lang="ru-RU" dirty="0" smtClean="0">
                <a:latin typeface="Arial Black" pitchFamily="34" charset="0"/>
              </a:rPr>
              <a:t>С </a:t>
            </a:r>
            <a:r>
              <a:rPr lang="ru-RU" dirty="0">
                <a:latin typeface="Arial Black" pitchFamily="34" charset="0"/>
              </a:rPr>
              <a:t>1927 </a:t>
            </a:r>
            <a:r>
              <a:rPr lang="ru-RU" dirty="0" smtClean="0">
                <a:latin typeface="Arial Black" pitchFamily="34" charset="0"/>
              </a:rPr>
              <a:t>работал </a:t>
            </a:r>
            <a:r>
              <a:rPr lang="ru-RU" dirty="0">
                <a:latin typeface="Arial Black" pitchFamily="34" charset="0"/>
              </a:rPr>
              <a:t>в авиационной промышленности. </a:t>
            </a:r>
          </a:p>
          <a:p>
            <a:r>
              <a:rPr lang="ru-RU" dirty="0" smtClean="0">
                <a:latin typeface="Arial Black" pitchFamily="34" charset="0"/>
              </a:rPr>
              <a:t>	В </a:t>
            </a:r>
            <a:r>
              <a:rPr lang="ru-RU" dirty="0">
                <a:latin typeface="Arial Black" pitchFamily="34" charset="0"/>
              </a:rPr>
              <a:t>1929 окончил МВТУ и одновременно Московскую школу летчиков-планеристов и пилотов-парителей.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34761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 Black" pitchFamily="34" charset="0"/>
              </a:rPr>
              <a:t>Выпускник Первой Одесской </a:t>
            </a:r>
            <a:r>
              <a:rPr lang="ru-RU" dirty="0" err="1">
                <a:latin typeface="Arial Black" pitchFamily="34" charset="0"/>
              </a:rPr>
              <a:t>стройпрофшколы</a:t>
            </a:r>
            <a:endParaRPr lang="ru-RU" dirty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Сергей Королев</a:t>
            </a:r>
          </a:p>
        </p:txBody>
      </p:sp>
    </p:spTree>
    <p:extLst>
      <p:ext uri="{BB962C8B-B14F-4D97-AF65-F5344CB8AC3E}">
        <p14:creationId xmlns:p14="http://schemas.microsoft.com/office/powerpoint/2010/main" val="5158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032" y="5085184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	</a:t>
            </a:r>
            <a:r>
              <a:rPr lang="ru-RU" dirty="0" smtClean="0">
                <a:latin typeface="Arial Black" pitchFamily="34" charset="0"/>
              </a:rPr>
              <a:t>С </a:t>
            </a:r>
            <a:r>
              <a:rPr lang="ru-RU" dirty="0">
                <a:latin typeface="Arial Black" pitchFamily="34" charset="0"/>
              </a:rPr>
              <a:t>1930 - в Центральном КБ завода им. В.Р. Менжинского,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с </a:t>
            </a:r>
            <a:r>
              <a:rPr lang="ru-RU" dirty="0">
                <a:latin typeface="Arial Black" pitchFamily="34" charset="0"/>
              </a:rPr>
              <a:t>августа 1931 - в ЦАГИ; создал ряд конструкций планеров ("Коктебель", "Красная </a:t>
            </a:r>
            <a:r>
              <a:rPr lang="ru-RU" dirty="0" smtClean="0">
                <a:latin typeface="Arial Black" pitchFamily="34" charset="0"/>
              </a:rPr>
              <a:t>звезда</a:t>
            </a:r>
            <a:r>
              <a:rPr lang="ru-RU" dirty="0">
                <a:latin typeface="Arial Black" pitchFamily="34" charset="0"/>
              </a:rPr>
              <a:t>" и др.). </a:t>
            </a:r>
          </a:p>
          <a:p>
            <a:r>
              <a:rPr lang="ru-RU" dirty="0">
                <a:latin typeface="Arial Black" pitchFamily="34" charset="0"/>
              </a:rPr>
              <a:t>	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" y="172803"/>
            <a:ext cx="3905953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9519" y="4454307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itchFamily="34" charset="0"/>
              </a:rPr>
              <a:t>1928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16" y="332657"/>
            <a:ext cx="3113724" cy="3960439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42606" y="4425249"/>
            <a:ext cx="5091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itchFamily="34" charset="0"/>
              </a:rPr>
              <a:t>С. П. Королев в форме пилота, 1929 г</a:t>
            </a:r>
          </a:p>
        </p:txBody>
      </p:sp>
    </p:spTree>
    <p:extLst>
      <p:ext uri="{BB962C8B-B14F-4D97-AF65-F5344CB8AC3E}">
        <p14:creationId xmlns:p14="http://schemas.microsoft.com/office/powerpoint/2010/main" val="8701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9602" y="1720840"/>
            <a:ext cx="73808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	После </a:t>
            </a:r>
            <a:r>
              <a:rPr lang="ru-RU" dirty="0">
                <a:latin typeface="Arial Black" pitchFamily="34" charset="0"/>
              </a:rPr>
              <a:t>знакомства с работами К.Э. Циолковского Королев увлекся идеями создания ЛА ракетного типа.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	</a:t>
            </a:r>
            <a:r>
              <a:rPr lang="ru-RU" dirty="0" smtClean="0">
                <a:latin typeface="Arial Black" pitchFamily="34" charset="0"/>
              </a:rPr>
              <a:t>В </a:t>
            </a:r>
            <a:r>
              <a:rPr lang="ru-RU" dirty="0">
                <a:latin typeface="Arial Black" pitchFamily="34" charset="0"/>
              </a:rPr>
              <a:t>июле 1932 назначен начальником Группы изучения реактивного движения, где под его руководством запущены первые советские ракеты на гибридном топливе "ГИРД-09" (август 1933) и на жидком топливе "ГИРД-Х" (ноябрь 1933). </a:t>
            </a:r>
            <a:endParaRPr lang="ru-RU" dirty="0" smtClean="0">
              <a:latin typeface="Arial Black" pitchFamily="34" charset="0"/>
            </a:endParaRPr>
          </a:p>
          <a:p>
            <a:r>
              <a:rPr lang="ru-RU" dirty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	</a:t>
            </a:r>
            <a:r>
              <a:rPr lang="ru-RU" dirty="0">
                <a:latin typeface="Arial Black" pitchFamily="34" charset="0"/>
              </a:rPr>
              <a:t>В сентябре 1933 был основан первый в мире Реактивный институт, заместителем директора которого был назначен 26-летний Сергей Королев</a:t>
            </a:r>
            <a:r>
              <a:rPr lang="ru-RU" dirty="0" smtClean="0">
                <a:latin typeface="Arial Black" pitchFamily="34" charset="0"/>
              </a:rPr>
              <a:t>.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Начальник </a:t>
            </a:r>
            <a:r>
              <a:rPr lang="ru-RU" dirty="0">
                <a:latin typeface="Arial Black" pitchFamily="34" charset="0"/>
              </a:rPr>
              <a:t>отдела крылатых ракет (1934), начальник группы ракетных аппаратов (1937).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Первые шаги </a:t>
            </a:r>
            <a:endParaRPr lang="en-US" sz="3200" dirty="0" smtClean="0">
              <a:solidFill>
                <a:srgbClr val="FF660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6600"/>
                </a:solidFill>
                <a:latin typeface="Arial Black" pitchFamily="34" charset="0"/>
              </a:rPr>
              <a:t>отечественной </a:t>
            </a:r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ракетной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41807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3187" y="260648"/>
            <a:ext cx="8590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6600"/>
                </a:solidFill>
                <a:latin typeface="Arial Black" pitchFamily="34" charset="0"/>
              </a:rPr>
              <a:t>К управляемому ракетному оружию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1191" y="1196752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	В </a:t>
            </a:r>
            <a:r>
              <a:rPr lang="ru-RU" sz="2000" dirty="0">
                <a:latin typeface="Arial Black" pitchFamily="34" charset="0"/>
              </a:rPr>
              <a:t>начале 1936 </a:t>
            </a:r>
            <a:r>
              <a:rPr lang="ru-RU" sz="2000" dirty="0" smtClean="0">
                <a:latin typeface="Arial Black" pitchFamily="34" charset="0"/>
              </a:rPr>
              <a:t>был создан специальный отдел </a:t>
            </a:r>
            <a:r>
              <a:rPr lang="ru-RU" sz="2000" dirty="0">
                <a:latin typeface="Arial Black" pitchFamily="34" charset="0"/>
              </a:rPr>
              <a:t>РНИИ по разработке ракетных летательных аппаратов, главным конструктором которого был назначен Сергей </a:t>
            </a:r>
            <a:r>
              <a:rPr lang="ru-RU" sz="2000" dirty="0" smtClean="0">
                <a:latin typeface="Arial Black" pitchFamily="34" charset="0"/>
              </a:rPr>
              <a:t>Королев.</a:t>
            </a:r>
          </a:p>
          <a:p>
            <a:r>
              <a:rPr lang="ru-RU" sz="2000" dirty="0">
                <a:latin typeface="Arial Black" pitchFamily="34" charset="0"/>
              </a:rPr>
              <a:t>	В результате в его отделе к 1938 была разработана экспериментальная система управляемого ракетного оружия, включающая проекты жидкостных крылатой 212 и баллистической 204 ракет дальнего действия с гироскопическим управлением,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авиационных </a:t>
            </a:r>
            <a:r>
              <a:rPr lang="ru-RU" sz="2000" dirty="0">
                <a:latin typeface="Arial Black" pitchFamily="34" charset="0"/>
              </a:rPr>
              <a:t>ракет 201 для стрельбы по воздушным и наземным целям, </a:t>
            </a:r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зенитных </a:t>
            </a:r>
            <a:r>
              <a:rPr lang="ru-RU" sz="2000" dirty="0">
                <a:latin typeface="Arial Black" pitchFamily="34" charset="0"/>
              </a:rPr>
              <a:t>твердотопливных ракет 217 симметричной и самолетной аэродинамических схем с наведением по световому и радиолучу.</a:t>
            </a:r>
          </a:p>
        </p:txBody>
      </p:sp>
    </p:spTree>
    <p:extLst>
      <p:ext uri="{BB962C8B-B14F-4D97-AF65-F5344CB8AC3E}">
        <p14:creationId xmlns:p14="http://schemas.microsoft.com/office/powerpoint/2010/main" val="616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438</Words>
  <Application>Microsoft Office PowerPoint</Application>
  <PresentationFormat>Экран (4:3)</PresentationFormat>
  <Paragraphs>118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18</cp:revision>
  <dcterms:created xsi:type="dcterms:W3CDTF">2016-12-20T07:34:37Z</dcterms:created>
  <dcterms:modified xsi:type="dcterms:W3CDTF">2017-01-11T09:13:43Z</dcterms:modified>
</cp:coreProperties>
</file>