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8" r:id="rId2"/>
    <p:sldId id="281" r:id="rId3"/>
    <p:sldId id="280" r:id="rId4"/>
    <p:sldId id="282" r:id="rId5"/>
    <p:sldId id="277" r:id="rId6"/>
    <p:sldId id="268" r:id="rId7"/>
    <p:sldId id="270" r:id="rId8"/>
    <p:sldId id="273" r:id="rId9"/>
    <p:sldId id="274" r:id="rId10"/>
    <p:sldId id="276" r:id="rId11"/>
    <p:sldId id="267" r:id="rId12"/>
    <p:sldId id="266" r:id="rId13"/>
    <p:sldId id="260" r:id="rId14"/>
    <p:sldId id="263" r:id="rId15"/>
    <p:sldId id="278" r:id="rId16"/>
    <p:sldId id="279" r:id="rId17"/>
    <p:sldId id="2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D2010F7-B59D-4F5C-A964-6F2E424444DA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37CFFE-F9EE-42B3-91B9-CB9DFB75F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10F7-B59D-4F5C-A964-6F2E424444DA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CFFE-F9EE-42B3-91B9-CB9DFB75F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10F7-B59D-4F5C-A964-6F2E424444DA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CFFE-F9EE-42B3-91B9-CB9DFB75F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FFC3519-E9BC-4723-9172-11AF759C3B4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0F3638F-40CA-4DA3-B7F6-F60427BDCE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2010F7-B59D-4F5C-A964-6F2E424444DA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37CFFE-F9EE-42B3-91B9-CB9DFB75F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D2010F7-B59D-4F5C-A964-6F2E424444DA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37CFFE-F9EE-42B3-91B9-CB9DFB75F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10F7-B59D-4F5C-A964-6F2E424444DA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CFFE-F9EE-42B3-91B9-CB9DFB75F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10F7-B59D-4F5C-A964-6F2E424444DA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CFFE-F9EE-42B3-91B9-CB9DFB75F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2010F7-B59D-4F5C-A964-6F2E424444DA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37CFFE-F9EE-42B3-91B9-CB9DFB75F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10F7-B59D-4F5C-A964-6F2E424444DA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7CFFE-F9EE-42B3-91B9-CB9DFB75F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2010F7-B59D-4F5C-A964-6F2E424444DA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37CFFE-F9EE-42B3-91B9-CB9DFB75F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2010F7-B59D-4F5C-A964-6F2E424444DA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37CFFE-F9EE-42B3-91B9-CB9DFB75F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D2010F7-B59D-4F5C-A964-6F2E424444DA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37CFFE-F9EE-42B3-91B9-CB9DFB75F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znanio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PowerPoint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PowerPoint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468313" y="303213"/>
            <a:ext cx="41767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Здравствуйте, ребята!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Прошу занять свои места.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Сегодня 3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февраля,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День недели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–среда.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Сегодня проведём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 вас урок такой,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Который будет посвящён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Интересной особе одной.</a:t>
            </a:r>
            <a:br>
              <a:rPr lang="ru-RU" sz="2400" b="1" u="sng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Слушайте меня внимательно,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 вопросы отвечайте,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Всё, ребята, подмечайте,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Ничего не забывайте,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Меня, прошу, не подкачайте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2484438" y="4797425"/>
            <a:ext cx="5681662" cy="701675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000" b="1">
                <a:solidFill>
                  <a:schemeClr val="bg1"/>
                </a:solidFill>
              </a:rPr>
              <a:t>Поэтому будем сегодня работать</a:t>
            </a:r>
          </a:p>
          <a:p>
            <a:r>
              <a:rPr lang="ru-RU" sz="2000" b="1">
                <a:solidFill>
                  <a:schemeClr val="bg1"/>
                </a:solidFill>
              </a:rPr>
              <a:t> все активно, хорошо и с пользой для ума. </a:t>
            </a:r>
          </a:p>
        </p:txBody>
      </p:sp>
      <p:sp>
        <p:nvSpPr>
          <p:cNvPr id="125961" name="Text Box 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339975" y="5661025"/>
            <a:ext cx="6553200" cy="3968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2000" b="1"/>
              <a:t>Что же это за особы, о которых пойдёт речь?</a:t>
            </a:r>
          </a:p>
        </p:txBody>
      </p:sp>
      <p:sp>
        <p:nvSpPr>
          <p:cNvPr id="125963" name="AutoShape 11"/>
          <p:cNvSpPr>
            <a:spLocks noChangeArrowheads="1"/>
          </p:cNvSpPr>
          <p:nvPr/>
        </p:nvSpPr>
        <p:spPr bwMode="auto">
          <a:xfrm>
            <a:off x="4211638" y="188913"/>
            <a:ext cx="4535487" cy="7921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/>
              <a:t>Ваш учитель на урок</a:t>
            </a:r>
          </a:p>
        </p:txBody>
      </p:sp>
      <p:sp>
        <p:nvSpPr>
          <p:cNvPr id="125965" name="AutoShape 13"/>
          <p:cNvSpPr>
            <a:spLocks noChangeArrowheads="1"/>
          </p:cNvSpPr>
          <p:nvPr/>
        </p:nvSpPr>
        <p:spPr bwMode="auto">
          <a:xfrm>
            <a:off x="4067175" y="1052513"/>
            <a:ext cx="2232025" cy="2089150"/>
          </a:xfrm>
          <a:prstGeom prst="flowChartMagneticTape">
            <a:avLst/>
          </a:prstGeom>
          <a:solidFill>
            <a:schemeClr val="tx1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Шаркова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Елена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Николаевна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25967" name="Rectangle 15"/>
          <p:cNvSpPr>
            <a:spLocks noChangeArrowheads="1"/>
          </p:cNvSpPr>
          <p:nvPr/>
        </p:nvSpPr>
        <p:spPr bwMode="auto">
          <a:xfrm>
            <a:off x="4427538" y="3716338"/>
            <a:ext cx="3946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«Математику нельзя изучать, </a:t>
            </a:r>
          </a:p>
          <a:p>
            <a:r>
              <a:rPr lang="ru-RU" sz="2000" b="1">
                <a:latin typeface="Times New Roman" pitchFamily="18" charset="0"/>
              </a:rPr>
              <a:t>наблюдая, как это делает сосед» </a:t>
            </a:r>
            <a:br>
              <a:rPr lang="ru-RU" sz="2000" b="1">
                <a:latin typeface="Times New Roman" pitchFamily="18" charset="0"/>
              </a:rPr>
            </a:br>
            <a:r>
              <a:rPr lang="ru-RU" sz="2000" b="1">
                <a:latin typeface="Times New Roman" pitchFamily="18" charset="0"/>
              </a:rPr>
              <a:t>                       (поэт Нивей) </a:t>
            </a:r>
          </a:p>
        </p:txBody>
      </p:sp>
      <p:pic>
        <p:nvPicPr>
          <p:cNvPr id="6145" name="Picture 1" descr="C:\Documents and Settings\User\Рабочий стол\bAsBOHH8sL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071546"/>
            <a:ext cx="2214578" cy="2719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9" grpId="0" animBg="1"/>
      <p:bldP spid="125961" grpId="0" animBg="1"/>
      <p:bldP spid="125963" grpId="0" animBg="1"/>
      <p:bldP spid="125965" grpId="0" animBg="1"/>
      <p:bldP spid="12596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800000"/>
                </a:solidFill>
              </a:rPr>
              <a:t>Задача № 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0213"/>
            <a:ext cx="8218488" cy="3529012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sz="4000" u="sng" dirty="0"/>
              <a:t>Задача №3.</a:t>
            </a:r>
            <a:r>
              <a:rPr lang="ru-RU" sz="4000" dirty="0"/>
              <a:t> Витя две пятины (2/5) летних каникул провел в спортивном лагере, одну пятину (1/5) отдыхал дома, а остальные 36 дней отдыхал в деревне у бабушки. Найти продолжительность всех каникул</a:t>
            </a:r>
            <a:endParaRPr lang="ru-RU" sz="4000" b="1" dirty="0">
              <a:solidFill>
                <a:srgbClr val="000099"/>
              </a:solidFill>
            </a:endParaRPr>
          </a:p>
        </p:txBody>
      </p:sp>
      <p:pic>
        <p:nvPicPr>
          <p:cNvPr id="218117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5445125"/>
            <a:ext cx="79216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214546" y="578645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A:\ow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4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1835150" y="908050"/>
            <a:ext cx="6888163" cy="106838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6000" b="1" kern="10" spc="-60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FF"/>
                    </a:gs>
                    <a:gs pos="100000">
                      <a:srgbClr val="FF00FF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"</a:t>
            </a:r>
            <a:r>
              <a:rPr lang="ru-RU" sz="6000" dirty="0"/>
              <a:t> </a:t>
            </a:r>
            <a:r>
              <a:rPr lang="ru-RU" sz="6000" dirty="0">
                <a:solidFill>
                  <a:srgbClr val="FF0000"/>
                </a:solidFill>
              </a:rPr>
              <a:t>Выбери лишнее, объясни почему</a:t>
            </a:r>
            <a:r>
              <a:rPr lang="ru-RU" sz="6000" dirty="0"/>
              <a:t>.</a:t>
            </a:r>
            <a:br>
              <a:rPr lang="ru-RU" sz="6000" dirty="0"/>
            </a:br>
            <a:endParaRPr lang="ru-RU" sz="6000" b="1" kern="10" spc="-600" dirty="0">
              <a:ln w="12700">
                <a:solidFill>
                  <a:srgbClr val="000099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CCFF"/>
                  </a:gs>
                  <a:gs pos="100000">
                    <a:srgbClr val="FF00FF"/>
                  </a:gs>
                </a:gsLst>
                <a:lin ang="5400000" scaled="1"/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857224" y="1000108"/>
            <a:ext cx="8286776" cy="5553092"/>
          </a:xfrm>
          <a:prstGeom prst="irregularSeal1">
            <a:avLst/>
          </a:prstGeom>
          <a:gradFill rotWithShape="0">
            <a:gsLst>
              <a:gs pos="0">
                <a:schemeClr val="bg1"/>
              </a:gs>
              <a:gs pos="100000">
                <a:srgbClr val="FFFF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800" dirty="0"/>
              <a:t>1. </a:t>
            </a:r>
            <a:r>
              <a:rPr lang="ru-RU" sz="2800" dirty="0" err="1"/>
              <a:t>Седьмина</a:t>
            </a:r>
            <a:r>
              <a:rPr lang="ru-RU" sz="2800" dirty="0"/>
              <a:t>, </a:t>
            </a:r>
            <a:r>
              <a:rPr lang="ru-RU" sz="2800" dirty="0" err="1"/>
              <a:t>полчеть</a:t>
            </a:r>
            <a:r>
              <a:rPr lang="ru-RU" sz="2800" dirty="0"/>
              <a:t>, семь полтрети </a:t>
            </a:r>
            <a:br>
              <a:rPr lang="ru-RU" sz="2800" dirty="0"/>
            </a:br>
            <a:r>
              <a:rPr lang="ru-RU" sz="2800" dirty="0"/>
              <a:t>2.  Треть, две чети, пять десятин </a:t>
            </a:r>
            <a:br>
              <a:rPr lang="ru-RU" sz="2800" dirty="0"/>
            </a:br>
            <a:r>
              <a:rPr lang="ru-RU" sz="2800" dirty="0" smtClean="0"/>
              <a:t>2.</a:t>
            </a:r>
            <a:r>
              <a:rPr lang="ru-RU" sz="2800" dirty="0"/>
              <a:t> Две пятины, пять полтин, малая четь </a:t>
            </a:r>
            <a:br>
              <a:rPr lang="ru-RU" sz="2800" dirty="0"/>
            </a:br>
            <a:r>
              <a:rPr lang="ru-RU" sz="2800" dirty="0" smtClean="0"/>
              <a:t>3.</a:t>
            </a:r>
            <a:r>
              <a:rPr lang="ru-RU" sz="2800" dirty="0"/>
              <a:t> </a:t>
            </a:r>
            <a:r>
              <a:rPr lang="ru-RU" sz="2800" dirty="0" err="1"/>
              <a:t>Полчеть</a:t>
            </a:r>
            <a:r>
              <a:rPr lang="ru-RU" sz="2800" dirty="0"/>
              <a:t>, две </a:t>
            </a:r>
            <a:r>
              <a:rPr lang="ru-RU" sz="2800" dirty="0" err="1"/>
              <a:t>полполчеть</a:t>
            </a:r>
            <a:r>
              <a:rPr lang="ru-RU" sz="2800" dirty="0"/>
              <a:t>, </a:t>
            </a:r>
            <a:r>
              <a:rPr lang="ru-RU" sz="2800" dirty="0" err="1"/>
              <a:t>седьмина</a:t>
            </a:r>
            <a:r>
              <a:rPr lang="ru-RU" sz="2800" dirty="0"/>
              <a:t> 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3419475" y="476250"/>
            <a:ext cx="2225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800000"/>
                </a:solidFill>
              </a:rPr>
              <a:t>Задача № 7</a:t>
            </a:r>
          </a:p>
        </p:txBody>
      </p:sp>
      <p:pic>
        <p:nvPicPr>
          <p:cNvPr id="222215" name="Picture 7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7625" y="5445125"/>
            <a:ext cx="79216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A:\ow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4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1835150" y="908050"/>
            <a:ext cx="6888163" cy="106838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6000" b="1" kern="10" spc="-60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FF"/>
                    </a:gs>
                    <a:gs pos="100000">
                      <a:srgbClr val="FF00FF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"</a:t>
            </a:r>
            <a:r>
              <a:rPr lang="ru-RU" sz="6000" dirty="0"/>
              <a:t> </a:t>
            </a:r>
            <a:r>
              <a:rPr lang="ru-RU" sz="6000" dirty="0">
                <a:solidFill>
                  <a:srgbClr val="FF0000"/>
                </a:solidFill>
              </a:rPr>
              <a:t>Выбери лишнее, объясни почему</a:t>
            </a:r>
            <a:r>
              <a:rPr lang="ru-RU" sz="6000" dirty="0"/>
              <a:t>.</a:t>
            </a:r>
            <a:br>
              <a:rPr lang="ru-RU" sz="6000" dirty="0"/>
            </a:br>
            <a:endParaRPr lang="ru-RU" sz="6000" b="1" kern="10" spc="-600" dirty="0">
              <a:ln w="12700">
                <a:solidFill>
                  <a:srgbClr val="000099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CCFF"/>
                  </a:gs>
                  <a:gs pos="100000">
                    <a:srgbClr val="FF00FF"/>
                  </a:gs>
                </a:gsLst>
                <a:lin ang="5400000" scaled="1"/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0" y="1428736"/>
            <a:ext cx="9144000" cy="5124464"/>
          </a:xfrm>
          <a:prstGeom prst="irregularSeal1">
            <a:avLst/>
          </a:prstGeom>
          <a:gradFill rotWithShape="0">
            <a:gsLst>
              <a:gs pos="0">
                <a:schemeClr val="bg1"/>
              </a:gs>
              <a:gs pos="100000">
                <a:srgbClr val="FFFF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800" dirty="0"/>
              <a:t>1.  лишняя семь полтрети (7/6), </a:t>
            </a:r>
            <a:endParaRPr lang="ru-RU" sz="2800" dirty="0" smtClean="0"/>
          </a:p>
          <a:p>
            <a:pPr algn="ctr" eaLnBrk="0" hangingPunct="0"/>
            <a:r>
              <a:rPr lang="ru-RU" sz="2800" dirty="0" smtClean="0"/>
              <a:t>т.к </a:t>
            </a:r>
            <a:r>
              <a:rPr lang="ru-RU" sz="2800" dirty="0"/>
              <a:t>она </a:t>
            </a:r>
            <a:r>
              <a:rPr lang="ru-RU" sz="2800" dirty="0" smtClean="0"/>
              <a:t>неправильная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2.  </a:t>
            </a:r>
            <a:r>
              <a:rPr lang="ru-RU" sz="2800" dirty="0" smtClean="0"/>
              <a:t>- </a:t>
            </a:r>
            <a:r>
              <a:rPr lang="ru-RU" sz="2800" dirty="0"/>
              <a:t>лишняя треть (1/3), </a:t>
            </a:r>
            <a:endParaRPr lang="ru-RU" sz="2800" dirty="0" smtClean="0"/>
          </a:p>
          <a:p>
            <a:pPr algn="ctr" eaLnBrk="0" hangingPunct="0"/>
            <a:r>
              <a:rPr lang="ru-RU" sz="2800" dirty="0" smtClean="0"/>
              <a:t>т.к </a:t>
            </a:r>
            <a:r>
              <a:rPr lang="ru-RU" sz="2800" dirty="0"/>
              <a:t>она несократима</a:t>
            </a:r>
            <a:r>
              <a:rPr lang="ru-RU" sz="2800" dirty="0" smtClean="0"/>
              <a:t>.</a:t>
            </a: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 smtClean="0"/>
              <a:t>3. </a:t>
            </a:r>
            <a:r>
              <a:rPr lang="ru-RU" sz="2800" dirty="0"/>
              <a:t> лишняя </a:t>
            </a:r>
            <a:r>
              <a:rPr lang="ru-RU" sz="2800" dirty="0" err="1"/>
              <a:t>седьмина</a:t>
            </a:r>
            <a:r>
              <a:rPr lang="ru-RU" sz="2800" dirty="0"/>
              <a:t> (1/7), </a:t>
            </a:r>
            <a:endParaRPr lang="ru-RU" sz="2800" dirty="0" smtClean="0"/>
          </a:p>
          <a:p>
            <a:pPr algn="ctr" eaLnBrk="0" hangingPunct="0"/>
            <a:r>
              <a:rPr lang="ru-RU" sz="2800" dirty="0" smtClean="0"/>
              <a:t>т.к </a:t>
            </a:r>
            <a:r>
              <a:rPr lang="ru-RU" sz="2800" dirty="0" err="1"/>
              <a:t>полчеть</a:t>
            </a:r>
            <a:r>
              <a:rPr lang="ru-RU" sz="2800" dirty="0"/>
              <a:t> и две </a:t>
            </a:r>
            <a:r>
              <a:rPr lang="ru-RU" sz="2800" dirty="0" err="1"/>
              <a:t>полполчеть</a:t>
            </a:r>
            <a:r>
              <a:rPr lang="ru-RU" sz="2800" dirty="0"/>
              <a:t> (1/8 и 2/16) равные дроби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3419475" y="476250"/>
            <a:ext cx="2225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800000"/>
                </a:solidFill>
              </a:rPr>
              <a:t>Задача № 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Найти </a:t>
            </a:r>
            <a:r>
              <a:rPr lang="ru-RU" dirty="0"/>
              <a:t>шесть слов связанных со словом «ДРОБЬ» </a:t>
            </a:r>
          </a:p>
        </p:txBody>
      </p:sp>
      <p:pic>
        <p:nvPicPr>
          <p:cNvPr id="5" name="Содержимое 4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928802"/>
            <a:ext cx="414340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785926"/>
            <a:ext cx="371477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8339" name="Picture 3" descr="CRCTR0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67450" y="3933825"/>
            <a:ext cx="28765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8340" name="Picture 4" descr="CRCTR0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0"/>
            <a:ext cx="187007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8341" name="Rectangle 5"/>
          <p:cNvSpPr>
            <a:spLocks noChangeArrowheads="1"/>
          </p:cNvSpPr>
          <p:nvPr/>
        </p:nvSpPr>
        <p:spPr bwMode="auto">
          <a:xfrm>
            <a:off x="2195513" y="404813"/>
            <a:ext cx="498475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800" b="1" dirty="0"/>
              <a:t>Вы все молодцы!</a:t>
            </a:r>
            <a:br>
              <a:rPr lang="ru-RU" sz="2800" b="1" dirty="0"/>
            </a:br>
            <a:r>
              <a:rPr lang="ru-RU" sz="2800" b="1" dirty="0"/>
              <a:t>Вы все удальцы!</a:t>
            </a:r>
            <a:br>
              <a:rPr lang="ru-RU" sz="2800" b="1" dirty="0"/>
            </a:br>
            <a:r>
              <a:rPr lang="ru-RU" sz="2800" b="1" dirty="0"/>
              <a:t>И пусть на года</a:t>
            </a:r>
            <a:br>
              <a:rPr lang="ru-RU" sz="2800" b="1" dirty="0"/>
            </a:br>
            <a:r>
              <a:rPr lang="ru-RU" sz="2800" b="1" dirty="0"/>
              <a:t>Любимой всегда</a:t>
            </a:r>
            <a:br>
              <a:rPr lang="ru-RU" sz="2800" b="1" dirty="0"/>
            </a:br>
            <a:r>
              <a:rPr lang="ru-RU" sz="2800" b="1" dirty="0"/>
              <a:t>Для вас математика будет!</a:t>
            </a:r>
          </a:p>
        </p:txBody>
      </p:sp>
      <p:sp>
        <p:nvSpPr>
          <p:cNvPr id="398342" name="AutoShape 6" descr="Газетная бумага"/>
          <p:cNvSpPr>
            <a:spLocks noChangeArrowheads="1"/>
          </p:cNvSpPr>
          <p:nvPr/>
        </p:nvSpPr>
        <p:spPr bwMode="auto">
          <a:xfrm>
            <a:off x="179388" y="2924175"/>
            <a:ext cx="6264275" cy="3744913"/>
          </a:xfrm>
          <a:prstGeom prst="horizontalScroll">
            <a:avLst>
              <a:gd name="adj" fmla="val 12500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sz="2400" b="1" dirty="0" smtClean="0"/>
              <a:t>Составить РЕБУС по теме</a:t>
            </a:r>
          </a:p>
          <a:p>
            <a:r>
              <a:rPr lang="ru-RU" sz="2400" b="1" dirty="0" smtClean="0"/>
              <a:t> «Обыкновенные дроби»</a:t>
            </a:r>
            <a:endParaRPr lang="ru-RU" sz="2400" b="1" dirty="0"/>
          </a:p>
        </p:txBody>
      </p:sp>
      <p:sp>
        <p:nvSpPr>
          <p:cNvPr id="398343" name="AutoShape 7"/>
          <p:cNvSpPr>
            <a:spLocks noChangeArrowheads="1"/>
          </p:cNvSpPr>
          <p:nvPr/>
        </p:nvSpPr>
        <p:spPr bwMode="auto">
          <a:xfrm>
            <a:off x="1331913" y="3500438"/>
            <a:ext cx="3887787" cy="576262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200"/>
          </a:p>
          <a:p>
            <a:pPr algn="ctr"/>
            <a:r>
              <a:rPr lang="ru-RU" sz="3200"/>
              <a:t>Домашнее задание:</a:t>
            </a:r>
          </a:p>
          <a:p>
            <a:pPr algn="ctr"/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159" y="2500306"/>
            <a:ext cx="897284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всем вам за урок,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 главное, чтоб был он впрок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01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81075"/>
            <a:ext cx="4672018" cy="4505325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sz="3600" b="1" dirty="0">
                <a:solidFill>
                  <a:srgbClr val="0033CC"/>
                </a:solidFill>
                <a:latin typeface="Monotype Corsiva" pitchFamily="66" charset="0"/>
              </a:rPr>
              <a:t>Не позабудь –</a:t>
            </a:r>
          </a:p>
          <a:p>
            <a:pPr>
              <a:buFontTx/>
              <a:buNone/>
            </a:pPr>
            <a:r>
              <a:rPr lang="ru-RU" sz="3600" b="1" dirty="0">
                <a:solidFill>
                  <a:srgbClr val="0033CC"/>
                </a:solidFill>
                <a:latin typeface="Monotype Corsiva" pitchFamily="66" charset="0"/>
              </a:rPr>
              <a:t>Жизненный путь</a:t>
            </a:r>
          </a:p>
          <a:p>
            <a:pPr>
              <a:buFontTx/>
              <a:buNone/>
            </a:pPr>
            <a:r>
              <a:rPr lang="ru-RU" sz="3600" b="1" dirty="0">
                <a:solidFill>
                  <a:srgbClr val="0033CC"/>
                </a:solidFill>
                <a:latin typeface="Monotype Corsiva" pitchFamily="66" charset="0"/>
              </a:rPr>
              <a:t>Нет, не равнина, а горы.</a:t>
            </a:r>
          </a:p>
          <a:p>
            <a:pPr>
              <a:buFontTx/>
              <a:buNone/>
            </a:pPr>
            <a:r>
              <a:rPr lang="ru-RU" sz="3600" b="1" dirty="0">
                <a:solidFill>
                  <a:srgbClr val="0033CC"/>
                </a:solidFill>
                <a:latin typeface="Monotype Corsiva" pitchFamily="66" charset="0"/>
              </a:rPr>
              <a:t>Может, </a:t>
            </a:r>
            <a:r>
              <a:rPr lang="ru-RU" sz="3600" b="1" dirty="0" smtClean="0">
                <a:solidFill>
                  <a:srgbClr val="0033CC"/>
                </a:solidFill>
                <a:latin typeface="Monotype Corsiva" pitchFamily="66" charset="0"/>
              </a:rPr>
              <a:t>сейчас </a:t>
            </a:r>
          </a:p>
          <a:p>
            <a:pPr>
              <a:buFontTx/>
              <a:buNone/>
            </a:pPr>
            <a:r>
              <a:rPr lang="ru-RU" sz="3600" b="1" dirty="0" smtClean="0">
                <a:solidFill>
                  <a:srgbClr val="0033CC"/>
                </a:solidFill>
                <a:latin typeface="Monotype Corsiva" pitchFamily="66" charset="0"/>
              </a:rPr>
              <a:t>Здесь, среди нас</a:t>
            </a:r>
          </a:p>
          <a:p>
            <a:pPr>
              <a:buFontTx/>
              <a:buNone/>
            </a:pPr>
            <a:r>
              <a:rPr lang="ru-RU" sz="3600" b="1" dirty="0" smtClean="0">
                <a:solidFill>
                  <a:srgbClr val="0033CC"/>
                </a:solidFill>
                <a:latin typeface="Monotype Corsiva" pitchFamily="66" charset="0"/>
              </a:rPr>
              <a:t>Будущих </a:t>
            </a:r>
            <a:r>
              <a:rPr lang="ru-RU" sz="3600" b="1" dirty="0">
                <a:solidFill>
                  <a:srgbClr val="0033CC"/>
                </a:solidFill>
                <a:latin typeface="Monotype Corsiva" pitchFamily="66" charset="0"/>
              </a:rPr>
              <a:t>лет </a:t>
            </a:r>
            <a:r>
              <a:rPr lang="ru-RU" sz="3600" b="1" dirty="0" smtClean="0">
                <a:solidFill>
                  <a:srgbClr val="0033CC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0033CC"/>
                </a:solidFill>
                <a:latin typeface="Monotype Corsiva" pitchFamily="66" charset="0"/>
              </a:rPr>
              <a:t>Пифагоры</a:t>
            </a:r>
            <a:r>
              <a:rPr lang="ru-RU" sz="3600" b="1" dirty="0" smtClean="0">
                <a:solidFill>
                  <a:srgbClr val="0033CC"/>
                </a:solidFill>
                <a:latin typeface="Monotype Corsiva" pitchFamily="66" charset="0"/>
              </a:rPr>
              <a:t>!</a:t>
            </a:r>
            <a:endParaRPr lang="ru-RU" sz="3600" b="1" dirty="0">
              <a:solidFill>
                <a:srgbClr val="0033CC"/>
              </a:solidFill>
              <a:latin typeface="Monotype Corsiva" pitchFamily="66" charset="0"/>
            </a:endParaRPr>
          </a:p>
        </p:txBody>
      </p:sp>
      <p:pic>
        <p:nvPicPr>
          <p:cNvPr id="161804" name="Picture 12" descr="AG00315_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929454" y="428604"/>
            <a:ext cx="1663700" cy="1878013"/>
          </a:xfrm>
        </p:spPr>
      </p:pic>
      <p:pic>
        <p:nvPicPr>
          <p:cNvPr id="161805" name="Picture 13" descr="j0283649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 cstate="email"/>
          <a:stretch>
            <a:fillRect/>
          </a:stretch>
        </p:blipFill>
        <p:spPr>
          <a:xfrm>
            <a:off x="6429388" y="2714620"/>
            <a:ext cx="1643074" cy="22622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Znanio.ru 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hlinkClick r:id="rId2"/>
              </a:rPr>
              <a:t>Скачано с </a:t>
            </a:r>
            <a:r>
              <a:rPr lang="en-US" smtClean="0">
                <a:hlinkClick r:id="rId2"/>
              </a:rPr>
              <a:t>www.znanio.ru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95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ТАИНСТВЕННЫЙ КВАДРАТ</a:t>
            </a:r>
            <a:endParaRPr lang="ru-RU" sz="3600" dirty="0"/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736"/>
            <a:ext cx="5857916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Тема урока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БОРДЬ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ДРОБЬ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428596" y="429444"/>
          <a:ext cx="7457676" cy="5571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Слайд" r:id="rId3" imgW="4570541" imgH="3427323" progId="PowerPoint.Slide.12">
                  <p:embed/>
                </p:oleObj>
              </mc:Choice>
              <mc:Fallback>
                <p:oleObj name="Слайд" r:id="rId3" imgW="4570541" imgH="3427323" progId="PowerPoint.Slide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429444"/>
                        <a:ext cx="7457676" cy="55713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539768" y="0"/>
          <a:ext cx="8604232" cy="637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Слайд" r:id="rId3" imgW="4570541" imgH="3427323" progId="PowerPoint.Slide.12">
                  <p:embed/>
                </p:oleObj>
              </mc:Choice>
              <mc:Fallback>
                <p:oleObj name="Слайд" r:id="rId3" imgW="4570541" imgH="3427323" progId="PowerPoint.Slide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68" y="0"/>
                        <a:ext cx="8604232" cy="6374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0" name="WordArt 8"/>
          <p:cNvSpPr>
            <a:spLocks noChangeArrowheads="1" noChangeShapeType="1" noTextEdit="1"/>
          </p:cNvSpPr>
          <p:nvPr/>
        </p:nvSpPr>
        <p:spPr bwMode="auto">
          <a:xfrm rot="-131640">
            <a:off x="1403350" y="260350"/>
            <a:ext cx="605155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37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3399">
                        <a:alpha val="73000"/>
                      </a:srgbClr>
                    </a:gs>
                    <a:gs pos="100000">
                      <a:srgbClr val="CC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ИЗ ИСТОРИИ</a:t>
            </a:r>
          </a:p>
        </p:txBody>
      </p:sp>
      <p:sp>
        <p:nvSpPr>
          <p:cNvPr id="248841" name="AutoShape 9"/>
          <p:cNvSpPr>
            <a:spLocks noChangeArrowheads="1"/>
          </p:cNvSpPr>
          <p:nvPr/>
        </p:nvSpPr>
        <p:spPr bwMode="auto">
          <a:xfrm>
            <a:off x="454025" y="1254125"/>
            <a:ext cx="8250238" cy="3371136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381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dirty="0"/>
              <a:t>В русских рукописных арифметиках XVII века дроби называли долями, позднее «ломаными числами». В старых руководствах находим следующие названия дробей на Руси: </a:t>
            </a:r>
            <a:br>
              <a:rPr lang="ru-RU" sz="3200" dirty="0"/>
            </a:b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r>
              <a:rPr lang="ru-RU" dirty="0"/>
              <a:t>1/2 - половина, полтина </a:t>
            </a:r>
            <a:br>
              <a:rPr lang="ru-RU" dirty="0"/>
            </a:br>
            <a:r>
              <a:rPr lang="ru-RU" dirty="0"/>
              <a:t>1/3 – треть </a:t>
            </a:r>
            <a:br>
              <a:rPr lang="ru-RU" dirty="0"/>
            </a:br>
            <a:r>
              <a:rPr lang="ru-RU" dirty="0"/>
              <a:t>1/4 – четь </a:t>
            </a:r>
            <a:br>
              <a:rPr lang="ru-RU" dirty="0"/>
            </a:br>
            <a:r>
              <a:rPr lang="ru-RU" dirty="0"/>
              <a:t>1/6 – </a:t>
            </a:r>
            <a:r>
              <a:rPr lang="ru-RU" dirty="0" err="1"/>
              <a:t>полтреть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1/8 - </a:t>
            </a:r>
            <a:r>
              <a:rPr lang="ru-RU" dirty="0" err="1"/>
              <a:t>полчеть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1/12 –</a:t>
            </a:r>
            <a:r>
              <a:rPr lang="ru-RU" dirty="0" err="1"/>
              <a:t>полполтреть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1/16 - </a:t>
            </a:r>
            <a:r>
              <a:rPr lang="ru-RU" dirty="0" err="1"/>
              <a:t>полполчеть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1/24 – </a:t>
            </a:r>
            <a:r>
              <a:rPr lang="ru-RU" dirty="0" err="1"/>
              <a:t>полполполтреть</a:t>
            </a:r>
            <a:r>
              <a:rPr lang="ru-RU" dirty="0"/>
              <a:t> (малая треть) </a:t>
            </a:r>
            <a:br>
              <a:rPr lang="ru-RU" dirty="0"/>
            </a:br>
            <a:r>
              <a:rPr lang="ru-RU" dirty="0"/>
              <a:t>1/32 – </a:t>
            </a:r>
            <a:r>
              <a:rPr lang="ru-RU" dirty="0" err="1"/>
              <a:t>полполполчеть</a:t>
            </a:r>
            <a:r>
              <a:rPr lang="ru-RU" dirty="0"/>
              <a:t> (малая четь) </a:t>
            </a:r>
            <a:br>
              <a:rPr lang="ru-RU" dirty="0"/>
            </a:br>
            <a:r>
              <a:rPr lang="ru-RU" dirty="0"/>
              <a:t>1/5 – пятина </a:t>
            </a:r>
            <a:br>
              <a:rPr lang="ru-RU" dirty="0"/>
            </a:br>
            <a:r>
              <a:rPr lang="ru-RU" dirty="0"/>
              <a:t>1/7 - </a:t>
            </a:r>
            <a:r>
              <a:rPr lang="ru-RU" dirty="0" err="1"/>
              <a:t>седьмина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1/10 - десятина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800000"/>
                </a:solidFill>
              </a:rPr>
              <a:t>Задача № 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0213"/>
            <a:ext cx="8218488" cy="3529012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4000" u="sng" dirty="0"/>
              <a:t>Задача №1.</a:t>
            </a:r>
            <a:r>
              <a:rPr lang="ru-RU" sz="4000" dirty="0"/>
              <a:t> Могла ли одна девочка съесть две треть (2/3) торта, а другая три четь (3/4) этого же торта?</a:t>
            </a:r>
            <a:br>
              <a:rPr lang="ru-RU" sz="4000" dirty="0"/>
            </a:br>
            <a:endParaRPr lang="ru-RU" sz="4000" b="1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492919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800000"/>
                </a:solidFill>
              </a:rPr>
              <a:t>Задача № 2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600200"/>
            <a:ext cx="8353425" cy="4525963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ru-RU" sz="4000" u="sng" dirty="0"/>
              <a:t>Задача №2.</a:t>
            </a:r>
            <a:r>
              <a:rPr lang="ru-RU" sz="4000" dirty="0"/>
              <a:t> Определите количество учеников в классе, если три полчети (3/8) всех учеников увлекаются математикой, </a:t>
            </a:r>
            <a:r>
              <a:rPr lang="ru-RU" sz="4000" dirty="0" err="1"/>
              <a:t>полчеть</a:t>
            </a:r>
            <a:r>
              <a:rPr lang="ru-RU" sz="4000" dirty="0"/>
              <a:t> (1/8) историей, две полчети (2/8) географией, а остальные 7 человек - биологией</a:t>
            </a:r>
            <a:endParaRPr lang="ru-RU" sz="4000" b="1" dirty="0">
              <a:solidFill>
                <a:srgbClr val="000099"/>
              </a:solidFill>
            </a:endParaRPr>
          </a:p>
        </p:txBody>
      </p:sp>
      <p:pic>
        <p:nvPicPr>
          <p:cNvPr id="217093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5445125"/>
            <a:ext cx="79216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714480" y="578645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</TotalTime>
  <Words>235</Words>
  <Application>Microsoft Office PowerPoint</Application>
  <PresentationFormat>Экран (4:3)</PresentationFormat>
  <Paragraphs>55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Century Schoolbook</vt:lpstr>
      <vt:lpstr>Impact</vt:lpstr>
      <vt:lpstr>Monotype Corsiva</vt:lpstr>
      <vt:lpstr>Times New Roman</vt:lpstr>
      <vt:lpstr>Wingdings</vt:lpstr>
      <vt:lpstr>Wingdings 2</vt:lpstr>
      <vt:lpstr>Эркер</vt:lpstr>
      <vt:lpstr>Слайд</vt:lpstr>
      <vt:lpstr>Презентация PowerPoint</vt:lpstr>
      <vt:lpstr>ТАИНСТВЕННЫЙ КВАДРАТ</vt:lpstr>
      <vt:lpstr>Тема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№ 1</vt:lpstr>
      <vt:lpstr>Задача № 2</vt:lpstr>
      <vt:lpstr>Задача № 3</vt:lpstr>
      <vt:lpstr>Презентация PowerPoint</vt:lpstr>
      <vt:lpstr>Презентация PowerPoint</vt:lpstr>
      <vt:lpstr>Найти шесть слов связанных со словом «ДРОБЬ» </vt:lpstr>
      <vt:lpstr>Презентация PowerPoint</vt:lpstr>
      <vt:lpstr>Презентация PowerPoint</vt:lpstr>
      <vt:lpstr>Презентация PowerPoint</vt:lpstr>
      <vt:lpstr>Скачано с www.znanio.ru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Viktar</cp:lastModifiedBy>
  <cp:revision>11</cp:revision>
  <dcterms:created xsi:type="dcterms:W3CDTF">2016-01-22T17:53:36Z</dcterms:created>
  <dcterms:modified xsi:type="dcterms:W3CDTF">2020-08-23T20:32:30Z</dcterms:modified>
</cp:coreProperties>
</file>