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92" r:id="rId3"/>
    <p:sldId id="293" r:id="rId4"/>
    <p:sldId id="294" r:id="rId5"/>
    <p:sldId id="263" r:id="rId6"/>
    <p:sldId id="267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3" r:id="rId15"/>
    <p:sldId id="304" r:id="rId16"/>
    <p:sldId id="302" r:id="rId17"/>
    <p:sldId id="305" r:id="rId18"/>
    <p:sldId id="306" r:id="rId19"/>
    <p:sldId id="307" r:id="rId20"/>
    <p:sldId id="30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2256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0AED-E84C-45BB-AC78-E6977ECD3AB1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39EC2-29C8-488B-BC51-B9F4560876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0AED-E84C-45BB-AC78-E6977ECD3AB1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39EC2-29C8-488B-BC51-B9F4560876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0AED-E84C-45BB-AC78-E6977ECD3AB1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39EC2-29C8-488B-BC51-B9F4560876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0AED-E84C-45BB-AC78-E6977ECD3AB1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39EC2-29C8-488B-BC51-B9F4560876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0AED-E84C-45BB-AC78-E6977ECD3AB1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39EC2-29C8-488B-BC51-B9F4560876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0AED-E84C-45BB-AC78-E6977ECD3AB1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39EC2-29C8-488B-BC51-B9F4560876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0AED-E84C-45BB-AC78-E6977ECD3AB1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39EC2-29C8-488B-BC51-B9F4560876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0AED-E84C-45BB-AC78-E6977ECD3AB1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39EC2-29C8-488B-BC51-B9F4560876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0AED-E84C-45BB-AC78-E6977ECD3AB1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39EC2-29C8-488B-BC51-B9F4560876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0AED-E84C-45BB-AC78-E6977ECD3AB1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39EC2-29C8-488B-BC51-B9F4560876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0AED-E84C-45BB-AC78-E6977ECD3AB1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39EC2-29C8-488B-BC51-B9F4560876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80AED-E84C-45BB-AC78-E6977ECD3AB1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39EC2-29C8-488B-BC51-B9F4560876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7.jpeg"/><Relationship Id="rId7" Type="http://schemas.openxmlformats.org/officeDocument/2006/relationships/image" Target="../media/image3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1.jpe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784976" cy="1470025"/>
          </a:xfrm>
        </p:spPr>
        <p:txBody>
          <a:bodyPr>
            <a:normAutofit/>
          </a:bodyPr>
          <a:lstStyle/>
          <a:p>
            <a:r>
              <a:rPr lang="ru-RU" altLang="ru-RU" sz="2200" b="1" dirty="0">
                <a:latin typeface="Times New Roman" pitchFamily="18" charset="0"/>
              </a:rPr>
              <a:t>В 20-ые годы 18 века во Франции стал складываться и в 30-40-ые годы достиг расцвета стиль рококо.</a:t>
            </a:r>
            <a:r>
              <a:rPr lang="ru-RU" altLang="ru-RU" b="1" dirty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altLang="ru-RU" b="1" dirty="0">
                <a:solidFill>
                  <a:srgbClr val="FF0000"/>
                </a:solidFill>
                <a:latin typeface="Times New Roman" pitchFamily="18" charset="0"/>
              </a:rPr>
            </a:br>
            <a:endParaRPr lang="ru-RU" dirty="0"/>
          </a:p>
        </p:txBody>
      </p:sp>
      <p:pic>
        <p:nvPicPr>
          <p:cNvPr id="4" name="Picture 3" descr="Ват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6851">
            <a:off x="297441" y="1522413"/>
            <a:ext cx="3224139" cy="218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Купание Диан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1541">
            <a:off x="3941943" y="1552009"/>
            <a:ext cx="2799797" cy="224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Любовное письм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3172">
            <a:off x="6889485" y="2821241"/>
            <a:ext cx="2043390" cy="269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Александр\Desktop\Презентации  другой материал все\МХК\Французская живопись\17 - 18 в\Рококо\rokok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1841">
            <a:off x="1499267" y="4386277"/>
            <a:ext cx="4655084" cy="212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536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4248472" cy="208823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i="1" dirty="0" smtClean="0"/>
              <a:t>Тончайший </a:t>
            </a:r>
            <a:r>
              <a:rPr lang="ru-RU" i="1" dirty="0"/>
              <a:t>лирик, Ватто сумел и в живописи изысканного стиля рококо сохранить высокие идеалы гуманизма, но в целом, его прекрасное искусство говорило о слабости и недолговечности жизни.</a:t>
            </a:r>
          </a:p>
          <a:p>
            <a:endParaRPr lang="ru-RU" dirty="0"/>
          </a:p>
        </p:txBody>
      </p:sp>
      <p:pic>
        <p:nvPicPr>
          <p:cNvPr id="6146" name="Picture 2" descr="C:\Users\Александр\Desktop\Презентации  другой материал все\МХК\Французская живопись\17 - 18 в\Ватто\a0c21b174c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0" y="2332714"/>
            <a:ext cx="2248105" cy="285112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Александр\Desktop\Презентации  другой материал все\МХК\Французская живопись\17 - 18 в\Ватто\f7644fb4aa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409" y="170518"/>
            <a:ext cx="2102178" cy="286143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Александр\Desktop\Презентации  другой материал все\МХК\Французская живопись\17 - 18 в\Ватто\k05y2gdub3inz2m4rcqbecxq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677" y="548680"/>
            <a:ext cx="2499481" cy="2952328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Александр\Desktop\Презентации  другой материал все\МХК\Французская живопись\17 - 18 в\Ватто\b2b8034ed0a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061" y="3608994"/>
            <a:ext cx="2386516" cy="307720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Александр\Desktop\Презентации  другой материал все\МХК\Французская живопись\17 - 18 в\Ватто\e3650c83959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3397145"/>
            <a:ext cx="2351091" cy="300663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Александр\Desktop\Презентации  другой материал все\МХК\Французская живопись\17 - 18 в\Ватто\fcc5daf6808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624" y="3727377"/>
            <a:ext cx="2253699" cy="3115409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796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77145"/>
            <a:ext cx="6131024" cy="1143000"/>
          </a:xfrm>
        </p:spPr>
        <p:txBody>
          <a:bodyPr>
            <a:normAutofit fontScale="90000"/>
          </a:bodyPr>
          <a:lstStyle/>
          <a:p>
            <a:r>
              <a:rPr lang="ru-RU" altLang="ru-RU" sz="2700" b="1" i="1" dirty="0">
                <a:latin typeface="Times New Roman" pitchFamily="18" charset="0"/>
              </a:rPr>
              <a:t>Франсуа Буше (1703 – 1770)</a:t>
            </a:r>
            <a:r>
              <a:rPr lang="ru-RU" altLang="ru-RU" b="1" dirty="0">
                <a:latin typeface="Times New Roman" pitchFamily="18" charset="0"/>
              </a:rPr>
              <a:t/>
            </a:r>
            <a:br>
              <a:rPr lang="ru-RU" altLang="ru-RU" b="1" dirty="0">
                <a:latin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9752" y="764704"/>
            <a:ext cx="5760640" cy="291318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i="1" dirty="0"/>
              <a:t>Он оформлял книги, исполнял декоративные панно, картины для шпалер, был директором Академии. Его любимые жанры: мифологические картины, пасторали, аллегории, Венера, нимфы, шаловливые Амуры. Буше любил писать нежно-розовые тела с голубыми и жемчужными переходами теней и полутонов.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 descr="Лундберг Портерт Ф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19" y="188640"/>
            <a:ext cx="1997016" cy="262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005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1274" y="170633"/>
            <a:ext cx="5140806" cy="275431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/>
              <a:t>Его любимые жанры: мифологические картины, пасторали, аллегории, Венера, нимфы, шаловливые Амуры. Буше любил писать нежно-розовые тела с голубыми и жемчужными переходами теней и полутонов. Жесты грациозные, часто манерные. На его картинах сложно переплетаются линии и фигуры, сложные ракурсы, гирлянды амуров, клубящиеся облака окружают героев. Цветовая гамма: светлый колорит, розово-красные тона, белые, нежно-голубые.</a:t>
            </a:r>
          </a:p>
          <a:p>
            <a:endParaRPr lang="ru-RU" dirty="0"/>
          </a:p>
        </p:txBody>
      </p:sp>
      <p:pic>
        <p:nvPicPr>
          <p:cNvPr id="4" name="Picture 4" descr="Вулкан, вручающий Венере оружие для Эне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531" y="47395"/>
            <a:ext cx="3471675" cy="329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992929" y="3286762"/>
            <a:ext cx="2718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Вулкан, вручающий Венере оружие для Энея</a:t>
            </a:r>
          </a:p>
        </p:txBody>
      </p:sp>
      <p:pic>
        <p:nvPicPr>
          <p:cNvPr id="6" name="Picture 2" descr="Летняя пасторал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70" y="2736130"/>
            <a:ext cx="2478716" cy="321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95536" y="5949280"/>
            <a:ext cx="2262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Летняя пастораль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748986" y="3933093"/>
            <a:ext cx="62232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Одним из любимых жанров живописи рококо были пасторальные мотивы, сюжеты которых художники находили прежде всего в античной мифологии.</a:t>
            </a:r>
          </a:p>
          <a:p>
            <a:r>
              <a:rPr lang="ru-RU" dirty="0" err="1"/>
              <a:t>Пастора́ль</a:t>
            </a:r>
            <a:r>
              <a:rPr lang="ru-RU" dirty="0"/>
              <a:t> (пастушеский, сельский) — жанр в литературе, живописи, музыке и в театре, поэтизирующий мирную и простую сельскую жизнь. Реальную сельскую жизнь пастораль не воспроизводит.</a:t>
            </a:r>
          </a:p>
        </p:txBody>
      </p:sp>
    </p:spTree>
    <p:extLst>
      <p:ext uri="{BB962C8B-B14F-4D97-AF65-F5344CB8AC3E}">
        <p14:creationId xmlns:p14="http://schemas.microsoft.com/office/powerpoint/2010/main" val="2431150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Портрет маркизы Д помпаду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7" y="188640"/>
            <a:ext cx="2909859" cy="296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Купание Диан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88747"/>
            <a:ext cx="3579455" cy="286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937" y="3274527"/>
            <a:ext cx="3280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/>
              <a:t>Портрет маркизы  Помпадур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56176" y="3249492"/>
            <a:ext cx="1868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Купание Дианы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0483" y="4365104"/>
            <a:ext cx="856327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более поздних работах: “Купание Дианы”, 1742, «Портрет маркизы Помпадур», 1752г. с обилием оттенков розового и голубого, извилистых сплетающихся линий и сложных ракурсов усиливаются свойственные рококо декоративность, чувственность, несколько жеманная грация, впечатление “</a:t>
            </a:r>
            <a:r>
              <a:rPr lang="ru-RU" dirty="0" err="1"/>
              <a:t>фарфоровости</a:t>
            </a:r>
            <a:r>
              <a:rPr lang="ru-RU" dirty="0"/>
              <a:t>” фигур.   В портретах мадам де Помпадур воспроизведен модный идеал красоты с кукольным личиком, миндалевидными глазами, маленьким носиком и ртом-сердечком — это «портреты состояния», распространенные в 18 столетии.</a:t>
            </a:r>
          </a:p>
        </p:txBody>
      </p:sp>
      <p:pic>
        <p:nvPicPr>
          <p:cNvPr id="7170" name="Picture 2" descr="C:\Users\Александр\Desktop\Презентации  другой материал все\МХК\Французская живопись\17 - 18 в\Буше\161acf3902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704" y="188640"/>
            <a:ext cx="2346463" cy="293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363002" y="3121719"/>
            <a:ext cx="1764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Туалет Венеры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4006768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Читающая молодая женщи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1840164" cy="229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Любовное письм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937" y="1029711"/>
            <a:ext cx="1975814" cy="260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Поцелуй украдко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451" y="1335791"/>
            <a:ext cx="2262541" cy="307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3728" y="18864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dirty="0"/>
              <a:t>Ж. О. Фрагонар</a:t>
            </a:r>
          </a:p>
          <a:p>
            <a:pPr algn="ctr"/>
            <a:r>
              <a:rPr lang="ru-RU" sz="2400" b="1" i="1" dirty="0"/>
              <a:t> (1732–1806)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7699" y="2482943"/>
            <a:ext cx="18499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/>
              <a:t>Читающая молодая женщина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3685044"/>
            <a:ext cx="18133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dirty="0"/>
              <a:t>Любовное письмо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00246" y="4412673"/>
            <a:ext cx="18560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dirty="0"/>
              <a:t>Поцелуй украдкой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751227"/>
            <a:ext cx="6264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Он овладел стремительной и бурной манерой живописи, передавал красочность реального мира, использовал теплую золотистую гамму, игру света, тонкость свето-воздушных эффектов.</a:t>
            </a:r>
          </a:p>
        </p:txBody>
      </p:sp>
      <p:pic>
        <p:nvPicPr>
          <p:cNvPr id="15" name="Picture 5" descr="Выигранный поцелу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40731"/>
            <a:ext cx="2520280" cy="31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733814" y="3359646"/>
            <a:ext cx="21230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dirty="0"/>
              <a:t>Выигранный поцелуй</a:t>
            </a:r>
          </a:p>
        </p:txBody>
      </p:sp>
    </p:spTree>
    <p:extLst>
      <p:ext uri="{BB962C8B-B14F-4D97-AF65-F5344CB8AC3E}">
        <p14:creationId xmlns:p14="http://schemas.microsoft.com/office/powerpoint/2010/main" val="664446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Задвиж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0" y="188640"/>
            <a:ext cx="3277545" cy="259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68606" y="2812286"/>
            <a:ext cx="11987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/>
              <a:t>Задвижка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26259" y="65543"/>
            <a:ext cx="521260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Фрагонар достиг особой проникновенности в воссоздании лирических сцен повседневной жизни, сферы интимных человеческих чувств, поэзии природы. Его произведения, </a:t>
            </a:r>
            <a:r>
              <a:rPr lang="ru-RU" dirty="0" err="1"/>
              <a:t>исполненны</a:t>
            </a:r>
            <a:r>
              <a:rPr lang="ru-RU" dirty="0"/>
              <a:t> трепетной эмоциональности, чувственной неги, ощущения радости бытия.</a:t>
            </a:r>
          </a:p>
        </p:txBody>
      </p:sp>
      <p:pic>
        <p:nvPicPr>
          <p:cNvPr id="9" name="Picture 2" descr="Поцелуй украдко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5" y="1819869"/>
            <a:ext cx="2309252" cy="314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295" y="4939664"/>
            <a:ext cx="1890713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99992" y="5301208"/>
            <a:ext cx="461358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Перед нами сцена, сюжет которой как будто продиктован аристократическим любителем живописи,— они блестящ, и весел. Но вместе с тем сцена удивительно правдива, будто неожиданно увидена художником.</a:t>
            </a:r>
          </a:p>
        </p:txBody>
      </p:sp>
      <p:pic>
        <p:nvPicPr>
          <p:cNvPr id="8195" name="Picture 3" descr="C:\Users\Александр\Desktop\Презентации  другой материал все\МХК\Французская живопись\17 - 18 в\Фрагонар\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0" y="3283715"/>
            <a:ext cx="3286960" cy="2743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83543" y="6093296"/>
            <a:ext cx="1570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Урок для всех</a:t>
            </a:r>
            <a:endParaRPr lang="ru-RU" b="1" i="1" dirty="0"/>
          </a:p>
        </p:txBody>
      </p:sp>
      <p:pic>
        <p:nvPicPr>
          <p:cNvPr id="8197" name="Picture 5" descr="C:\Users\Александр\Desktop\Презентации  другой материал все\МХК\Французская живопись\17 - 18 в\Фрагонар\Вдохновение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259" y="1819869"/>
            <a:ext cx="2121698" cy="239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207911" y="4184282"/>
            <a:ext cx="1497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Вдохновение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859547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72118"/>
            <a:ext cx="225790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8077" y="2930324"/>
            <a:ext cx="21291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/>
              <a:t>«Портрет Дидро»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200" y="3298091"/>
            <a:ext cx="35396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Художник запечатлел философа в мгновение внутреннего озарения, оторвавшегося от чтения, </a:t>
            </a:r>
          </a:p>
          <a:p>
            <a:r>
              <a:rPr lang="ru-RU" dirty="0"/>
              <a:t>с устремленным вдаль вдохновенным взглядом.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200" y="5087249"/>
            <a:ext cx="6275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Полотна Фрагонара пленяют </a:t>
            </a:r>
            <a:r>
              <a:rPr lang="ru-RU" dirty="0"/>
              <a:t>зрителя умно изобретённой композицией, грациозностью рисунка, изящностью и деликатностью колоритных тонов, плавностью и сочностью письма и вообще большим вкусом исполнения.</a:t>
            </a:r>
          </a:p>
        </p:txBody>
      </p:sp>
      <p:pic>
        <p:nvPicPr>
          <p:cNvPr id="9218" name="Picture 2" descr="C:\Users\Александр\Desktop\Презентации  другой материал все\МХК\Французская живопись\17 - 18 в\Фрагонар\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403" y="66980"/>
            <a:ext cx="3745706" cy="480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32240" y="4906328"/>
            <a:ext cx="898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Качел</a:t>
            </a:r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59832" y="2968969"/>
            <a:ext cx="1697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dirty="0"/>
              <a:t>Детские качели </a:t>
            </a:r>
          </a:p>
        </p:txBody>
      </p:sp>
      <p:pic>
        <p:nvPicPr>
          <p:cNvPr id="9219" name="Picture 3" descr="C:\Users\Александр\Desktop\Презентации  другой материал все\МХК\Французская живопись\17 - 18 в\Фрагонар\128306239_1367501052_1755detskiekachel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984" y="100630"/>
            <a:ext cx="2231416" cy="282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9676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2054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82" y="202567"/>
            <a:ext cx="2358319" cy="314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72580" y="3068960"/>
            <a:ext cx="2358319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latin typeface="Times New Roman" pitchFamily="18" charset="0"/>
              </a:rPr>
              <a:t>«Автопортрет»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51205" y="3495048"/>
            <a:ext cx="2358319" cy="230832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1600" dirty="0">
                <a:latin typeface="Times New Roman" pitchFamily="18" charset="0"/>
              </a:rPr>
              <a:t>На автопортрете перед нами не аристократ, а человек труда. Голова обмотана платком, поверх которого – зеленый козырек, предохраняющий глаза художника от яркого света.</a:t>
            </a: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2708376" y="1087177"/>
            <a:ext cx="4918075" cy="5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ru-RU" altLang="ru-RU" sz="1600" dirty="0">
                <a:latin typeface="Times New Roman" pitchFamily="18" charset="0"/>
              </a:rPr>
              <a:t>Певец третьего сословия и его идеалов, тончайший мастер жанровой живописи и натюрморта. 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2693568" y="220780"/>
            <a:ext cx="4918075" cy="831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400" b="1">
                <a:latin typeface="Times New Roman" pitchFamily="18" charset="0"/>
              </a:rPr>
              <a:t>Жан Батист Симеон </a:t>
            </a:r>
            <a:r>
              <a:rPr lang="ru-RU" altLang="ru-RU" sz="2400" b="1">
                <a:solidFill>
                  <a:srgbClr val="FF0000"/>
                </a:solidFill>
                <a:latin typeface="Times New Roman" pitchFamily="18" charset="0"/>
              </a:rPr>
              <a:t>Шарден</a:t>
            </a:r>
            <a:r>
              <a:rPr lang="ru-RU" altLang="ru-RU" sz="2400" b="1">
                <a:latin typeface="Times New Roman" pitchFamily="18" charset="0"/>
              </a:rPr>
              <a:t> (1699 – 1779)</a:t>
            </a:r>
          </a:p>
        </p:txBody>
      </p:sp>
      <p:pic>
        <p:nvPicPr>
          <p:cNvPr id="7" name="Picture 4" descr="Прач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568" y="1772815"/>
            <a:ext cx="2626630" cy="238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Шарден Натюрмортс медным чайником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973738"/>
            <a:ext cx="1702049" cy="216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Шарден Атрибуты искусств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619" y="4731157"/>
            <a:ext cx="3449801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Атрибуты искусств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320" y="4221023"/>
            <a:ext cx="2737309" cy="216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Молитва перед обедом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7" y="1772814"/>
            <a:ext cx="1803660" cy="234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image_80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880" y="43743"/>
            <a:ext cx="1235264" cy="162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4907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ухарка, чистящая реп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67" y="156674"/>
            <a:ext cx="2450496" cy="308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25495" y="3292021"/>
            <a:ext cx="2561668" cy="5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1600" b="1" dirty="0">
                <a:latin typeface="Times New Roman" pitchFamily="18" charset="0"/>
              </a:rPr>
              <a:t>«Кухарка, чистящая репу»</a:t>
            </a:r>
          </a:p>
        </p:txBody>
      </p:sp>
      <p:pic>
        <p:nvPicPr>
          <p:cNvPr id="5124" name="Picture 4" descr="Прач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545" y="156674"/>
            <a:ext cx="3224933" cy="293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2987824" y="3185011"/>
            <a:ext cx="3384376" cy="83099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1600" b="1" dirty="0">
                <a:latin typeface="Times New Roman" pitchFamily="18" charset="0"/>
              </a:rPr>
              <a:t>«Прачка» </a:t>
            </a:r>
          </a:p>
          <a:p>
            <a:pPr algn="ctr"/>
            <a:r>
              <a:rPr lang="ru-RU" altLang="ru-RU" sz="1600" b="1" dirty="0">
                <a:latin typeface="Times New Roman" pitchFamily="18" charset="0"/>
              </a:rPr>
              <a:t> Трудовое третье сословие </a:t>
            </a:r>
            <a:endParaRPr lang="ru-RU" altLang="ru-RU" sz="1600" b="1" dirty="0" smtClean="0">
              <a:latin typeface="Times New Roman" pitchFamily="18" charset="0"/>
            </a:endParaRPr>
          </a:p>
          <a:p>
            <a:pPr algn="ctr"/>
            <a:r>
              <a:rPr lang="ru-RU" altLang="ru-RU" sz="1600" b="1" dirty="0" smtClean="0">
                <a:latin typeface="Times New Roman" pitchFamily="18" charset="0"/>
              </a:rPr>
              <a:t>– </a:t>
            </a:r>
            <a:r>
              <a:rPr lang="ru-RU" altLang="ru-RU" sz="1600" b="1" dirty="0">
                <a:latin typeface="Times New Roman" pitchFamily="18" charset="0"/>
              </a:rPr>
              <a:t>главные герои полотен Шардена</a:t>
            </a:r>
          </a:p>
        </p:txBody>
      </p:sp>
      <p:pic>
        <p:nvPicPr>
          <p:cNvPr id="6" name="Picture 9" descr="Трудолюбивая мать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396" y="156674"/>
            <a:ext cx="2270001" cy="286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6458396" y="3245855"/>
            <a:ext cx="2261311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1600" b="1" dirty="0">
                <a:latin typeface="Times New Roman" pitchFamily="18" charset="0"/>
              </a:rPr>
              <a:t>Трудолюбивая мать</a:t>
            </a:r>
          </a:p>
        </p:txBody>
      </p:sp>
      <p:pic>
        <p:nvPicPr>
          <p:cNvPr id="8" name="Picture 5" descr="Шарден Натюрмортс медным чайником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49" y="4399831"/>
            <a:ext cx="1850267" cy="234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954435" y="5917193"/>
            <a:ext cx="1709936" cy="83099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1600" b="1" dirty="0">
                <a:latin typeface="Times New Roman" pitchFamily="18" charset="0"/>
              </a:rPr>
              <a:t> Натюрморт с медным чайником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744093" y="4896209"/>
            <a:ext cx="5256213" cy="175432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altLang="ru-RU" dirty="0">
                <a:latin typeface="Times New Roman" pitchFamily="18" charset="0"/>
              </a:rPr>
              <a:t>В Шардене много от «малых голландцев». Работа с натуры стала для него главной школой, в то время как в Академии  большое значение придавалось рисованию с античных слепков. Но Шарден сумел в «низких» жанрах, какими считались натюрморт и жанр, достичь таких высот.</a:t>
            </a:r>
          </a:p>
        </p:txBody>
      </p:sp>
    </p:spTree>
    <p:extLst>
      <p:ext uri="{BB962C8B-B14F-4D97-AF65-F5344CB8AC3E}">
        <p14:creationId xmlns:p14="http://schemas.microsoft.com/office/powerpoint/2010/main" val="26940306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4043b7ad01f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539" y="786677"/>
            <a:ext cx="3905788" cy="314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07505" y="116632"/>
            <a:ext cx="4846714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latin typeface="Times New Roman" pitchFamily="18" charset="0"/>
              </a:rPr>
              <a:t>Шарден способен опоэтизировать простейшие предметы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720" y="946288"/>
            <a:ext cx="4846714" cy="286232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ru-RU" altLang="ru-RU" dirty="0">
                <a:latin typeface="Times New Roman" pitchFamily="18" charset="0"/>
              </a:rPr>
              <a:t>Шарден нашел свой мир – мир домашних вещей, окружающих человека ежедневно, ежечасно. Все увидели, что помятый медный бак, таз или глиняная миска заключают в себе выразительное повествование о жизни парижских предместий, людей труда. При этом художник писал данные предметы с такой же любовью, с какой его собратья-художники передавали на полотнах  тончайшие кружева аристократов.</a:t>
            </a:r>
          </a:p>
        </p:txBody>
      </p:sp>
      <p:pic>
        <p:nvPicPr>
          <p:cNvPr id="6" name="Picture 2" descr="Молитва перед обедо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9" y="4005064"/>
            <a:ext cx="2188527" cy="284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314844" y="4820444"/>
            <a:ext cx="6688483" cy="2031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ru-RU" altLang="ru-RU" dirty="0">
                <a:latin typeface="Times New Roman" pitchFamily="18" charset="0"/>
              </a:rPr>
              <a:t>С необычайным теплом развертывает он перед зрителем несложное повествование. Семья собралась за столом. Молодая мать, разливая суп, очевидно, напомнила дочерям о необходимости повторить слова предобеденной молитвы. Большой творческой удачей Шардена является изображение младшей девочки, представляющее собой один из лучших детских образов, созданных им</a:t>
            </a:r>
            <a:r>
              <a:rPr lang="ru-RU" altLang="ru-RU" dirty="0"/>
              <a:t>. 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305939" y="4021982"/>
            <a:ext cx="1991722" cy="5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1600" b="1" dirty="0">
                <a:latin typeface="Times New Roman" pitchFamily="18" charset="0"/>
              </a:rPr>
              <a:t>Молитва перед обедом</a:t>
            </a:r>
          </a:p>
        </p:txBody>
      </p:sp>
    </p:spTree>
    <p:extLst>
      <p:ext uri="{BB962C8B-B14F-4D97-AF65-F5344CB8AC3E}">
        <p14:creationId xmlns:p14="http://schemas.microsoft.com/office/powerpoint/2010/main" val="1108075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/>
          </a:bodyPr>
          <a:lstStyle/>
          <a:p>
            <a:r>
              <a:rPr lang="ru-RU" sz="2000" i="1" dirty="0"/>
              <a:t>Возникшее во Франции, рококо в области архитектуры сказалось главным образом в характере декора, приобретшего подчеркнуто изящные, утонченно-усложненные формы</a:t>
            </a:r>
            <a:r>
              <a:rPr lang="ru-RU" sz="2000" i="1" dirty="0" smtClean="0"/>
              <a:t>. Основными </a:t>
            </a:r>
            <a:r>
              <a:rPr lang="ru-RU" sz="2000" i="1" dirty="0"/>
              <a:t>чертами </a:t>
            </a:r>
            <a:r>
              <a:rPr lang="ru-RU" sz="2000" i="1" dirty="0" smtClean="0"/>
              <a:t>стиля рококо </a:t>
            </a:r>
            <a:r>
              <a:rPr lang="ru-RU" sz="2000" i="1" dirty="0"/>
              <a:t>можно считать: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305" y="1196752"/>
            <a:ext cx="9036496" cy="259228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/>
              <a:t>Наличие </a:t>
            </a:r>
            <a:r>
              <a:rPr lang="ru-RU" dirty="0"/>
              <a:t>большого количества украшений. Рококо изобилует всевозможными завитками, кривыми линиями, причудливыми узорами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- лепной орнамент, в котором присутствуют растительные мотивы. Нередко прямые линии переходят в изогнутые; орнамент можно встретить в оформлении стен, мебели, фасадов, фронтов, окон, балконов и др.;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- использование приглушенных и пастельных тонов. Несмотря на то, что декор рококо выглядит помпезно, этот стиль отказывается от ярких красок, что придает </a:t>
            </a:r>
            <a:r>
              <a:rPr lang="ru-RU" dirty="0" err="1"/>
              <a:t>б́ольшую</a:t>
            </a:r>
            <a:r>
              <a:rPr lang="ru-RU" dirty="0"/>
              <a:t> легкость и изящество помещению;</a:t>
            </a:r>
          </a:p>
        </p:txBody>
      </p:sp>
      <p:pic>
        <p:nvPicPr>
          <p:cNvPr id="2050" name="Picture 2" descr="C:\Users\Александр\Desktop\Презентации  другой материал все\МХК\Французская живопись\17 - 18 в\Рококо\img1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852327"/>
            <a:ext cx="7298697" cy="267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3041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83089" y="2230305"/>
            <a:ext cx="4216459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dirty="0">
                <a:latin typeface="Times New Roman" pitchFamily="18" charset="0"/>
              </a:rPr>
              <a:t>В натюрмортах «Атрибуты искусства» нарисованы предметы, которые важны для архитектора, художника и скульптора.</a:t>
            </a:r>
          </a:p>
        </p:txBody>
      </p:sp>
      <p:pic>
        <p:nvPicPr>
          <p:cNvPr id="8196" name="Picture 4" descr="Шарден Атрибуты искусст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9" y="161418"/>
            <a:ext cx="4309451" cy="206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Атрибуты искусств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8" y="3430634"/>
            <a:ext cx="4216460" cy="333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80524" y="765916"/>
            <a:ext cx="4643956" cy="60016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/>
              <a:t>«Атрибуты искусства» 1766 Эрмитаж</a:t>
            </a:r>
            <a:endParaRPr lang="ru-RU" sz="1600" dirty="0"/>
          </a:p>
          <a:p>
            <a:r>
              <a:rPr lang="ru-RU" sz="1600" dirty="0"/>
              <a:t>Перед нами величие предметов, составляющих основу художественной деятельности, важны все атрибуты: гипсовая статуя Меркурия, инструменты для черчения и рисования и черчения, книги в кожаных переплетах, рулон бумаги. Центральное место, конечно, занимает статуя Меркурия. Он известен как покровитель искусства, не случайно на столе рулоны бумаги, листы, это мир, где живет и творит художник. Книги обрамляют композицию, напоминая, что всякая мыслительная деятельность без книг невозможна. Казалось бы, после «малых голландцев» и фламандцев, что можно еще изобразить в натюрморте? Но Шарден нашел свой мир – мир домашних вещей, окружающих человека ежедневно, ежечасно. Все увидели, что помятый медный бак, таз или глиняная миска заключают в себе выразительное повествование о жизни парижских предместий, людей труда. При этом художник писал данные предметы с такой же любовью, с какой его собратья-художники передавали на полотнах  тончайшие кружева аристократов. Замечательна система световых рефлексов на картине. </a:t>
            </a:r>
          </a:p>
        </p:txBody>
      </p:sp>
    </p:spTree>
    <p:extLst>
      <p:ext uri="{BB962C8B-B14F-4D97-AF65-F5344CB8AC3E}">
        <p14:creationId xmlns:p14="http://schemas.microsoft.com/office/powerpoint/2010/main" val="2175827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669674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Рокайль -</a:t>
            </a:r>
            <a:r>
              <a:rPr lang="ru-RU" sz="2000" dirty="0"/>
              <a:t>т</a:t>
            </a:r>
            <a:r>
              <a:rPr lang="ru-RU" sz="2000" dirty="0" smtClean="0"/>
              <a:t>ак </a:t>
            </a:r>
            <a:r>
              <a:rPr lang="ru-RU" sz="2000" dirty="0"/>
              <a:t>издавна во Франции называли украшения в виде грубо обработанных камней и раковин, которыми декорировали садовые гроты и фонтаны</a:t>
            </a:r>
            <a:r>
              <a:rPr lang="ru-RU" sz="2000" dirty="0" smtClean="0"/>
              <a:t>. </a:t>
            </a:r>
            <a:r>
              <a:rPr lang="ru-RU" sz="2000" i="1" dirty="0"/>
              <a:t>слово приобрело специфическое, присущее только ему, понятие: каприз природы, прихоть воображения, нечто необыкновенное, причудливое, вычурное.</a:t>
            </a:r>
            <a:endParaRPr lang="ru-RU" sz="2000" dirty="0"/>
          </a:p>
        </p:txBody>
      </p:sp>
      <p:pic>
        <p:nvPicPr>
          <p:cNvPr id="3074" name="Picture 2" descr="C:\Users\Александр\Desktop\Презентации  другой материал все\МХК\Французская живопись\17 - 18 в\Рококо\img1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79" y="96617"/>
            <a:ext cx="1870581" cy="280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лександр\Desktop\Презентации  другой материал все\МХК\Французская живопись\17 - 18 в\Рококо\img1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97890"/>
            <a:ext cx="1526827" cy="226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86670" y="2097889"/>
            <a:ext cx="486159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 smtClean="0"/>
              <a:t>Карту́ш</a:t>
            </a:r>
            <a:r>
              <a:rPr lang="ru-RU" i="1" dirty="0" smtClean="0"/>
              <a:t>— </a:t>
            </a:r>
            <a:r>
              <a:rPr lang="ru-RU" i="1" dirty="0"/>
              <a:t>в архитектуре и декоративном искусстве — «мотив в виде полуразвернутого, часто с надорванными либо надрезанными краями рулона бумаги, свитка</a:t>
            </a:r>
            <a:r>
              <a:rPr lang="ru-RU" i="1" dirty="0" smtClean="0"/>
              <a:t>», </a:t>
            </a:r>
            <a:r>
              <a:rPr lang="ru-RU" i="1" dirty="0"/>
              <a:t>на котором может помещаться герб, эмблема или надпись</a:t>
            </a:r>
            <a:r>
              <a:rPr lang="ru-RU" dirty="0"/>
              <a:t>.</a:t>
            </a:r>
          </a:p>
        </p:txBody>
      </p:sp>
      <p:pic>
        <p:nvPicPr>
          <p:cNvPr id="3076" name="Picture 4" descr="C:\Users\Александр\Desktop\Презентации  другой материал все\МХК\Французская живопись\17 - 18 в\Рококо\img15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06864"/>
            <a:ext cx="2871863" cy="224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Александр\Desktop\Презентации  другой материал все\МХК\Французская живопись\17 - 18 в\Рококо\img18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443" y="4506864"/>
            <a:ext cx="2799851" cy="229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Александр\Desktop\Презентации  другой материал все\МХК\Французская живопись\17 - 18 в\Рококо\img2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12" y="4502363"/>
            <a:ext cx="1931796" cy="2274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90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551" y="16831"/>
            <a:ext cx="8928992" cy="96389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/>
              <a:t>Внутри же стены разбиты филенками, нишами, обильно украшены живописью, лепниной, позолотой, мелкой пластикой, декоративными тканями, бронзой, фарфором, зеркалами.</a:t>
            </a:r>
          </a:p>
        </p:txBody>
      </p:sp>
      <p:pic>
        <p:nvPicPr>
          <p:cNvPr id="4098" name="Picture 2" descr="C:\Users\Александр\Desktop\Презентации  другой материал все\МХК\Французская живопись\17 - 18 в\Рококо\img1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1" y="980728"/>
            <a:ext cx="2550234" cy="2001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лександр\Desktop\Презентации  другой материал все\МХК\Французская живопись\17 - 18 в\Рококо\img1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836982"/>
            <a:ext cx="3024336" cy="219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Александр\Desktop\Презентации  другой материал все\МХК\Французская живопись\17 - 18 в\Рококо\img1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410" y="950247"/>
            <a:ext cx="2627784" cy="197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3042544"/>
            <a:ext cx="906644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Большинство оконных проемов, зеркала и декоративные панно над окнами также имели круглую или овальную форму. Большое внимание уделяется шторам. Поскольку стены обтягивались дорогими привозными тканями, шторы делались из этих же тканей. Рококо - стиль, основанный на детали. Модным словом </a:t>
            </a:r>
            <a:r>
              <a:rPr lang="ru-RU" dirty="0" smtClean="0"/>
              <a:t>становится </a:t>
            </a:r>
            <a:r>
              <a:rPr lang="ru-RU" dirty="0"/>
              <a:t>пустяк, </a:t>
            </a:r>
            <a:r>
              <a:rPr lang="ru-RU" dirty="0" smtClean="0"/>
              <a:t>безделушка. </a:t>
            </a:r>
            <a:r>
              <a:rPr lang="ru-RU" dirty="0"/>
              <a:t>При Людовике XV стены покоев стали покрывать резными узорами небывалого изящества, паутиной орнаментов, расписывать цветочными гирляндами, фигурками птиц, животных, резвых амурчиков, пастушек, причудливо завитых раковин. </a:t>
            </a:r>
          </a:p>
        </p:txBody>
      </p:sp>
      <p:pic>
        <p:nvPicPr>
          <p:cNvPr id="4101" name="Picture 5" descr="C:\Users\Александр\Desktop\Презентации  другой материал все\МХК\Французская живопись\17 - 18 в\Рококо\img1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080573"/>
            <a:ext cx="2423591" cy="162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Александр\Desktop\Презентации  другой материал все\МХК\Французская живопись\17 - 18 в\Рококо\img14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324" y="5100616"/>
            <a:ext cx="1513656" cy="161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Александр\Desktop\Презентации  другой материал все\МХК\Французская живопись\17 - 18 в\Рококо\img15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980" y="5123237"/>
            <a:ext cx="2115176" cy="156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Александр\Desktop\Презентации  другой материал все\МХК\Французская живопись\17 - 18 в\Рококо\img12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99" y="5088179"/>
            <a:ext cx="2255537" cy="163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020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-285776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Мода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5122" name="Picture 2" descr="F:\Катько)\Институт\Литра\1330595267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643314"/>
            <a:ext cx="6286500" cy="3057525"/>
          </a:xfrm>
          <a:prstGeom prst="rect">
            <a:avLst/>
          </a:prstGeom>
          <a:noFill/>
        </p:spPr>
      </p:pic>
      <p:pic>
        <p:nvPicPr>
          <p:cNvPr id="5123" name="Picture 3" descr="F:\Катько)\Институт\Литра\36163560_03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3" y="0"/>
            <a:ext cx="2500298" cy="3565782"/>
          </a:xfrm>
          <a:prstGeom prst="rect">
            <a:avLst/>
          </a:prstGeom>
          <a:noFill/>
        </p:spPr>
      </p:pic>
      <p:pic>
        <p:nvPicPr>
          <p:cNvPr id="5125" name="Picture 5" descr="F:\Катько)\Институт\Литра\36164028_IMG_00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357454" cy="352698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928926" y="714356"/>
            <a:ext cx="33590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omic Sans MS" pitchFamily="66" charset="0"/>
              </a:rPr>
              <a:t>Прически 18 века были пышные и имели высоту до 60 см. Украшались перьями, цветами и даже создавали корабли с парусами. 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71736" y="3071810"/>
            <a:ext cx="39725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Comic Sans MS" pitchFamily="66" charset="0"/>
              </a:rPr>
              <a:t>Мода стиля Рококо</a:t>
            </a:r>
            <a:endParaRPr lang="ru-RU" sz="32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Катько)\Институт\Литра\1330595204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567545"/>
            <a:ext cx="6500858" cy="3151932"/>
          </a:xfrm>
          <a:prstGeom prst="rect">
            <a:avLst/>
          </a:prstGeom>
          <a:noFill/>
        </p:spPr>
      </p:pic>
      <p:pic>
        <p:nvPicPr>
          <p:cNvPr id="6147" name="Picture 3" descr="F:\Катько)\Институт\Литра\post86492_im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5075" y="0"/>
            <a:ext cx="2678925" cy="3571900"/>
          </a:xfrm>
          <a:prstGeom prst="rect">
            <a:avLst/>
          </a:prstGeom>
          <a:noFill/>
        </p:spPr>
      </p:pic>
      <p:pic>
        <p:nvPicPr>
          <p:cNvPr id="6148" name="Picture 4" descr="F:\Катько)\Институт\Литра\600712_211184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"/>
            <a:ext cx="2357421" cy="3435241"/>
          </a:xfrm>
          <a:prstGeom prst="rect">
            <a:avLst/>
          </a:prstGeom>
          <a:noFill/>
        </p:spPr>
      </p:pic>
      <p:pic>
        <p:nvPicPr>
          <p:cNvPr id="6149" name="Picture 5" descr="F:\Катько)\Институт\Литра\95119140_fb2d26c4be0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571480"/>
            <a:ext cx="2406175" cy="296385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00364" y="71414"/>
            <a:ext cx="3114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Пышные наряды</a:t>
            </a:r>
            <a:endParaRPr lang="ru-RU" sz="28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287016" y="138905"/>
            <a:ext cx="1548680" cy="2304256"/>
          </a:xfrm>
        </p:spPr>
        <p:txBody>
          <a:bodyPr>
            <a:normAutofit fontScale="97500"/>
          </a:bodyPr>
          <a:lstStyle/>
          <a:p>
            <a:pPr marL="0" indent="0">
              <a:buNone/>
            </a:pPr>
            <a:r>
              <a:rPr lang="ru-RU" sz="2500" i="1" dirty="0" smtClean="0"/>
              <a:t>Живопись</a:t>
            </a:r>
          </a:p>
          <a:p>
            <a:pPr marL="0" indent="0">
              <a:buNone/>
            </a:pPr>
            <a:r>
              <a:rPr lang="ru-RU" sz="2500" i="1" dirty="0" smtClean="0"/>
              <a:t> </a:t>
            </a:r>
            <a:r>
              <a:rPr lang="ru-RU" sz="2500" i="1" dirty="0"/>
              <a:t>рококо</a:t>
            </a:r>
            <a:br>
              <a:rPr lang="ru-RU" sz="2500" i="1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Picture 6" descr="Ват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5637"/>
            <a:ext cx="1937259" cy="242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Портрет маркизы Д помпаду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469" y="2132856"/>
            <a:ext cx="2131934" cy="217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Читающая молодая женщин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794" y="4606867"/>
            <a:ext cx="1595163" cy="198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908046" y="65637"/>
            <a:ext cx="313620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Антуан Ватто</a:t>
            </a:r>
          </a:p>
          <a:p>
            <a:r>
              <a:rPr lang="ru-RU" b="1" i="1" dirty="0"/>
              <a:t> (1684 – 1721).</a:t>
            </a:r>
          </a:p>
          <a:p>
            <a:r>
              <a:rPr lang="ru-RU" i="1" dirty="0"/>
              <a:t>Создатель галантного жанра, интимной живописи, способной передавать тонкие душевные движения и чувства.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7503" y="2683091"/>
            <a:ext cx="43282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i="1" dirty="0">
                <a:latin typeface="Times New Roman" pitchFamily="18" charset="0"/>
              </a:rPr>
              <a:t>Франсуа Буше (1703 – 1770)</a:t>
            </a:r>
          </a:p>
          <a:p>
            <a:r>
              <a:rPr lang="ru-RU" i="1" dirty="0" smtClean="0"/>
              <a:t>Создателем </a:t>
            </a:r>
            <a:r>
              <a:rPr lang="ru-RU" i="1" dirty="0"/>
              <a:t>искусства бездумного и праздничного и стал этот художник</a:t>
            </a:r>
            <a:r>
              <a:rPr lang="ru-RU" dirty="0"/>
              <a:t>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448" y="4308626"/>
            <a:ext cx="376950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latin typeface="Times New Roman" pitchFamily="18" charset="0"/>
              </a:rPr>
              <a:t>Ж. О. Фрагонар</a:t>
            </a:r>
          </a:p>
          <a:p>
            <a:pPr algn="ctr"/>
            <a:r>
              <a:rPr lang="ru-RU" altLang="ru-RU" b="1" dirty="0">
                <a:latin typeface="Times New Roman" pitchFamily="18" charset="0"/>
              </a:rPr>
              <a:t> (1732–1806)</a:t>
            </a:r>
          </a:p>
          <a:p>
            <a:r>
              <a:rPr lang="ru-RU" dirty="0" smtClean="0"/>
              <a:t>Он </a:t>
            </a:r>
            <a:r>
              <a:rPr lang="ru-RU" dirty="0"/>
              <a:t>овладел стремительной и бурной манерой живописи, передавал красочность реального мира, использовал теплую золотистую гамму, игру света, тонкость свето-воздушных эффектов.</a:t>
            </a:r>
          </a:p>
        </p:txBody>
      </p:sp>
      <p:pic>
        <p:nvPicPr>
          <p:cNvPr id="12" name="Picture 5" descr="Выигранный поцелуй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616130"/>
            <a:ext cx="1564896" cy="197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image00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606867"/>
            <a:ext cx="1552756" cy="1931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Купание Дианы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542" y="2132855"/>
            <a:ext cx="2724711" cy="218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watteau0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75461"/>
            <a:ext cx="1971469" cy="197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333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8191" y="37980"/>
            <a:ext cx="7380312" cy="654716"/>
          </a:xfrm>
        </p:spPr>
        <p:txBody>
          <a:bodyPr>
            <a:normAutofit fontScale="90000"/>
          </a:bodyPr>
          <a:lstStyle/>
          <a:p>
            <a:r>
              <a:rPr lang="ru-RU" sz="2400" i="1" dirty="0"/>
              <a:t>Антуан Ватто</a:t>
            </a:r>
            <a:br>
              <a:rPr lang="ru-RU" sz="2400" i="1" dirty="0"/>
            </a:br>
            <a:r>
              <a:rPr lang="ru-RU" sz="2400" i="1" dirty="0"/>
              <a:t> (1684 – 1721).</a:t>
            </a:r>
          </a:p>
        </p:txBody>
      </p:sp>
      <p:pic>
        <p:nvPicPr>
          <p:cNvPr id="4" name="Picture 4" descr="Ватто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733"/>
            <a:ext cx="2529377" cy="207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6531" y="2708920"/>
            <a:ext cx="40014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Его герои: бродячее население Франции, крестьяне, ремесленники, странствующие музыканты, солдаты, нищие, актеры – с одной стороны. Светские дамы, кавалеры, чернокожие слуги – с другой.</a:t>
            </a:r>
          </a:p>
        </p:txBody>
      </p:sp>
      <p:pic>
        <p:nvPicPr>
          <p:cNvPr id="7" name="Picture 3" descr="Ватт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427" y="63108"/>
            <a:ext cx="2548742" cy="226779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8600" y="4810665"/>
            <a:ext cx="427112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i="1" dirty="0">
                <a:latin typeface="Times New Roman" pitchFamily="18" charset="0"/>
              </a:rPr>
              <a:t>«Жиль» 1720 г</a:t>
            </a:r>
            <a:r>
              <a:rPr lang="ru-RU" altLang="ru-RU" b="1" dirty="0">
                <a:latin typeface="Times New Roman" pitchFamily="18" charset="0"/>
              </a:rPr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Одинокий герой под маской которого скрыт живой человеческий характер. Таков Пьеро – Жиль, печальный мечтатель и неудачник. Под внешней сдержанностью скрыто внутреннее смятение героя.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2149923"/>
            <a:ext cx="32800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i="1" dirty="0"/>
              <a:t>«Актеры итальянской комедии» </a:t>
            </a:r>
            <a:endParaRPr lang="ru-RU" sz="1600" b="1" i="1" dirty="0" smtClean="0"/>
          </a:p>
          <a:p>
            <a:pPr algn="ctr"/>
            <a:r>
              <a:rPr lang="ru-RU" sz="1600" b="1" i="1" dirty="0" smtClean="0"/>
              <a:t>1712г.</a:t>
            </a:r>
            <a:endParaRPr lang="ru-RU" sz="1600" b="1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949243" y="2257645"/>
            <a:ext cx="1850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/>
              <a:t>Любовная песня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937422" y="2996410"/>
            <a:ext cx="21660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Веселая компания</a:t>
            </a:r>
          </a:p>
        </p:txBody>
      </p:sp>
      <p:pic>
        <p:nvPicPr>
          <p:cNvPr id="13" name="Picture 4" descr="Ватт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947" y="724832"/>
            <a:ext cx="2772801" cy="224897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221642" y="6485844"/>
            <a:ext cx="1717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/>
              <a:t>«Жиль» 1720 г.</a:t>
            </a:r>
          </a:p>
        </p:txBody>
      </p:sp>
      <p:pic>
        <p:nvPicPr>
          <p:cNvPr id="15" name="Picture 6" descr="watteau0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427" y="2659166"/>
            <a:ext cx="2655920" cy="265592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6651918" y="5347616"/>
            <a:ext cx="21475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/>
              <a:t>Затруднительное </a:t>
            </a:r>
            <a:endParaRPr lang="ru-RU" b="1" i="1" dirty="0" smtClean="0"/>
          </a:p>
          <a:p>
            <a:pPr algn="ctr"/>
            <a:r>
              <a:rPr lang="ru-RU" b="1" i="1" dirty="0" smtClean="0"/>
              <a:t>положение</a:t>
            </a:r>
            <a:endParaRPr lang="ru-RU" b="1" i="1" dirty="0"/>
          </a:p>
        </p:txBody>
      </p:sp>
      <p:pic>
        <p:nvPicPr>
          <p:cNvPr id="5122" name="Picture 2" descr="C:\Users\Александр\Desktop\Презентации  другой материал все\МХК\Французская живопись\17 - 18 в\Ватто\87e3eded892f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179" y="3405934"/>
            <a:ext cx="2372500" cy="2975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141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856984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000" i="1" dirty="0"/>
              <a:t>«Паломничество на остров </a:t>
            </a:r>
            <a:r>
              <a:rPr lang="ru-RU" sz="2000" i="1" dirty="0" err="1"/>
              <a:t>Киферу</a:t>
            </a:r>
            <a:r>
              <a:rPr lang="ru-RU" sz="2000" i="1" dirty="0"/>
              <a:t>» 1717г.</a:t>
            </a:r>
          </a:p>
          <a:p>
            <a:pPr marL="0" indent="0">
              <a:buNone/>
            </a:pPr>
            <a:r>
              <a:rPr lang="ru-RU" sz="2000" i="1" dirty="0"/>
              <a:t>   За эту картину Ватто был избран во Французскую Королевскую академию. Для ее обозначения был изобретен новый жанр – «галантные празднества».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3" descr="Ват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7479674" cy="507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0298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895</TotalTime>
  <Words>1465</Words>
  <Application>Microsoft Office PowerPoint</Application>
  <PresentationFormat>Экран (4:3)</PresentationFormat>
  <Paragraphs>86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В 20-ые годы 18 века во Франции стал складываться и в 30-40-ые годы достиг расцвета стиль рококо. </vt:lpstr>
      <vt:lpstr>Возникшее во Франции, рококо в области архитектуры сказалось главным образом в характере декора, приобретшего подчеркнуто изящные, утонченно-усложненные формы. Основными чертами стиля рококо можно считать:</vt:lpstr>
      <vt:lpstr>Презентация PowerPoint</vt:lpstr>
      <vt:lpstr>Презентация PowerPoint</vt:lpstr>
      <vt:lpstr>Мода</vt:lpstr>
      <vt:lpstr>Презентация PowerPoint</vt:lpstr>
      <vt:lpstr>Презентация PowerPoint</vt:lpstr>
      <vt:lpstr>Антуан Ватто  (1684 – 1721).</vt:lpstr>
      <vt:lpstr>Презентация PowerPoint</vt:lpstr>
      <vt:lpstr>Презентация PowerPoint</vt:lpstr>
      <vt:lpstr>Франсуа Буше (1703 – 1770)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Классицизм</dc:title>
  <dc:creator>Patrick</dc:creator>
  <cp:lastModifiedBy>Александр Гутов</cp:lastModifiedBy>
  <cp:revision>89</cp:revision>
  <dcterms:created xsi:type="dcterms:W3CDTF">2013-03-17T09:13:05Z</dcterms:created>
  <dcterms:modified xsi:type="dcterms:W3CDTF">2016-12-03T11:38:51Z</dcterms:modified>
</cp:coreProperties>
</file>