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59" r:id="rId5"/>
    <p:sldId id="262" r:id="rId6"/>
    <p:sldId id="263" r:id="rId7"/>
    <p:sldId id="265" r:id="rId8"/>
    <p:sldId id="261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askraski-tut.ru/pages/images_luntik/a1_luntik.png" TargetMode="External"/><Relationship Id="rId5" Type="http://schemas.openxmlformats.org/officeDocument/2006/relationships/hyperlink" Target="http://obuvaem-nojki.ru/wp-content/uploads/2014/09/background.png" TargetMode="Externa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nanio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2939007"/>
            <a:ext cx="2868046" cy="3836851"/>
          </a:xfrm>
          <a:prstGeom prst="rect">
            <a:avLst/>
          </a:prstGeom>
        </p:spPr>
      </p:pic>
      <p:sp>
        <p:nvSpPr>
          <p:cNvPr id="1025" name="Стрелка вправо 1024">
            <a:hlinkClick r:id="" action="ppaction://hlinkshowjump?jump=nextslide"/>
          </p:cNvPr>
          <p:cNvSpPr/>
          <p:nvPr/>
        </p:nvSpPr>
        <p:spPr>
          <a:xfrm>
            <a:off x="7812360" y="6093296"/>
            <a:ext cx="1008112" cy="576064"/>
          </a:xfrm>
          <a:prstGeom prst="rightArrow">
            <a:avLst/>
          </a:prstGeom>
          <a:solidFill>
            <a:srgbClr val="00206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Управляющая кнопка: сведения 1026">
            <a:hlinkClick r:id="" action="ppaction://hlinkshowjump?jump=lastslide" highlightClick="1"/>
          </p:cNvPr>
          <p:cNvSpPr/>
          <p:nvPr/>
        </p:nvSpPr>
        <p:spPr>
          <a:xfrm>
            <a:off x="467544" y="332656"/>
            <a:ext cx="504056" cy="648072"/>
          </a:xfrm>
          <a:prstGeom prst="actionButtonInformation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TextBox 1027"/>
          <p:cNvSpPr txBox="1"/>
          <p:nvPr/>
        </p:nvSpPr>
        <p:spPr>
          <a:xfrm>
            <a:off x="1193480" y="924396"/>
            <a:ext cx="6757043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«</a:t>
            </a:r>
            <a:r>
              <a:rPr lang="ru-RU" sz="4800" b="1" dirty="0" err="1" smtClean="0">
                <a:solidFill>
                  <a:srgbClr val="C00000"/>
                </a:solidFill>
              </a:rPr>
              <a:t>Лунтик</a:t>
            </a:r>
            <a:r>
              <a:rPr lang="ru-RU" sz="4800" b="1" dirty="0" smtClean="0">
                <a:solidFill>
                  <a:srgbClr val="C00000"/>
                </a:solidFill>
              </a:rPr>
              <a:t> учится считать»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тренажёр </a:t>
            </a:r>
            <a:r>
              <a:rPr lang="ru-RU" sz="2800" b="1" dirty="0">
                <a:solidFill>
                  <a:srgbClr val="C00000"/>
                </a:solidFill>
              </a:rPr>
              <a:t>по </a:t>
            </a:r>
            <a:r>
              <a:rPr lang="ru-RU" sz="2800" b="1" dirty="0" smtClean="0">
                <a:solidFill>
                  <a:srgbClr val="C00000"/>
                </a:solidFill>
              </a:rPr>
              <a:t>математике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для 1 класса</a:t>
            </a:r>
            <a:endParaRPr lang="ru-RU" sz="2800" b="1" dirty="0">
              <a:solidFill>
                <a:srgbClr val="C00000"/>
              </a:solidFill>
            </a:endParaRPr>
          </a:p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3520455" y="2852936"/>
            <a:ext cx="4558813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Презентацию подготовила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у</a:t>
            </a:r>
            <a:r>
              <a:rPr lang="ru-RU" sz="2400" dirty="0" smtClean="0">
                <a:solidFill>
                  <a:srgbClr val="002060"/>
                </a:solidFill>
              </a:rPr>
              <a:t>читель начальных классов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МОУ «Гимназия №5» г. Саратова</a:t>
            </a:r>
          </a:p>
          <a:p>
            <a:pPr algn="ctr"/>
            <a:r>
              <a:rPr lang="ru-RU" sz="2400" dirty="0" err="1" smtClean="0">
                <a:solidFill>
                  <a:srgbClr val="002060"/>
                </a:solidFill>
              </a:rPr>
              <a:t>Чечуевская</a:t>
            </a:r>
            <a:r>
              <a:rPr lang="ru-RU" sz="2400" dirty="0" smtClean="0">
                <a:solidFill>
                  <a:srgbClr val="002060"/>
                </a:solidFill>
              </a:rPr>
              <a:t> Виктория Юрьевна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31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2939007"/>
            <a:ext cx="2868046" cy="3836851"/>
          </a:xfrm>
          <a:prstGeom prst="rect">
            <a:avLst/>
          </a:prstGeom>
        </p:spPr>
      </p:pic>
      <p:sp>
        <p:nvSpPr>
          <p:cNvPr id="1025" name="Стрелка вправо 1024">
            <a:hlinkClick r:id="" action="ppaction://hlinkshowjump?jump=nextslide"/>
          </p:cNvPr>
          <p:cNvSpPr/>
          <p:nvPr/>
        </p:nvSpPr>
        <p:spPr>
          <a:xfrm>
            <a:off x="7812360" y="6093296"/>
            <a:ext cx="1008112" cy="576064"/>
          </a:xfrm>
          <a:prstGeom prst="rightArrow">
            <a:avLst/>
          </a:prstGeom>
          <a:solidFill>
            <a:srgbClr val="00206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-облако 2"/>
          <p:cNvSpPr/>
          <p:nvPr/>
        </p:nvSpPr>
        <p:spPr>
          <a:xfrm>
            <a:off x="2555776" y="74370"/>
            <a:ext cx="6273665" cy="4362742"/>
          </a:xfrm>
          <a:prstGeom prst="cloudCallout">
            <a:avLst>
              <a:gd name="adj1" fmla="val -52755"/>
              <a:gd name="adj2" fmla="val 43898"/>
            </a:avLst>
          </a:prstGeom>
          <a:solidFill>
            <a:schemeClr val="accent1">
              <a:alpha val="36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Друзья! Давайте вместе учиться считать!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А чтобы проверить правильность ответа, будем кликать по карточке с примером!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Начнём!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87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04360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6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2939007"/>
            <a:ext cx="2868046" cy="3836851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043608" y="407291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3 + 3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7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 + 6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88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63888" y="407291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3 </a:t>
            </a:r>
            <a:r>
              <a:rPr lang="ru-RU" sz="5400" b="1" dirty="0" smtClean="0">
                <a:solidFill>
                  <a:srgbClr val="C00000"/>
                </a:solidFill>
              </a:rPr>
              <a:t>- 2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388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6388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10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63888" y="1628800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8 + 2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6388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8416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6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84168" y="407291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9 - 3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8416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8416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84168" y="1628800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6 - 5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8416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563888" y="2836015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9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63888" y="2836015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3 + </a:t>
            </a:r>
            <a:r>
              <a:rPr lang="ru-RU" sz="5400" b="1" dirty="0" smtClean="0">
                <a:solidFill>
                  <a:srgbClr val="C00000"/>
                </a:solidFill>
              </a:rPr>
              <a:t>6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63888" y="2836015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84168" y="2836015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7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084168" y="2852936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9 - 2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084168" y="2836015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Стрелка вправо 1024">
            <a:hlinkClick r:id="" action="ppaction://hlinkshowjump?jump=nextslide"/>
          </p:cNvPr>
          <p:cNvSpPr/>
          <p:nvPr/>
        </p:nvSpPr>
        <p:spPr>
          <a:xfrm>
            <a:off x="7812360" y="6093296"/>
            <a:ext cx="1008112" cy="576064"/>
          </a:xfrm>
          <a:prstGeom prst="rightArrow">
            <a:avLst/>
          </a:prstGeom>
          <a:solidFill>
            <a:srgbClr val="00206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4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04360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9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2939007"/>
            <a:ext cx="2868046" cy="3836851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043608" y="404664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2 </a:t>
            </a:r>
            <a:r>
              <a:rPr lang="ru-RU" sz="5400" b="1" dirty="0">
                <a:solidFill>
                  <a:srgbClr val="C00000"/>
                </a:solidFill>
              </a:rPr>
              <a:t>+ </a:t>
            </a:r>
            <a:r>
              <a:rPr lang="ru-RU" sz="5400" b="1" dirty="0" smtClean="0">
                <a:solidFill>
                  <a:srgbClr val="C00000"/>
                </a:solidFill>
              </a:rPr>
              <a:t>7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9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-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88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69947" y="407291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8</a:t>
            </a:r>
            <a:r>
              <a:rPr lang="ru-RU" sz="5400" b="1" dirty="0" smtClean="0">
                <a:solidFill>
                  <a:srgbClr val="C00000"/>
                </a:solidFill>
              </a:rPr>
              <a:t> - 3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388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6388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69947" y="1628800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8 - </a:t>
            </a:r>
            <a:r>
              <a:rPr lang="ru-RU" sz="54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6388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8416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84168" y="407291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5</a:t>
            </a:r>
            <a:r>
              <a:rPr lang="ru-RU" sz="5400" b="1" dirty="0" smtClean="0">
                <a:solidFill>
                  <a:srgbClr val="C00000"/>
                </a:solidFill>
              </a:rPr>
              <a:t> - 3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8416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8416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85065" y="1625731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3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+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8416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563888" y="2836015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6006" y="2852936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7 - 6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63888" y="2836015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84168" y="2836015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084168" y="2852936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6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+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084168" y="2836015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>
            <a:hlinkClick r:id="" action="ppaction://hlinkshowjump?jump=nextslide"/>
          </p:cNvPr>
          <p:cNvSpPr/>
          <p:nvPr/>
        </p:nvSpPr>
        <p:spPr>
          <a:xfrm>
            <a:off x="7812360" y="6093296"/>
            <a:ext cx="1008112" cy="576064"/>
          </a:xfrm>
          <a:prstGeom prst="rightArrow">
            <a:avLst/>
          </a:prstGeom>
          <a:solidFill>
            <a:srgbClr val="00206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93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04360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4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2939007"/>
            <a:ext cx="2868046" cy="3836851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043608" y="404664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8</a:t>
            </a:r>
            <a:r>
              <a:rPr lang="ru-RU" sz="5400" b="1" dirty="0" smtClean="0">
                <a:solidFill>
                  <a:srgbClr val="C00000"/>
                </a:solidFill>
              </a:rPr>
              <a:t> - </a:t>
            </a:r>
            <a:r>
              <a:rPr lang="ru-RU" sz="54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4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5 </a:t>
            </a:r>
            <a:r>
              <a:rPr lang="ru-RU" sz="5400" b="1" dirty="0">
                <a:solidFill>
                  <a:srgbClr val="C00000"/>
                </a:solidFill>
              </a:rPr>
              <a:t>-</a:t>
            </a:r>
            <a:r>
              <a:rPr lang="ru-RU" sz="5400" b="1" dirty="0" smtClean="0">
                <a:solidFill>
                  <a:srgbClr val="C00000"/>
                </a:solidFill>
              </a:rPr>
              <a:t> 1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88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9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69947" y="404664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7 </a:t>
            </a:r>
            <a:r>
              <a:rPr lang="ru-RU" sz="5400" b="1" dirty="0">
                <a:solidFill>
                  <a:srgbClr val="C00000"/>
                </a:solidFill>
              </a:rPr>
              <a:t>+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388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6388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69947" y="1628800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1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+</a:t>
            </a:r>
            <a:r>
              <a:rPr lang="ru-RU" sz="5400" b="1" dirty="0" smtClean="0">
                <a:solidFill>
                  <a:srgbClr val="C00000"/>
                </a:solidFill>
              </a:rPr>
              <a:t> 4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6388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8416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4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84168" y="404664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7 - 3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8416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8416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6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85065" y="1628800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 </a:t>
            </a:r>
            <a:r>
              <a:rPr lang="ru-RU" sz="5400" b="1" dirty="0">
                <a:solidFill>
                  <a:srgbClr val="C00000"/>
                </a:solidFill>
              </a:rPr>
              <a:t>+</a:t>
            </a:r>
            <a:r>
              <a:rPr lang="ru-RU" sz="5400" b="1" dirty="0" smtClean="0">
                <a:solidFill>
                  <a:srgbClr val="C00000"/>
                </a:solidFill>
              </a:rPr>
              <a:t> 5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8416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563888" y="2836015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3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6006" y="2852936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6</a:t>
            </a:r>
            <a:r>
              <a:rPr lang="ru-RU" sz="5400" b="1" dirty="0" smtClean="0">
                <a:solidFill>
                  <a:srgbClr val="C00000"/>
                </a:solidFill>
              </a:rPr>
              <a:t> - 3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63888" y="2836015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84168" y="2836015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2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084168" y="2852936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5 - </a:t>
            </a:r>
            <a:r>
              <a:rPr lang="ru-RU" sz="5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084168" y="2836015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>
            <a:hlinkClick r:id="" action="ppaction://hlinkshowjump?jump=nextslide"/>
          </p:cNvPr>
          <p:cNvSpPr/>
          <p:nvPr/>
        </p:nvSpPr>
        <p:spPr>
          <a:xfrm>
            <a:off x="7812360" y="6093296"/>
            <a:ext cx="1008112" cy="576064"/>
          </a:xfrm>
          <a:prstGeom prst="rightArrow">
            <a:avLst/>
          </a:prstGeom>
          <a:solidFill>
            <a:srgbClr val="00206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2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04360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8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2939007"/>
            <a:ext cx="2868046" cy="3836851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043608" y="404664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6 </a:t>
            </a:r>
            <a:r>
              <a:rPr lang="ru-RU" sz="5400" b="1" dirty="0">
                <a:solidFill>
                  <a:srgbClr val="C00000"/>
                </a:solidFill>
              </a:rPr>
              <a:t>+</a:t>
            </a:r>
            <a:r>
              <a:rPr lang="ru-RU" sz="5400" b="1" dirty="0" smtClean="0">
                <a:solidFill>
                  <a:srgbClr val="C00000"/>
                </a:solidFill>
              </a:rPr>
              <a:t> 2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8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-</a:t>
            </a:r>
            <a:r>
              <a:rPr lang="ru-RU" sz="5400" b="1" dirty="0" smtClean="0">
                <a:solidFill>
                  <a:srgbClr val="C00000"/>
                </a:solidFill>
              </a:rPr>
              <a:t> 2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360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88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69947" y="404664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5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+</a:t>
            </a:r>
            <a:r>
              <a:rPr lang="ru-RU" sz="5400" b="1" dirty="0" smtClean="0">
                <a:solidFill>
                  <a:srgbClr val="C00000"/>
                </a:solidFill>
              </a:rPr>
              <a:t> 4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388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6388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69947" y="1628800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4 - </a:t>
            </a:r>
            <a:r>
              <a:rPr lang="ru-RU" sz="5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6388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84168" y="407291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84168" y="404664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4</a:t>
            </a:r>
            <a:r>
              <a:rPr lang="ru-RU" sz="5400" b="1" dirty="0" smtClean="0">
                <a:solidFill>
                  <a:srgbClr val="C00000"/>
                </a:solidFill>
              </a:rPr>
              <a:t> - 3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84168" y="407291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84168" y="1628800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85065" y="1628800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3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+</a:t>
            </a:r>
            <a:r>
              <a:rPr lang="ru-RU" sz="5400" b="1" dirty="0" smtClean="0">
                <a:solidFill>
                  <a:srgbClr val="C00000"/>
                </a:solidFill>
              </a:rPr>
              <a:t> 3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84168" y="1628800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563888" y="2836015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6006" y="2852936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7 - 2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63888" y="2836015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84168" y="2836015"/>
            <a:ext cx="2016224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084168" y="2852936"/>
            <a:ext cx="2016224" cy="72008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5 - 4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084168" y="2836015"/>
            <a:ext cx="2016224" cy="720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>
            <a:hlinkClick r:id="" action="ppaction://hlinkshowjump?jump=nextslide"/>
          </p:cNvPr>
          <p:cNvSpPr/>
          <p:nvPr/>
        </p:nvSpPr>
        <p:spPr>
          <a:xfrm>
            <a:off x="7812360" y="6093296"/>
            <a:ext cx="1008112" cy="576064"/>
          </a:xfrm>
          <a:prstGeom prst="rightArrow">
            <a:avLst/>
          </a:prstGeom>
          <a:solidFill>
            <a:srgbClr val="00206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2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2939007"/>
            <a:ext cx="2868046" cy="3836851"/>
          </a:xfrm>
          <a:prstGeom prst="rect">
            <a:avLst/>
          </a:prstGeom>
        </p:spPr>
      </p:pic>
      <p:sp>
        <p:nvSpPr>
          <p:cNvPr id="1025" name="Стрелка вправо 1024">
            <a:hlinkClick r:id="" action="ppaction://hlinkshowjump?jump=endshow"/>
          </p:cNvPr>
          <p:cNvSpPr/>
          <p:nvPr/>
        </p:nvSpPr>
        <p:spPr>
          <a:xfrm>
            <a:off x="7812360" y="6093296"/>
            <a:ext cx="1008112" cy="576064"/>
          </a:xfrm>
          <a:prstGeom prst="rightArrow">
            <a:avLst/>
          </a:prstGeom>
          <a:solidFill>
            <a:srgbClr val="00206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-облако 2"/>
          <p:cNvSpPr/>
          <p:nvPr/>
        </p:nvSpPr>
        <p:spPr>
          <a:xfrm>
            <a:off x="2555776" y="74370"/>
            <a:ext cx="6273665" cy="4362742"/>
          </a:xfrm>
          <a:prstGeom prst="cloudCallout">
            <a:avLst>
              <a:gd name="adj1" fmla="val -52755"/>
              <a:gd name="adj2" fmla="val 43898"/>
            </a:avLst>
          </a:prstGeom>
          <a:solidFill>
            <a:schemeClr val="accent1">
              <a:alpha val="36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Молодцы, ребята!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До новых встреч!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3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2939007"/>
            <a:ext cx="2868046" cy="3836851"/>
          </a:xfrm>
          <a:prstGeom prst="rect">
            <a:avLst/>
          </a:prstGeom>
        </p:spPr>
      </p:pic>
      <p:sp>
        <p:nvSpPr>
          <p:cNvPr id="2" name="Управляющая кнопка: домой 1">
            <a:hlinkClick r:id="rId4" action="ppaction://hlinksldjump" highlightClick="1"/>
          </p:cNvPr>
          <p:cNvSpPr/>
          <p:nvPr/>
        </p:nvSpPr>
        <p:spPr>
          <a:xfrm>
            <a:off x="8258747" y="5877272"/>
            <a:ext cx="576064" cy="72008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86795" y="1106741"/>
            <a:ext cx="19704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hlinkClick r:id="rId5"/>
              </a:rPr>
              <a:t>Фон слайда</a:t>
            </a:r>
            <a:endParaRPr lang="ru-RU" sz="2800" dirty="0"/>
          </a:p>
          <a:p>
            <a:r>
              <a:rPr lang="ru-RU" sz="2800" dirty="0" err="1" smtClean="0">
                <a:hlinkClick r:id="rId6"/>
              </a:rPr>
              <a:t>Лунтик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85254" y="507297"/>
            <a:ext cx="7373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Ресурсы использованные в презентации: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3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nanio.ru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635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>
                <a:hlinkClick r:id="rId2"/>
              </a:rPr>
              <a:t>Скачано с </a:t>
            </a:r>
            <a:r>
              <a:rPr lang="en-US" smtClean="0">
                <a:hlinkClick r:id="rId2"/>
              </a:rPr>
              <a:t>www.znanio.ru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941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198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Viktar</cp:lastModifiedBy>
  <cp:revision>19</cp:revision>
  <dcterms:created xsi:type="dcterms:W3CDTF">2017-01-07T16:26:40Z</dcterms:created>
  <dcterms:modified xsi:type="dcterms:W3CDTF">2020-08-24T07:36:15Z</dcterms:modified>
</cp:coreProperties>
</file>