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sldIdLst>
    <p:sldId id="256" r:id="rId2"/>
    <p:sldId id="258" r:id="rId3"/>
    <p:sldId id="257" r:id="rId4"/>
    <p:sldId id="259" r:id="rId5"/>
    <p:sldId id="265" r:id="rId6"/>
    <p:sldId id="260" r:id="rId7"/>
    <p:sldId id="266" r:id="rId8"/>
    <p:sldId id="267" r:id="rId9"/>
    <p:sldId id="269" r:id="rId10"/>
    <p:sldId id="268" r:id="rId11"/>
    <p:sldId id="261" r:id="rId12"/>
    <p:sldId id="262" r:id="rId13"/>
    <p:sldId id="263" r:id="rId14"/>
    <p:sldId id="26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D119-7BD2-4464-9B37-5543E9288593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71E0806-A12D-4888-9677-CD23F23A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D119-7BD2-4464-9B37-5543E9288593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E0806-A12D-4888-9677-CD23F23A7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71E0806-A12D-4888-9677-CD23F23A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D119-7BD2-4464-9B37-5543E9288593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D119-7BD2-4464-9B37-5543E9288593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71E0806-A12D-4888-9677-CD23F23A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D119-7BD2-4464-9B37-5543E9288593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71E0806-A12D-4888-9677-CD23F23A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E4FD119-7BD2-4464-9B37-5543E9288593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E0806-A12D-4888-9677-CD23F23A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D119-7BD2-4464-9B37-5543E9288593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71E0806-A12D-4888-9677-CD23F23A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D119-7BD2-4464-9B37-5543E9288593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71E0806-A12D-4888-9677-CD23F23A7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D119-7BD2-4464-9B37-5543E9288593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71E0806-A12D-4888-9677-CD23F23A7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71E0806-A12D-4888-9677-CD23F23A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D119-7BD2-4464-9B37-5543E9288593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71E0806-A12D-4888-9677-CD23F23A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E4FD119-7BD2-4464-9B37-5543E9288593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E4FD119-7BD2-4464-9B37-5543E9288593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71E0806-A12D-4888-9677-CD23F23A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2%D0%BE%D1%81%D0%BF%D0%B8%D1%82%D0%B0%D0%BD%D0%B8%D0%B5" TargetMode="External"/><Relationship Id="rId2" Type="http://schemas.openxmlformats.org/officeDocument/2006/relationships/hyperlink" Target="https://ru.wikipedia.org/wiki/%D0%9B%D0%B0%D1%82%D0%B8%D0%BD%D1%81%D0%BA%D0%B8%D0%B9_%D1%8F%D0%B7%D1%8B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F%D0%BE%D1%87%D0%B8%D1%82%D0%B0%D0%BD%D0%B8%D0%B5" TargetMode="External"/><Relationship Id="rId5" Type="http://schemas.openxmlformats.org/officeDocument/2006/relationships/hyperlink" Target="https://ru.wikipedia.org/wiki/%D0%A0%D0%B0%D0%B7%D0%B2%D0%B8%D1%82%D0%B8%D0%B5" TargetMode="External"/><Relationship Id="rId4" Type="http://schemas.openxmlformats.org/officeDocument/2006/relationships/hyperlink" Target="https://ru.wikipedia.org/wiki/%D0%9E%D0%B1%D1%80%D0%B0%D0%B7%D0%BE%D0%B2%D0%B0%D0%BD%D0%B8%D0%B5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819400"/>
            <a:ext cx="4464496" cy="3561928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ОСНОВЫ</a:t>
            </a:r>
          </a:p>
          <a:p>
            <a:pPr algn="l"/>
            <a:r>
              <a:rPr lang="ru-RU" sz="3200" dirty="0" smtClean="0"/>
              <a:t>ДУХОВНО-</a:t>
            </a:r>
          </a:p>
          <a:p>
            <a:pPr algn="l"/>
            <a:r>
              <a:rPr lang="ru-RU" sz="3200" dirty="0" smtClean="0"/>
              <a:t>НРАВСТВЕННОЙ </a:t>
            </a:r>
          </a:p>
          <a:p>
            <a:pPr algn="l"/>
            <a:r>
              <a:rPr lang="ru-RU" sz="3200" dirty="0" smtClean="0"/>
              <a:t>КУЛЬТУРЫ</a:t>
            </a:r>
          </a:p>
          <a:p>
            <a:pPr algn="l"/>
            <a:r>
              <a:rPr lang="ru-RU" sz="3200" dirty="0" smtClean="0"/>
              <a:t>НАРОДОВ</a:t>
            </a:r>
          </a:p>
          <a:p>
            <a:pPr algn="l"/>
            <a:r>
              <a:rPr lang="ru-RU" sz="3200" dirty="0" smtClean="0"/>
              <a:t>РОССИИ</a:t>
            </a: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9600" dirty="0" smtClean="0"/>
              <a:t>ОДНКНР</a:t>
            </a:r>
            <a:endParaRPr lang="ru-RU" sz="9600" dirty="0"/>
          </a:p>
        </p:txBody>
      </p:sp>
      <p:sp>
        <p:nvSpPr>
          <p:cNvPr id="5" name="TextBox 4"/>
          <p:cNvSpPr txBox="1"/>
          <p:nvPr/>
        </p:nvSpPr>
        <p:spPr>
          <a:xfrm>
            <a:off x="4716016" y="2852936"/>
            <a:ext cx="416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Источник, главное, сущность чего-н.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3356992"/>
            <a:ext cx="37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Относящийся к религии, церкви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902133" y="3789040"/>
            <a:ext cx="42418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Внутренние, духовные качества</a:t>
            </a:r>
          </a:p>
          <a:p>
            <a:r>
              <a:rPr lang="ru-RU" dirty="0" smtClean="0"/>
              <a:t> человека, этические нормы, правила</a:t>
            </a:r>
          </a:p>
          <a:p>
            <a:r>
              <a:rPr lang="ru-RU" dirty="0" smtClean="0"/>
              <a:t>поведения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4725144"/>
            <a:ext cx="3829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Совокупность производственных </a:t>
            </a:r>
          </a:p>
          <a:p>
            <a:r>
              <a:rPr lang="ru-RU" dirty="0" smtClean="0"/>
              <a:t>общественных и духовных </a:t>
            </a:r>
          </a:p>
          <a:p>
            <a:r>
              <a:rPr lang="ru-RU" dirty="0" smtClean="0"/>
              <a:t>достижений людей, высокий</a:t>
            </a:r>
          </a:p>
          <a:p>
            <a:r>
              <a:rPr lang="ru-RU" dirty="0" smtClean="0"/>
              <a:t> уровень чего-н.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1087"/>
          <a:stretch>
            <a:fillRect/>
          </a:stretch>
        </p:blipFill>
        <p:spPr bwMode="auto">
          <a:xfrm>
            <a:off x="0" y="188640"/>
            <a:ext cx="4434930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6632"/>
            <a:ext cx="4392488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Люди- прославившие Россию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504238" cy="420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157192"/>
            <a:ext cx="87849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079082" cy="622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32656"/>
            <a:ext cx="4968552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99992" y="3645024"/>
            <a:ext cx="4434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</a:rPr>
              <a:t>Ими гордится Россия</a:t>
            </a:r>
            <a:endParaRPr lang="ru-RU" sz="32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34400" cy="758952"/>
          </a:xfrm>
        </p:spPr>
        <p:txBody>
          <a:bodyPr>
            <a:noAutofit/>
          </a:bodyPr>
          <a:lstStyle/>
          <a:p>
            <a:pPr algn="l"/>
            <a:r>
              <a:rPr lang="ru-RU" sz="8000" dirty="0" smtClean="0"/>
              <a:t>Д/З</a:t>
            </a:r>
            <a:endParaRPr lang="ru-RU" sz="8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412776"/>
            <a:ext cx="8503920" cy="4572000"/>
          </a:xfrm>
        </p:spPr>
        <p:txBody>
          <a:bodyPr>
            <a:noAutofit/>
          </a:bodyPr>
          <a:lstStyle/>
          <a:p>
            <a:r>
              <a:rPr lang="ru-RU" sz="5400" dirty="0" smtClean="0"/>
              <a:t>Приготовить сообщение или </a:t>
            </a:r>
            <a:r>
              <a:rPr lang="ru-RU" sz="5400" dirty="0" smtClean="0"/>
              <a:t>презентацию, </a:t>
            </a:r>
            <a:r>
              <a:rPr lang="ru-RU" sz="5400" dirty="0" smtClean="0"/>
              <a:t>или доклад на тему: «Словесный портрет выдающегося деятеля культуры»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Autofit/>
          </a:bodyPr>
          <a:lstStyle/>
          <a:p>
            <a:r>
              <a:rPr lang="ru-RU" sz="5400" dirty="0" smtClean="0"/>
              <a:t>Рефлексия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5400" dirty="0" smtClean="0"/>
              <a:t>Сегодня на уроке я узнал…</a:t>
            </a:r>
          </a:p>
          <a:p>
            <a:r>
              <a:rPr lang="ru-RU" sz="5400" dirty="0" smtClean="0"/>
              <a:t>Было интересно…</a:t>
            </a:r>
          </a:p>
          <a:p>
            <a:r>
              <a:rPr lang="ru-RU" sz="5400" dirty="0" smtClean="0"/>
              <a:t>Было трудно…</a:t>
            </a:r>
          </a:p>
          <a:p>
            <a:r>
              <a:rPr lang="ru-RU" sz="5400" dirty="0" smtClean="0"/>
              <a:t>Я понял, что…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Урок № 1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3960440" cy="478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4059759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Условные обозначения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6300" r="14295"/>
          <a:stretch>
            <a:fillRect/>
          </a:stretch>
        </p:blipFill>
        <p:spPr bwMode="auto">
          <a:xfrm>
            <a:off x="323528" y="1484784"/>
            <a:ext cx="3960440" cy="464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96044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Тема: «Величие многонациональной российской культуры»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824536" cy="481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96136" y="2852936"/>
            <a:ext cx="2582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Сформулируйте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цель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урока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4558280" cy="75895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Российская </a:t>
            </a:r>
            <a:r>
              <a:rPr lang="ru-RU" u="sng" dirty="0" smtClean="0"/>
              <a:t>Федерация</a:t>
            </a:r>
            <a:endParaRPr lang="ru-RU" u="sng" dirty="0"/>
          </a:p>
        </p:txBody>
      </p:sp>
      <p:pic>
        <p:nvPicPr>
          <p:cNvPr id="4" name="Picture 6" descr="1395039837_rossijskaja-federacija-uprostit-proceduru-priema-bezhencev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455976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27584" y="5301208"/>
            <a:ext cx="316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Столица - Москва</a:t>
            </a:r>
            <a:endParaRPr lang="ru-RU" sz="2800" dirty="0"/>
          </a:p>
        </p:txBody>
      </p:sp>
      <p:pic>
        <p:nvPicPr>
          <p:cNvPr id="6" name="Рисунок 5" descr="Владимир Владимирович Путин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700808"/>
            <a:ext cx="2103664" cy="315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732240" y="5373216"/>
            <a:ext cx="2004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Путин В.В.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220072" y="476672"/>
            <a:ext cx="3127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 smtClean="0"/>
              <a:t>(объединение, союз)</a:t>
            </a:r>
          </a:p>
          <a:p>
            <a:r>
              <a:rPr lang="ru-RU" sz="2000" u="sng" dirty="0" smtClean="0"/>
              <a:t>областей, краев, округов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Великая культура России – </a:t>
            </a:r>
            <a:br>
              <a:rPr lang="ru-RU" dirty="0" smtClean="0"/>
            </a:br>
            <a:r>
              <a:rPr lang="ru-RU" dirty="0" smtClean="0"/>
              <a:t>плод труда разных народов</a:t>
            </a:r>
            <a:endParaRPr lang="ru-RU" dirty="0"/>
          </a:p>
        </p:txBody>
      </p:sp>
      <p:pic>
        <p:nvPicPr>
          <p:cNvPr id="4" name="Picture 6" descr="c2503df595cfc271fc77c6148792c54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960440" cy="423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3968" y="2492896"/>
            <a:ext cx="457849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/>
              <a:t>В России живут</a:t>
            </a:r>
          </a:p>
          <a:p>
            <a:pPr algn="ctr"/>
            <a:r>
              <a:rPr lang="ru-RU" sz="2400" dirty="0" smtClean="0"/>
              <a:t> самые разные народы(150).</a:t>
            </a:r>
          </a:p>
          <a:p>
            <a:pPr algn="ctr"/>
            <a:r>
              <a:rPr lang="ru-RU" sz="2400" dirty="0" smtClean="0"/>
              <a:t>Русские, татары, украинцы, </a:t>
            </a:r>
          </a:p>
          <a:p>
            <a:pPr algn="ctr"/>
            <a:r>
              <a:rPr lang="ru-RU" sz="2400" dirty="0" smtClean="0"/>
              <a:t>башкиры, чуваши, чеченцы…</a:t>
            </a:r>
          </a:p>
          <a:p>
            <a:pPr algn="ctr"/>
            <a:r>
              <a:rPr lang="ru-RU" sz="2400" dirty="0" smtClean="0"/>
              <a:t>Государственным языком</a:t>
            </a:r>
          </a:p>
          <a:p>
            <a:pPr algn="ctr"/>
            <a:r>
              <a:rPr lang="ru-RU" sz="2400" dirty="0" smtClean="0"/>
              <a:t> является русский язык.</a:t>
            </a:r>
          </a:p>
          <a:p>
            <a:pPr algn="ctr"/>
            <a:r>
              <a:rPr lang="ru-RU" sz="2400" dirty="0" smtClean="0"/>
              <a:t> Эти люди разных профессий, </a:t>
            </a:r>
          </a:p>
          <a:p>
            <a:pPr algn="ctr"/>
            <a:r>
              <a:rPr lang="ru-RU" sz="2400" dirty="0" smtClean="0"/>
              <a:t>которых объединяет общая</a:t>
            </a:r>
          </a:p>
          <a:p>
            <a:pPr algn="ctr"/>
            <a:r>
              <a:rPr lang="ru-RU" sz="2400" dirty="0" smtClean="0"/>
              <a:t>история и культура.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Grp="1"/>
          </p:cNvSpPr>
          <p:nvPr>
            <p:ph type="body" idx="1"/>
          </p:nvPr>
        </p:nvSpPr>
        <p:spPr>
          <a:xfrm>
            <a:off x="457200" y="3573463"/>
            <a:ext cx="8229600" cy="2552700"/>
          </a:xfrm>
        </p:spPr>
        <p:txBody>
          <a:bodyPr/>
          <a:lstStyle/>
          <a:p>
            <a:r>
              <a:rPr lang="ru-RU" sz="2800" dirty="0" smtClean="0">
                <a:latin typeface="Arial" charset="0"/>
              </a:rPr>
              <a:t>Многонациональная культура укрепляла дружбу и добрососедство. Она учила понимать и уважать друг друга независимо от национальности, вероисповедания и убеждений.</a:t>
            </a:r>
          </a:p>
        </p:txBody>
      </p:sp>
      <p:pic>
        <p:nvPicPr>
          <p:cNvPr id="28674" name="Picture 4" descr="xorov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981074"/>
            <a:ext cx="371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Культура</a:t>
            </a:r>
            <a:r>
              <a:rPr lang="ru-RU" sz="2400" dirty="0" smtClean="0"/>
              <a:t> (от </a:t>
            </a:r>
            <a:r>
              <a:rPr lang="ru-RU" sz="2400" dirty="0" smtClean="0">
                <a:hlinkClick r:id="rId2" tooltip="Латинский язык"/>
              </a:rPr>
              <a:t>лат.</a:t>
            </a:r>
            <a:r>
              <a:rPr lang="ru-RU" sz="2400" dirty="0" smtClean="0"/>
              <a:t> </a:t>
            </a:r>
            <a:r>
              <a:rPr lang="ru-RU" sz="2400" i="1" dirty="0" err="1" smtClean="0"/>
              <a:t>cultura</a:t>
            </a:r>
            <a:r>
              <a:rPr lang="ru-RU" sz="2400" dirty="0" smtClean="0"/>
              <a:t> — возделывание, позднее —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hlinkClick r:id="rId3" tooltip="Воспитание"/>
              </a:rPr>
              <a:t>воспитание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, </a:t>
            </a:r>
            <a:r>
              <a:rPr lang="ru-RU" sz="2400" u="sng" dirty="0" smtClean="0">
                <a:solidFill>
                  <a:schemeClr val="accent2">
                    <a:lumMod val="75000"/>
                  </a:schemeClr>
                </a:solidFill>
                <a:hlinkClick r:id="rId4" tooltip="Образование"/>
              </a:rPr>
              <a:t>образование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, 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hlinkClick r:id="rId5" tooltip="Развитие"/>
              </a:rPr>
              <a:t>развитие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, 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hlinkClick r:id="rId6" tooltip="Почитание"/>
              </a:rPr>
              <a:t>почитание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2406008"/>
          </a:xfrm>
        </p:spPr>
        <p:txBody>
          <a:bodyPr/>
          <a:lstStyle/>
          <a:p>
            <a:r>
              <a:rPr lang="ru-RU" b="1" dirty="0" smtClean="0"/>
              <a:t>Культура</a:t>
            </a:r>
            <a:r>
              <a:rPr lang="ru-RU" dirty="0" smtClean="0"/>
              <a:t> – </a:t>
            </a:r>
            <a:r>
              <a:rPr lang="ru-RU" b="1" dirty="0" smtClean="0"/>
              <a:t>это</a:t>
            </a:r>
            <a:r>
              <a:rPr lang="ru-RU" dirty="0" smtClean="0"/>
              <a:t> нравственные, моральные и материальные ценности, умения, знания, обычаи, традиции.</a:t>
            </a:r>
          </a:p>
          <a:p>
            <a:pPr>
              <a:buNone/>
            </a:pPr>
            <a:r>
              <a:rPr lang="ru-RU" dirty="0" smtClean="0"/>
              <a:t>Культура России всегда находила признание, высокую оценку во всём мире.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4509120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Кто создаёт культуру?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Люди какой профессии изображены?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700808"/>
            <a:ext cx="2703937" cy="455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310</TotalTime>
  <Words>198</Words>
  <Application>Microsoft Office PowerPoint</Application>
  <PresentationFormat>Экран (4:3)</PresentationFormat>
  <Paragraphs>52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Официальная</vt:lpstr>
      <vt:lpstr>ОДНКНР</vt:lpstr>
      <vt:lpstr>Урок № 1</vt:lpstr>
      <vt:lpstr>Условные обозначения</vt:lpstr>
      <vt:lpstr>Тема: «Величие многонациональной российской культуры»</vt:lpstr>
      <vt:lpstr>Российская Федерация</vt:lpstr>
      <vt:lpstr>Великая культура России –  плод труда разных народов</vt:lpstr>
      <vt:lpstr>Слайд 7</vt:lpstr>
      <vt:lpstr>Культура (от лат. cultura — возделывание, позднее — воспитание, образование, развитие, почитание)</vt:lpstr>
      <vt:lpstr>Люди какой профессии изображены?</vt:lpstr>
      <vt:lpstr>Слайд 10</vt:lpstr>
      <vt:lpstr>Люди- прославившие Россию</vt:lpstr>
      <vt:lpstr>Слайд 12</vt:lpstr>
      <vt:lpstr>Д/З</vt:lpstr>
      <vt:lpstr>Рефлексия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ОДНКНР</dc:title>
  <dc:creator>User</dc:creator>
  <cp:lastModifiedBy>User</cp:lastModifiedBy>
  <cp:revision>32</cp:revision>
  <dcterms:created xsi:type="dcterms:W3CDTF">2016-09-11T12:50:26Z</dcterms:created>
  <dcterms:modified xsi:type="dcterms:W3CDTF">2017-01-16T13:44:33Z</dcterms:modified>
</cp:coreProperties>
</file>