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1" r:id="rId2"/>
  </p:sldMasterIdLst>
  <p:notesMasterIdLst>
    <p:notesMasterId r:id="rId60"/>
  </p:notesMasterIdLst>
  <p:handoutMasterIdLst>
    <p:handoutMasterId r:id="rId61"/>
  </p:handoutMasterIdLst>
  <p:sldIdLst>
    <p:sldId id="340" r:id="rId3"/>
    <p:sldId id="256" r:id="rId4"/>
    <p:sldId id="262" r:id="rId5"/>
    <p:sldId id="257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11" r:id="rId31"/>
    <p:sldId id="312" r:id="rId32"/>
    <p:sldId id="313" r:id="rId33"/>
    <p:sldId id="314" r:id="rId34"/>
    <p:sldId id="315" r:id="rId35"/>
    <p:sldId id="316" r:id="rId36"/>
    <p:sldId id="317" r:id="rId37"/>
    <p:sldId id="318" r:id="rId38"/>
    <p:sldId id="319" r:id="rId39"/>
    <p:sldId id="320" r:id="rId40"/>
    <p:sldId id="321" r:id="rId41"/>
    <p:sldId id="322" r:id="rId42"/>
    <p:sldId id="323" r:id="rId43"/>
    <p:sldId id="324" r:id="rId44"/>
    <p:sldId id="325" r:id="rId45"/>
    <p:sldId id="326" r:id="rId46"/>
    <p:sldId id="327" r:id="rId47"/>
    <p:sldId id="328" r:id="rId48"/>
    <p:sldId id="329" r:id="rId49"/>
    <p:sldId id="330" r:id="rId50"/>
    <p:sldId id="331" r:id="rId51"/>
    <p:sldId id="332" r:id="rId52"/>
    <p:sldId id="333" r:id="rId53"/>
    <p:sldId id="334" r:id="rId54"/>
    <p:sldId id="335" r:id="rId55"/>
    <p:sldId id="336" r:id="rId56"/>
    <p:sldId id="337" r:id="rId57"/>
    <p:sldId id="338" r:id="rId58"/>
    <p:sldId id="339" r:id="rId5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721" autoAdjust="0"/>
  </p:normalViewPr>
  <p:slideViewPr>
    <p:cSldViewPr snapToGrid="0" showGuides="1">
      <p:cViewPr varScale="1">
        <p:scale>
          <a:sx n="76" d="100"/>
          <a:sy n="76" d="100"/>
        </p:scale>
        <p:origin x="49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157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7117E-D58A-422A-A81B-362E9F2EA265}" type="datetimeFigureOut">
              <a:rPr lang="ru-RU" smtClean="0"/>
              <a:t>12.12.2014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38575-B761-4121-A7E4-457BB626566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52672-2D72-42C2-B0B5-4CADDCB794C9}" type="datetimeFigureOut">
              <a:rPr lang="ru-RU" noProof="0" smtClean="0"/>
              <a:t>12.12.2014</a:t>
            </a:fld>
            <a:endParaRPr lang="ru-RU" noProof="0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BA502-DDEA-4552-B72A-9C62FF6620C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31A184-F35B-4AFC-AC27-402630BF31EA}" type="datetimeFigureOut">
              <a:rPr lang="ru-RU" noProof="0" smtClean="0"/>
              <a:t>12.12.2014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D9D6C-B21A-4AFF-BD71-9CA00C1F4281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730863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31A184-F35B-4AFC-AC27-402630BF31EA}" type="datetimeFigureOut">
              <a:rPr lang="ru-RU" noProof="0" smtClean="0"/>
              <a:t>12.12.2014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D9D6C-B21A-4AFF-BD71-9CA00C1F4281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59614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31A184-F35B-4AFC-AC27-402630BF31EA}" type="datetimeFigureOut">
              <a:rPr lang="ru-RU" noProof="0" smtClean="0"/>
              <a:t>12.12.2014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D9D6C-B21A-4AFF-BD71-9CA00C1F4281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12488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Настольная игр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sz="2400" b="0" i="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Категория</a:t>
            </a:r>
            <a:r>
              <a:rPr lang="ru-RU" noProof="0" dirty="0" smtClean="0"/>
              <a:t> 1</a:t>
            </a:r>
            <a:endParaRPr lang="ru-RU" noProof="0" dirty="0"/>
          </a:p>
        </p:txBody>
      </p:sp>
      <p:sp>
        <p:nvSpPr>
          <p:cNvPr id="40" name="Текст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noProof="0" dirty="0" smtClean="0"/>
              <a:t>пункт</a:t>
            </a:r>
          </a:p>
        </p:txBody>
      </p:sp>
      <p:sp>
        <p:nvSpPr>
          <p:cNvPr id="45" name="Текст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0" name="Текст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5" name="Текст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60" name="Текст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36" name="Текст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sz="2400" b="0" i="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Категория</a:t>
            </a:r>
            <a:r>
              <a:rPr lang="ru-RU" noProof="0" dirty="0" smtClean="0"/>
              <a:t> 2</a:t>
            </a:r>
            <a:endParaRPr lang="ru-RU" noProof="0" dirty="0"/>
          </a:p>
        </p:txBody>
      </p:sp>
      <p:sp>
        <p:nvSpPr>
          <p:cNvPr id="41" name="Текст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46" name="Текст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1" name="Текст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6" name="Текст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61" name="Текст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37" name="Текст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sz="2400" b="0" i="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Категория </a:t>
            </a:r>
            <a:r>
              <a:rPr lang="ru-RU" noProof="0" dirty="0" smtClean="0"/>
              <a:t>3</a:t>
            </a:r>
            <a:endParaRPr lang="ru-RU" noProof="0" dirty="0"/>
          </a:p>
        </p:txBody>
      </p:sp>
      <p:sp>
        <p:nvSpPr>
          <p:cNvPr id="42" name="Текст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47" name="Текст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2" name="Текст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7" name="Текст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62" name="Текст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38" name="Текст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sz="2400" b="0" i="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Категория</a:t>
            </a:r>
            <a:r>
              <a:rPr lang="ru-RU" noProof="0" dirty="0" smtClean="0"/>
              <a:t> 4</a:t>
            </a:r>
            <a:endParaRPr lang="ru-RU" noProof="0" dirty="0"/>
          </a:p>
        </p:txBody>
      </p:sp>
      <p:sp>
        <p:nvSpPr>
          <p:cNvPr id="43" name="Текст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48" name="Текст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3" name="Текст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8" name="Текст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63" name="Текст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39" name="Текст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sz="2400" b="0" i="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Категория</a:t>
            </a:r>
            <a:r>
              <a:rPr lang="ru-RU" noProof="0" dirty="0" smtClean="0"/>
              <a:t> 5</a:t>
            </a:r>
            <a:endParaRPr lang="ru-RU" noProof="0" dirty="0"/>
          </a:p>
        </p:txBody>
      </p:sp>
      <p:sp>
        <p:nvSpPr>
          <p:cNvPr id="44" name="Текст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49" name="Текст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4" name="Текст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9" name="Текст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64" name="Текст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33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данной игровой панели можно ввести собственные категории и значения в баллах.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вопросы и ответы в предоставленных слайдах.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поле с числовым значением для перехода к соответствующему вопросу,</a:t>
            </a:r>
            <a:r>
              <a:rPr lang="ru-RU" sz="1600" b="0" i="0" baseline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 а затем </a:t>
            </a: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нажмите еще раз</a:t>
            </a:r>
            <a:r>
              <a:rPr lang="ru-RU" sz="1600" b="0" i="0" baseline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 для перехода на слайд ответа</a:t>
            </a: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. 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Нажмите левый треугольник для возвращения на данный слайд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0582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Категория 1: разделител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ru-RU" noProof="0" dirty="0" smtClean="0"/>
              <a:t>Категория </a:t>
            </a:r>
            <a:r>
              <a:rPr lang="en-US" noProof="0" dirty="0" smtClean="0"/>
              <a:t>1</a:t>
            </a:r>
            <a:r>
              <a:rPr lang="ru-RU" noProof="0" dirty="0" smtClean="0"/>
              <a:t>: разделительный слайд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09377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Категория 1: вопрос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В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15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Вопрос</a:t>
            </a:r>
            <a:endParaRPr lang="ru-RU" sz="115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вопрос здесь.</a:t>
            </a:r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левый треугольник,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 hasCustomPrompt="1"/>
          </p:nvPr>
        </p:nvSpPr>
        <p:spPr>
          <a:xfrm>
            <a:off x="1001068" y="5913206"/>
            <a:ext cx="7969542" cy="781394"/>
          </a:xfrm>
        </p:spPr>
        <p:txBody>
          <a:bodyPr/>
          <a:lstStyle>
            <a:lvl1pPr>
              <a:defRPr lang="en-US" sz="2400" b="0" i="0" baseline="0" smtClean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ru-RU" noProof="0" dirty="0" smtClean="0"/>
              <a:t>Категория 1</a:t>
            </a:r>
            <a:endParaRPr lang="ru-RU" noProof="0" dirty="0"/>
          </a:p>
        </p:txBody>
      </p:sp>
      <p:sp>
        <p:nvSpPr>
          <p:cNvPr id="14" name="Назад к игре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186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Категория 1: ответ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38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Ответ</a:t>
            </a:r>
            <a:endParaRPr lang="ru-RU" sz="138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ответ.</a:t>
            </a:r>
            <a:endParaRPr lang="ru-RU" noProof="0" dirty="0"/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noProof="0" dirty="0" smtClean="0"/>
              <a:t>пункт</a:t>
            </a:r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001068" y="5908406"/>
            <a:ext cx="7969542" cy="781394"/>
          </a:xfrm>
        </p:spPr>
        <p:txBody>
          <a:bodyPr/>
          <a:lstStyle>
            <a:lvl1pPr>
              <a:defRPr lang="ru-RU" sz="2400" b="0" i="0" baseline="0" noProof="0" smtClean="0">
                <a:solidFill>
                  <a:schemeClr val="tx1"/>
                </a:solidFill>
              </a:defRPr>
            </a:lvl1pPr>
          </a:lstStyle>
          <a:p>
            <a:r>
              <a:rPr lang="ru-RU" noProof="0" dirty="0" smtClean="0"/>
              <a:t>Категория 1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570196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Категория 2: разделител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ru-RU" noProof="0" dirty="0" smtClean="0"/>
              <a:t>Категория 2: разделительный слайд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0192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Категория 2: вопрос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В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15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Вопрос</a:t>
            </a:r>
            <a:endParaRPr lang="ru-RU" sz="115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вопрос здесь.</a:t>
            </a:r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err="1" smtClean="0"/>
              <a:t>пункт</a:t>
            </a:r>
            <a:endParaRPr lang="ru-RU" noProof="0" dirty="0"/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001068" y="5886251"/>
            <a:ext cx="7969542" cy="781394"/>
          </a:xfrm>
        </p:spPr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ru-RU" noProof="0" dirty="0" smtClean="0"/>
              <a:t>Категория 2</a:t>
            </a:r>
            <a:endParaRPr lang="ru-RU" noProof="0" dirty="0"/>
          </a:p>
        </p:txBody>
      </p:sp>
      <p:sp>
        <p:nvSpPr>
          <p:cNvPr id="12" name="Назад к игре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382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Категория 2: ответ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38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Ответ</a:t>
            </a:r>
            <a:endParaRPr lang="ru-RU" sz="138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ответ.</a:t>
            </a:r>
            <a:endParaRPr lang="ru-RU" noProof="0" dirty="0"/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err="1" smtClean="0"/>
              <a:t>пункт</a:t>
            </a:r>
            <a:endParaRPr lang="ru-RU" noProof="0" dirty="0"/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001068" y="5884343"/>
            <a:ext cx="7969542" cy="781394"/>
          </a:xfrm>
        </p:spPr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ru-RU" noProof="0" dirty="0" smtClean="0"/>
              <a:t>Категория 2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89679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Категория 3: разделител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ru-RU" noProof="0" dirty="0" smtClean="0"/>
              <a:t>Категория </a:t>
            </a:r>
            <a:r>
              <a:rPr lang="en-US" noProof="0" dirty="0" smtClean="0"/>
              <a:t>3</a:t>
            </a:r>
            <a:r>
              <a:rPr lang="ru-RU" noProof="0" dirty="0" smtClean="0"/>
              <a:t>: разделительный слайд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99838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285751" y="214314"/>
            <a:ext cx="11620500" cy="6429375"/>
          </a:xfrm>
          <a:prstGeom prst="round2DiagRect">
            <a:avLst/>
          </a:prstGeom>
          <a:gradFill flip="none" rotWithShape="1">
            <a:gsLst>
              <a:gs pos="9000">
                <a:schemeClr val="accent5">
                  <a:tint val="50000"/>
                  <a:satMod val="300000"/>
                  <a:alpha val="34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  <a:alpha val="17000"/>
                </a:schemeClr>
              </a:gs>
            </a:gsLst>
            <a:lin ang="8100000" scaled="1"/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pic>
        <p:nvPicPr>
          <p:cNvPr id="4" name="Рисунок 11" descr="загруженное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1" y="4143375"/>
            <a:ext cx="241300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0" y="6715126"/>
            <a:ext cx="2844800" cy="142875"/>
          </a:xfrm>
        </p:spPr>
        <p:txBody>
          <a:bodyPr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fld id="{3F31A184-F35B-4AFC-AC27-402630BF31EA}" type="datetimeFigureOut">
              <a:rPr lang="ru-RU" noProof="0" smtClean="0"/>
              <a:t>12.12.2014</a:t>
            </a:fld>
            <a:endParaRPr lang="ru-RU" noProof="0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noProof="0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D9D6C-B21A-4AFF-BD71-9CA00C1F4281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0142592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Категория 3: вопрос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В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15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Вопрос</a:t>
            </a:r>
            <a:endParaRPr lang="ru-RU" sz="115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вопрос здесь.</a:t>
            </a:r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err="1" smtClean="0"/>
              <a:t>пункт</a:t>
            </a:r>
            <a:endParaRPr lang="ru-RU" noProof="0" dirty="0"/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>
          <a:xfrm>
            <a:off x="1001068" y="5893318"/>
            <a:ext cx="7969542" cy="781394"/>
          </a:xfrm>
        </p:spPr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ru-RU" noProof="0" dirty="0" smtClean="0"/>
              <a:t>Категория 3</a:t>
            </a:r>
            <a:endParaRPr lang="ru-RU" noProof="0" dirty="0"/>
          </a:p>
        </p:txBody>
      </p:sp>
      <p:sp>
        <p:nvSpPr>
          <p:cNvPr id="12" name="Назад к игре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326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Категория 3: ответ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38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Ответ</a:t>
            </a:r>
            <a:endParaRPr lang="ru-RU" sz="138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ответ.</a:t>
            </a:r>
            <a:endParaRPr lang="ru-RU" noProof="0" dirty="0"/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err="1" smtClean="0"/>
              <a:t>пункт</a:t>
            </a:r>
            <a:endParaRPr lang="ru-RU" noProof="0" dirty="0"/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>
          <a:xfrm>
            <a:off x="1001068" y="5894272"/>
            <a:ext cx="7969542" cy="781394"/>
          </a:xfrm>
        </p:spPr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ru-RU" noProof="0" dirty="0" smtClean="0"/>
              <a:t>Категория 3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32079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Категория 4: разделител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ru-RU" noProof="0" dirty="0" smtClean="0"/>
              <a:t>Категория </a:t>
            </a:r>
            <a:r>
              <a:rPr lang="en-US" noProof="0" dirty="0" smtClean="0"/>
              <a:t>4</a:t>
            </a:r>
            <a:r>
              <a:rPr lang="ru-RU" noProof="0" dirty="0" smtClean="0"/>
              <a:t>: разделительный слайд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83160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Категория 4: вопрос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В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15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Вопрос</a:t>
            </a:r>
            <a:endParaRPr lang="ru-RU" sz="115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вопрос здесь.</a:t>
            </a:r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err="1" smtClean="0"/>
              <a:t>пункт</a:t>
            </a:r>
            <a:endParaRPr lang="ru-RU" noProof="0" dirty="0"/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>
          <a:xfrm>
            <a:off x="1001068" y="5902293"/>
            <a:ext cx="7969542" cy="781394"/>
          </a:xfrm>
        </p:spPr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ru-RU" noProof="0" dirty="0" smtClean="0"/>
              <a:t>Категория 4</a:t>
            </a:r>
            <a:endParaRPr lang="ru-RU" noProof="0" dirty="0"/>
          </a:p>
        </p:txBody>
      </p:sp>
      <p:sp>
        <p:nvSpPr>
          <p:cNvPr id="12" name="Назад к игре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128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Категория 4: ответ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38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Ответ</a:t>
            </a:r>
            <a:endParaRPr lang="ru-RU" sz="138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ответ.</a:t>
            </a:r>
            <a:endParaRPr lang="ru-RU" noProof="0" dirty="0"/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err="1" smtClean="0"/>
              <a:t>пункт</a:t>
            </a:r>
            <a:endParaRPr lang="ru-RU" noProof="0" dirty="0"/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001068" y="5905185"/>
            <a:ext cx="7969542" cy="781394"/>
          </a:xfrm>
        </p:spPr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ru-RU" noProof="0" dirty="0" smtClean="0"/>
              <a:t>Категория 4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326112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Категория 5: разделител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ru-RU" noProof="0" dirty="0" smtClean="0"/>
              <a:t>Категория </a:t>
            </a:r>
            <a:r>
              <a:rPr lang="en-US" noProof="0" dirty="0" smtClean="0"/>
              <a:t>5</a:t>
            </a:r>
            <a:r>
              <a:rPr lang="ru-RU" noProof="0" dirty="0" smtClean="0"/>
              <a:t>: разделительный слайд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250257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Категория 5: вопросы">
    <p:bg>
      <p:bgPr>
        <a:solidFill>
          <a:schemeClr val="bg2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В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15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Вопрос</a:t>
            </a:r>
            <a:endParaRPr lang="ru-RU" sz="115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вопрос здесь.</a:t>
            </a:r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>
          <a:xfrm>
            <a:off x="1001068" y="5894272"/>
            <a:ext cx="7969542" cy="781394"/>
          </a:xfrm>
        </p:spPr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ru-RU" noProof="0" dirty="0" smtClean="0"/>
              <a:t>Категория 5</a:t>
            </a:r>
            <a:endParaRPr lang="ru-RU" noProof="0" dirty="0"/>
          </a:p>
        </p:txBody>
      </p:sp>
      <p:sp>
        <p:nvSpPr>
          <p:cNvPr id="12" name="Назад к игре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18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Категория 5: ответ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38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Ответ</a:t>
            </a:r>
            <a:endParaRPr lang="ru-RU" sz="138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ответ.</a:t>
            </a:r>
            <a:endParaRPr lang="ru-RU" noProof="0" dirty="0"/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noProof="0" dirty="0" smtClean="0"/>
              <a:t>пункт</a:t>
            </a:r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>
          <a:xfrm>
            <a:off x="1001068" y="5892364"/>
            <a:ext cx="7969542" cy="781394"/>
          </a:xfrm>
        </p:spPr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ru-RU" dirty="0" smtClean="0"/>
              <a:t>Категория</a:t>
            </a:r>
            <a:r>
              <a:rPr lang="ru-RU" noProof="0" dirty="0" smtClean="0"/>
              <a:t> 5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04165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31A184-F35B-4AFC-AC27-402630BF31EA}" type="datetimeFigureOut">
              <a:rPr lang="ru-RU" noProof="0" smtClean="0"/>
              <a:t>12.12.2014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D9D6C-B21A-4AFF-BD71-9CA00C1F4281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805137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31A184-F35B-4AFC-AC27-402630BF31EA}" type="datetimeFigureOut">
              <a:rPr lang="ru-RU" noProof="0" smtClean="0"/>
              <a:t>12.12.2014</a:t>
            </a:fld>
            <a:endParaRPr lang="ru-RU" noProof="0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noProof="0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D9D6C-B21A-4AFF-BD71-9CA00C1F4281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937419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31A184-F35B-4AFC-AC27-402630BF31EA}" type="datetimeFigureOut">
              <a:rPr lang="ru-RU" noProof="0" smtClean="0"/>
              <a:t>12.12.2014</a:t>
            </a:fld>
            <a:endParaRPr lang="ru-RU" noProof="0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noProof="0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D9D6C-B21A-4AFF-BD71-9CA00C1F4281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760937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31A184-F35B-4AFC-AC27-402630BF31EA}" type="datetimeFigureOut">
              <a:rPr lang="ru-RU" noProof="0" smtClean="0"/>
              <a:t>12.12.2014</a:t>
            </a:fld>
            <a:endParaRPr lang="ru-RU" noProof="0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noProof="0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D9D6C-B21A-4AFF-BD71-9CA00C1F4281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452840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31A184-F35B-4AFC-AC27-402630BF31EA}" type="datetimeFigureOut">
              <a:rPr lang="ru-RU" noProof="0" smtClean="0"/>
              <a:t>12.12.2014</a:t>
            </a:fld>
            <a:endParaRPr lang="ru-RU" noProof="0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noProof="0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D9D6C-B21A-4AFF-BD71-9CA00C1F4281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97299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31A184-F35B-4AFC-AC27-402630BF31EA}" type="datetimeFigureOut">
              <a:rPr lang="ru-RU" noProof="0" smtClean="0"/>
              <a:t>12.12.2014</a:t>
            </a:fld>
            <a:endParaRPr lang="ru-RU" noProof="0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noProof="0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D9D6C-B21A-4AFF-BD71-9CA00C1F4281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24449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31A184-F35B-4AFC-AC27-402630BF31EA}" type="datetimeFigureOut">
              <a:rPr lang="ru-RU" noProof="0" smtClean="0"/>
              <a:t>12.12.2014</a:t>
            </a:fld>
            <a:endParaRPr lang="ru-RU" noProof="0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noProof="0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D9D6C-B21A-4AFF-BD71-9CA00C1F4281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05040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3F31A184-F35B-4AFC-AC27-402630BF31EA}" type="datetimeFigureOut">
              <a:rPr lang="ru-RU" noProof="0" smtClean="0"/>
              <a:t>12.12.2014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1BD9D6C-B21A-4AFF-BD71-9CA00C1F4281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285710" y="214290"/>
            <a:ext cx="11620581" cy="6429420"/>
          </a:xfrm>
          <a:prstGeom prst="round2Diag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  <a:gs pos="59000">
                <a:schemeClr val="accent1">
                  <a:tint val="15000"/>
                  <a:satMod val="350000"/>
                  <a:alpha val="57000"/>
                </a:schemeClr>
              </a:gs>
              <a:gs pos="88000">
                <a:schemeClr val="accent1">
                  <a:tint val="15000"/>
                  <a:satMod val="350000"/>
                  <a:alpha val="62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pic>
        <p:nvPicPr>
          <p:cNvPr id="1034" name="Рисунок 13" descr="2dd31299ebbf39059ce69801381_prev.jpg"/>
          <p:cNvPicPr>
            <a:picLocks noChangeAspect="1"/>
          </p:cNvPicPr>
          <p:nvPr/>
        </p:nvPicPr>
        <p:blipFill>
          <a:blip r:embed="rId3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1" y="4214813"/>
            <a:ext cx="1428749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Рисунок 15" descr="2dd31299ebbf39059ce69801381_prev.jpg"/>
          <p:cNvPicPr>
            <a:picLocks noChangeAspect="1"/>
          </p:cNvPicPr>
          <p:nvPr/>
        </p:nvPicPr>
        <p:blipFill>
          <a:blip r:embed="rId3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1"/>
            <a:ext cx="152400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Рисунок 16" descr="2dd31299ebbf39059ce69801381_prev.jpg"/>
          <p:cNvPicPr>
            <a:picLocks noChangeAspect="1"/>
          </p:cNvPicPr>
          <p:nvPr/>
        </p:nvPicPr>
        <p:blipFill>
          <a:blip r:embed="rId3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1" y="2143126"/>
            <a:ext cx="1428749" cy="211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1886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  <p:sldLayoutId id="2147483728" r:id="rId17"/>
    <p:sldLayoutId id="2147483729" r:id="rId18"/>
    <p:sldLayoutId id="2147483730" r:id="rId19"/>
    <p:sldLayoutId id="2147483731" r:id="rId20"/>
    <p:sldLayoutId id="2147483732" r:id="rId21"/>
    <p:sldLayoutId id="2147483733" r:id="rId22"/>
    <p:sldLayoutId id="2147483734" r:id="rId23"/>
    <p:sldLayoutId id="2147483735" r:id="rId24"/>
    <p:sldLayoutId id="2147483736" r:id="rId25"/>
    <p:sldLayoutId id="2147483737" r:id="rId26"/>
    <p:sldLayoutId id="2147483738" r:id="rId27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13" Type="http://schemas.openxmlformats.org/officeDocument/2006/relationships/slide" Target="slide28.xml"/><Relationship Id="rId18" Type="http://schemas.openxmlformats.org/officeDocument/2006/relationships/slide" Target="slide39.xml"/><Relationship Id="rId26" Type="http://schemas.openxmlformats.org/officeDocument/2006/relationships/slide" Target="slide56.xml"/><Relationship Id="rId3" Type="http://schemas.openxmlformats.org/officeDocument/2006/relationships/slide" Target="slide6.xml"/><Relationship Id="rId21" Type="http://schemas.openxmlformats.org/officeDocument/2006/relationships/slide" Target="slide45.xml"/><Relationship Id="rId7" Type="http://schemas.openxmlformats.org/officeDocument/2006/relationships/slide" Target="slide15.xml"/><Relationship Id="rId12" Type="http://schemas.openxmlformats.org/officeDocument/2006/relationships/slide" Target="slide26.xml"/><Relationship Id="rId17" Type="http://schemas.openxmlformats.org/officeDocument/2006/relationships/slide" Target="slide37.xml"/><Relationship Id="rId25" Type="http://schemas.openxmlformats.org/officeDocument/2006/relationships/slide" Target="slide54.xml"/><Relationship Id="rId2" Type="http://schemas.openxmlformats.org/officeDocument/2006/relationships/slide" Target="slide4.xml"/><Relationship Id="rId16" Type="http://schemas.openxmlformats.org/officeDocument/2006/relationships/slide" Target="slide34.xml"/><Relationship Id="rId20" Type="http://schemas.openxmlformats.org/officeDocument/2006/relationships/slide" Target="slide43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12.xml"/><Relationship Id="rId11" Type="http://schemas.openxmlformats.org/officeDocument/2006/relationships/slide" Target="slide23.xml"/><Relationship Id="rId24" Type="http://schemas.openxmlformats.org/officeDocument/2006/relationships/slide" Target="slide52.xml"/><Relationship Id="rId5" Type="http://schemas.openxmlformats.org/officeDocument/2006/relationships/slide" Target="slide10.xml"/><Relationship Id="rId15" Type="http://schemas.openxmlformats.org/officeDocument/2006/relationships/slide" Target="slide32.xml"/><Relationship Id="rId23" Type="http://schemas.openxmlformats.org/officeDocument/2006/relationships/slide" Target="slide50.xml"/><Relationship Id="rId10" Type="http://schemas.openxmlformats.org/officeDocument/2006/relationships/slide" Target="slide21.xml"/><Relationship Id="rId19" Type="http://schemas.openxmlformats.org/officeDocument/2006/relationships/slide" Target="slide41.xml"/><Relationship Id="rId4" Type="http://schemas.openxmlformats.org/officeDocument/2006/relationships/slide" Target="slide8.xml"/><Relationship Id="rId9" Type="http://schemas.openxmlformats.org/officeDocument/2006/relationships/slide" Target="slide19.xml"/><Relationship Id="rId14" Type="http://schemas.openxmlformats.org/officeDocument/2006/relationships/slide" Target="slide30.xml"/><Relationship Id="rId22" Type="http://schemas.openxmlformats.org/officeDocument/2006/relationships/slide" Target="slide4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Заголовок 3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b="1" i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Segoe Script" panose="020B0504020000000003" pitchFamily="34" charset="0"/>
              </a:rPr>
              <a:t>Расцвет Средневековья</a:t>
            </a:r>
            <a:endParaRPr lang="ru-RU" sz="5400" b="1" i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Segoe Script" panose="020B0504020000000003" pitchFamily="34" charset="0"/>
            </a:endParaRPr>
          </a:p>
        </p:txBody>
      </p:sp>
      <p:sp>
        <p:nvSpPr>
          <p:cNvPr id="33" name="Подзаголовок 32"/>
          <p:cNvSpPr>
            <a:spLocks noGrp="1"/>
          </p:cNvSpPr>
          <p:nvPr>
            <p:ph type="subTitle" idx="1"/>
          </p:nvPr>
        </p:nvSpPr>
        <p:spPr>
          <a:xfrm>
            <a:off x="6204856" y="4937760"/>
            <a:ext cx="4158343" cy="701040"/>
          </a:xfrm>
        </p:spPr>
        <p:txBody>
          <a:bodyPr/>
          <a:lstStyle/>
          <a:p>
            <a:pPr algn="r"/>
            <a:r>
              <a:rPr lang="ru-RU" sz="1600" b="1" i="1" dirty="0" smtClean="0">
                <a:solidFill>
                  <a:srgbClr val="FF0000"/>
                </a:solidFill>
              </a:rPr>
              <a:t>МОУ «</a:t>
            </a:r>
            <a:r>
              <a:rPr lang="ru-RU" sz="1600" b="1" i="1" dirty="0" err="1" smtClean="0">
                <a:solidFill>
                  <a:srgbClr val="FF0000"/>
                </a:solidFill>
              </a:rPr>
              <a:t>Яснозоренская</a:t>
            </a:r>
            <a:r>
              <a:rPr lang="ru-RU" sz="1600" b="1" i="1" dirty="0" smtClean="0">
                <a:solidFill>
                  <a:srgbClr val="FF0000"/>
                </a:solidFill>
              </a:rPr>
              <a:t> СОШ»</a:t>
            </a:r>
          </a:p>
          <a:p>
            <a:pPr algn="r"/>
            <a:r>
              <a:rPr lang="ru-RU" sz="1600" b="1" i="1" dirty="0" smtClean="0">
                <a:solidFill>
                  <a:srgbClr val="FF0000"/>
                </a:solidFill>
              </a:rPr>
              <a:t>Учитель </a:t>
            </a:r>
            <a:r>
              <a:rPr lang="ru-RU" sz="1600" b="1" i="1" dirty="0" err="1" smtClean="0">
                <a:solidFill>
                  <a:srgbClr val="FF0000"/>
                </a:solidFill>
              </a:rPr>
              <a:t>Шиков</a:t>
            </a:r>
            <a:r>
              <a:rPr lang="ru-RU" sz="1600" b="1" i="1" dirty="0" smtClean="0">
                <a:solidFill>
                  <a:srgbClr val="FF0000"/>
                </a:solidFill>
              </a:rPr>
              <a:t> В.В.</a:t>
            </a:r>
            <a:endParaRPr lang="ru-RU" sz="1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486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b="1" i="1" dirty="0">
                <a:latin typeface="Georgia" panose="02040502050405020303" pitchFamily="18" charset="0"/>
              </a:rPr>
              <a:t>Что являлось центральным событием в жизни рыцаря?</a:t>
            </a:r>
            <a:endParaRPr lang="ru-RU" sz="3200" b="1" i="1" baseline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92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b="1" i="1" dirty="0">
                <a:latin typeface="Georgia" panose="02040502050405020303" pitchFamily="18" charset="0"/>
              </a:rPr>
              <a:t>Посвящение в рыцарское звание</a:t>
            </a:r>
            <a:endParaRPr lang="ru-RU" sz="3200" b="1" i="1" baseline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9134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b="1" i="1" dirty="0" smtClean="0">
                <a:latin typeface="Georgia" panose="02040502050405020303" pitchFamily="18" charset="0"/>
              </a:rPr>
              <a:t>Как </a:t>
            </a:r>
            <a:r>
              <a:rPr lang="ru-RU" b="1" i="1" dirty="0">
                <a:latin typeface="Georgia" panose="02040502050405020303" pitchFamily="18" charset="0"/>
              </a:rPr>
              <a:t>одним словом </a:t>
            </a:r>
            <a:r>
              <a:rPr lang="ru-RU" b="1" i="1" dirty="0" smtClean="0">
                <a:latin typeface="Georgia" panose="02040502050405020303" pitchFamily="18" charset="0"/>
              </a:rPr>
              <a:t>называлась рыцарская </a:t>
            </a:r>
            <a:r>
              <a:rPr lang="ru-RU" b="1" i="1" dirty="0">
                <a:latin typeface="Georgia" panose="02040502050405020303" pitchFamily="18" charset="0"/>
              </a:rPr>
              <a:t>верность, доблесть, щедрость, учтивость и т.д. </a:t>
            </a:r>
            <a:endParaRPr lang="ru-RU" sz="3200" b="1" i="1" baseline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9080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sz="4000" b="1" i="1" dirty="0">
                <a:latin typeface="Georgia" panose="02040502050405020303" pitchFamily="18" charset="0"/>
              </a:rPr>
              <a:t>Куртуазность</a:t>
            </a:r>
            <a:endParaRPr lang="ru-RU" sz="4000" b="1" i="1" baseline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3202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400">
              <a:spcBef>
                <a:spcPts val="1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Крестьяне</a:t>
            </a:r>
            <a:endParaRPr lang="ru-RU" sz="5400" b="1" i="0" baseline="0" dirty="0">
              <a:solidFill>
                <a:schemeClr val="tx1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296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b="1" i="1" dirty="0" smtClean="0">
                <a:latin typeface="Georgia" panose="02040502050405020303" pitchFamily="18" charset="0"/>
              </a:rPr>
              <a:t>Как называются обязанности</a:t>
            </a:r>
            <a:r>
              <a:rPr lang="ru-RU" b="1" i="1" dirty="0">
                <a:latin typeface="Georgia" panose="02040502050405020303" pitchFamily="18" charset="0"/>
              </a:rPr>
              <a:t>, которые должны были выполнять зависимые </a:t>
            </a:r>
            <a:r>
              <a:rPr lang="ru-RU" b="1" i="1" dirty="0" smtClean="0">
                <a:latin typeface="Georgia" panose="02040502050405020303" pitchFamily="18" charset="0"/>
              </a:rPr>
              <a:t>крестьяне?</a:t>
            </a:r>
            <a:endParaRPr lang="ru-RU" sz="3200" b="1" i="1" baseline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3599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4000" b="1" i="1" baseline="0" dirty="0" smtClean="0">
                <a:solidFill>
                  <a:schemeClr val="tx1"/>
                </a:solidFill>
                <a:latin typeface="Georgia" panose="02040502050405020303" pitchFamily="18" charset="0"/>
              </a:rPr>
              <a:t>Повинности</a:t>
            </a:r>
          </a:p>
          <a:p>
            <a:pPr marL="0" indent="0" algn="l" defTabSz="914400">
              <a:spcBef>
                <a:spcPts val="1000"/>
              </a:spcBef>
              <a:buNone/>
            </a:pP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0337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b="1" i="1" dirty="0">
                <a:latin typeface="Georgia" panose="02040502050405020303" pitchFamily="18" charset="0"/>
              </a:rPr>
              <a:t>Что регулировало жизнь крестьян: их отношения между собой и с внешним миром?</a:t>
            </a:r>
            <a:endParaRPr lang="ru-RU" sz="3200" b="1" i="1" baseline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Категория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787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sz="4000" b="1" i="1" dirty="0">
                <a:latin typeface="Georgia" panose="02040502050405020303" pitchFamily="18" charset="0"/>
              </a:rPr>
              <a:t>Община</a:t>
            </a:r>
            <a:endParaRPr lang="ru-RU" sz="4000" b="1" i="1" baseline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727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b="1" i="1" dirty="0" smtClean="0">
                <a:latin typeface="Georgia" panose="02040502050405020303" pitchFamily="18" charset="0"/>
              </a:rPr>
              <a:t>Как называется хозяйство</a:t>
            </a:r>
            <a:r>
              <a:rPr lang="ru-RU" b="1" i="1" dirty="0">
                <a:latin typeface="Georgia" panose="02040502050405020303" pitchFamily="18" charset="0"/>
              </a:rPr>
              <a:t>, при котором продукты изготавливаются не для продажи, а для собственного </a:t>
            </a:r>
            <a:r>
              <a:rPr lang="ru-RU" b="1" i="1" dirty="0" smtClean="0">
                <a:latin typeface="Georgia" panose="02040502050405020303" pitchFamily="18" charset="0"/>
              </a:rPr>
              <a:t>потребления?</a:t>
            </a:r>
            <a:endParaRPr lang="ru-RU" sz="3200" b="1" i="1" baseline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5265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Текст 62"/>
          <p:cNvSpPr>
            <a:spLocks noGrp="1"/>
          </p:cNvSpPr>
          <p:nvPr>
            <p:ph type="body" sz="quarter" idx="13"/>
          </p:nvPr>
        </p:nvSpPr>
        <p:spPr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Феодалы</a:t>
            </a:r>
            <a:endParaRPr lang="ru-RU" sz="24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28" name="Текст 127"/>
          <p:cNvSpPr>
            <a:spLocks noGrp="1"/>
          </p:cNvSpPr>
          <p:nvPr>
            <p:ph type="body" sz="quarter" idx="18"/>
          </p:nvPr>
        </p:nvSpPr>
        <p:spPr>
          <a:prstGeom prst="star32">
            <a:avLst/>
          </a:prstGeom>
        </p:spPr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" action="ppaction://hlinksldjump"/>
              </a:rPr>
              <a:t>10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2" action="ppaction://hlinksldjump"/>
            </a:endParaRPr>
          </a:p>
        </p:txBody>
      </p:sp>
      <p:sp>
        <p:nvSpPr>
          <p:cNvPr id="133" name="Текст 132"/>
          <p:cNvSpPr>
            <a:spLocks noGrp="1"/>
          </p:cNvSpPr>
          <p:nvPr>
            <p:ph type="body" sz="quarter" idx="23"/>
          </p:nvPr>
        </p:nvSpPr>
        <p:spPr>
          <a:prstGeom prst="star32">
            <a:avLst/>
          </a:prstGeom>
        </p:spPr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3" action="ppaction://hlinksldjump"/>
              </a:rPr>
              <a:t>20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3" action="ppaction://hlinksldjump"/>
            </a:endParaRPr>
          </a:p>
        </p:txBody>
      </p:sp>
      <p:sp>
        <p:nvSpPr>
          <p:cNvPr id="138" name="Текст 137"/>
          <p:cNvSpPr>
            <a:spLocks noGrp="1"/>
          </p:cNvSpPr>
          <p:nvPr>
            <p:ph type="body" sz="quarter" idx="28"/>
          </p:nvPr>
        </p:nvSpPr>
        <p:spPr>
          <a:prstGeom prst="star32">
            <a:avLst/>
          </a:prstGeom>
        </p:spPr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4" action="ppaction://hlinksldjump"/>
              </a:rPr>
              <a:t>30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4" action="ppaction://hlinksldjump"/>
            </a:endParaRPr>
          </a:p>
        </p:txBody>
      </p:sp>
      <p:sp>
        <p:nvSpPr>
          <p:cNvPr id="143" name="Текст 142"/>
          <p:cNvSpPr>
            <a:spLocks noGrp="1"/>
          </p:cNvSpPr>
          <p:nvPr>
            <p:ph type="body" sz="quarter" idx="33"/>
          </p:nvPr>
        </p:nvSpPr>
        <p:spPr>
          <a:prstGeom prst="star32">
            <a:avLst/>
          </a:prstGeom>
        </p:spPr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5" action="ppaction://hlinksldjump"/>
              </a:rPr>
              <a:t>40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5" action="ppaction://hlinksldjump"/>
            </a:endParaRPr>
          </a:p>
        </p:txBody>
      </p:sp>
      <p:sp>
        <p:nvSpPr>
          <p:cNvPr id="148" name="Текст 147"/>
          <p:cNvSpPr>
            <a:spLocks noGrp="1"/>
          </p:cNvSpPr>
          <p:nvPr>
            <p:ph type="body" sz="quarter" idx="38"/>
          </p:nvPr>
        </p:nvSpPr>
        <p:spPr>
          <a:prstGeom prst="star32">
            <a:avLst/>
          </a:prstGeom>
        </p:spPr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6" action="ppaction://hlinksldjump"/>
              </a:rPr>
              <a:t>50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6" action="ppaction://hlinksldjump"/>
            </a:endParaRPr>
          </a:p>
        </p:txBody>
      </p:sp>
      <p:sp>
        <p:nvSpPr>
          <p:cNvPr id="64" name="Текст 63"/>
          <p:cNvSpPr>
            <a:spLocks noGrp="1"/>
          </p:cNvSpPr>
          <p:nvPr>
            <p:ph type="body" sz="quarter" idx="14"/>
          </p:nvPr>
        </p:nvSpPr>
        <p:spPr>
          <a:prstGeom prst="horizontalScroll">
            <a:avLst/>
          </a:prstGeom>
        </p:spPr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Крестьяне</a:t>
            </a:r>
            <a:endParaRPr lang="ru-RU" sz="24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29" name="Текст 128"/>
          <p:cNvSpPr>
            <a:spLocks noGrp="1"/>
          </p:cNvSpPr>
          <p:nvPr>
            <p:ph type="body" sz="quarter" idx="19"/>
          </p:nvPr>
        </p:nvSpPr>
        <p:spPr>
          <a:prstGeom prst="star32">
            <a:avLst/>
          </a:prstGeom>
        </p:spPr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7" action="ppaction://hlinksldjump"/>
              </a:rPr>
              <a:t>10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7" action="ppaction://hlinksldjump"/>
            </a:endParaRPr>
          </a:p>
        </p:txBody>
      </p:sp>
      <p:sp>
        <p:nvSpPr>
          <p:cNvPr id="134" name="Текст 133"/>
          <p:cNvSpPr>
            <a:spLocks noGrp="1"/>
          </p:cNvSpPr>
          <p:nvPr>
            <p:ph type="body" sz="quarter" idx="24"/>
          </p:nvPr>
        </p:nvSpPr>
        <p:spPr>
          <a:prstGeom prst="star32">
            <a:avLst/>
          </a:prstGeom>
        </p:spPr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8" action="ppaction://hlinksldjump"/>
              </a:rPr>
              <a:t>20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8" action="ppaction://hlinksldjump"/>
            </a:endParaRPr>
          </a:p>
        </p:txBody>
      </p:sp>
      <p:sp>
        <p:nvSpPr>
          <p:cNvPr id="139" name="Текст 138"/>
          <p:cNvSpPr>
            <a:spLocks noGrp="1"/>
          </p:cNvSpPr>
          <p:nvPr>
            <p:ph type="body" sz="quarter" idx="29"/>
          </p:nvPr>
        </p:nvSpPr>
        <p:spPr>
          <a:prstGeom prst="star32">
            <a:avLst/>
          </a:prstGeom>
        </p:spPr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9" action="ppaction://hlinksldjump"/>
              </a:rPr>
              <a:t>30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9" action="ppaction://hlinksldjump"/>
            </a:endParaRPr>
          </a:p>
        </p:txBody>
      </p:sp>
      <p:sp>
        <p:nvSpPr>
          <p:cNvPr id="144" name="Текст 143"/>
          <p:cNvSpPr>
            <a:spLocks noGrp="1"/>
          </p:cNvSpPr>
          <p:nvPr>
            <p:ph type="body" sz="quarter" idx="34"/>
          </p:nvPr>
        </p:nvSpPr>
        <p:spPr>
          <a:prstGeom prst="star32">
            <a:avLst/>
          </a:prstGeom>
        </p:spPr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0" action="ppaction://hlinksldjump"/>
              </a:rPr>
              <a:t>40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0" action="ppaction://hlinksldjump"/>
            </a:endParaRPr>
          </a:p>
        </p:txBody>
      </p:sp>
      <p:sp>
        <p:nvSpPr>
          <p:cNvPr id="149" name="Текст 148"/>
          <p:cNvSpPr>
            <a:spLocks noGrp="1"/>
          </p:cNvSpPr>
          <p:nvPr>
            <p:ph type="body" sz="quarter" idx="39"/>
          </p:nvPr>
        </p:nvSpPr>
        <p:spPr>
          <a:prstGeom prst="star32">
            <a:avLst/>
          </a:prstGeom>
        </p:spPr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1" action="ppaction://hlinksldjump"/>
              </a:rPr>
              <a:t>50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1" action="ppaction://hlinksldjump"/>
            </a:endParaRPr>
          </a:p>
        </p:txBody>
      </p:sp>
      <p:sp>
        <p:nvSpPr>
          <p:cNvPr id="65" name="Текст 64"/>
          <p:cNvSpPr>
            <a:spLocks noGrp="1"/>
          </p:cNvSpPr>
          <p:nvPr>
            <p:ph type="body" sz="quarter" idx="15"/>
          </p:nvPr>
        </p:nvSpPr>
        <p:spPr>
          <a:prstGeom prst="horizontalScroll">
            <a:avLst/>
          </a:prstGeom>
        </p:spPr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Горожане</a:t>
            </a:r>
            <a:endParaRPr lang="ru-RU" sz="24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30" name="Текст 129"/>
          <p:cNvSpPr>
            <a:spLocks noGrp="1"/>
          </p:cNvSpPr>
          <p:nvPr>
            <p:ph type="body" sz="quarter" idx="20"/>
          </p:nvPr>
        </p:nvSpPr>
        <p:spPr>
          <a:prstGeom prst="star32">
            <a:avLst/>
          </a:prstGeom>
        </p:spPr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2" action="ppaction://hlinksldjump"/>
              </a:rPr>
              <a:t>10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2" action="ppaction://hlinksldjump"/>
            </a:endParaRPr>
          </a:p>
        </p:txBody>
      </p:sp>
      <p:sp>
        <p:nvSpPr>
          <p:cNvPr id="135" name="Текст 134"/>
          <p:cNvSpPr>
            <a:spLocks noGrp="1"/>
          </p:cNvSpPr>
          <p:nvPr>
            <p:ph type="body" sz="quarter" idx="25"/>
          </p:nvPr>
        </p:nvSpPr>
        <p:spPr>
          <a:prstGeom prst="star32">
            <a:avLst/>
          </a:prstGeom>
        </p:spPr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3" action="ppaction://hlinksldjump"/>
              </a:rPr>
              <a:t>20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3" action="ppaction://hlinksldjump"/>
            </a:endParaRPr>
          </a:p>
        </p:txBody>
      </p:sp>
      <p:sp>
        <p:nvSpPr>
          <p:cNvPr id="140" name="Текст 139"/>
          <p:cNvSpPr>
            <a:spLocks noGrp="1"/>
          </p:cNvSpPr>
          <p:nvPr>
            <p:ph type="body" sz="quarter" idx="30"/>
          </p:nvPr>
        </p:nvSpPr>
        <p:spPr>
          <a:prstGeom prst="star32">
            <a:avLst/>
          </a:prstGeom>
        </p:spPr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4" action="ppaction://hlinksldjump"/>
              </a:rPr>
              <a:t>30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4" action="ppaction://hlinksldjump"/>
            </a:endParaRPr>
          </a:p>
        </p:txBody>
      </p:sp>
      <p:sp>
        <p:nvSpPr>
          <p:cNvPr id="145" name="Текст 144"/>
          <p:cNvSpPr>
            <a:spLocks noGrp="1"/>
          </p:cNvSpPr>
          <p:nvPr>
            <p:ph type="body" sz="quarter" idx="35"/>
          </p:nvPr>
        </p:nvSpPr>
        <p:spPr>
          <a:prstGeom prst="star32">
            <a:avLst/>
          </a:prstGeom>
        </p:spPr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5" action="ppaction://hlinksldjump"/>
              </a:rPr>
              <a:t>40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5" action="ppaction://hlinksldjump"/>
            </a:endParaRPr>
          </a:p>
        </p:txBody>
      </p:sp>
      <p:sp>
        <p:nvSpPr>
          <p:cNvPr id="150" name="Текст 149"/>
          <p:cNvSpPr>
            <a:spLocks noGrp="1"/>
          </p:cNvSpPr>
          <p:nvPr>
            <p:ph type="body" sz="quarter" idx="40"/>
          </p:nvPr>
        </p:nvSpPr>
        <p:spPr>
          <a:prstGeom prst="star32">
            <a:avLst/>
          </a:prstGeom>
        </p:spPr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6" action="ppaction://hlinksldjump"/>
              </a:rPr>
              <a:t>50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6" action="ppaction://hlinksldjump"/>
            </a:endParaRPr>
          </a:p>
        </p:txBody>
      </p:sp>
      <p:sp>
        <p:nvSpPr>
          <p:cNvPr id="66" name="Текст 65"/>
          <p:cNvSpPr>
            <a:spLocks noGrp="1"/>
          </p:cNvSpPr>
          <p:nvPr>
            <p:ph type="body" sz="quarter" idx="16"/>
          </p:nvPr>
        </p:nvSpPr>
        <p:spPr>
          <a:prstGeom prst="horizontalScroll">
            <a:avLst/>
          </a:prstGeom>
        </p:spPr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Церковь</a:t>
            </a:r>
            <a:endParaRPr lang="ru-RU" sz="24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31" name="Текст 130"/>
          <p:cNvSpPr>
            <a:spLocks noGrp="1"/>
          </p:cNvSpPr>
          <p:nvPr>
            <p:ph type="body" sz="quarter" idx="21"/>
          </p:nvPr>
        </p:nvSpPr>
        <p:spPr>
          <a:prstGeom prst="star32">
            <a:avLst/>
          </a:prstGeom>
        </p:spPr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7" action="ppaction://hlinksldjump"/>
              </a:rPr>
              <a:t>10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7" action="ppaction://hlinksldjump"/>
            </a:endParaRPr>
          </a:p>
        </p:txBody>
      </p:sp>
      <p:sp>
        <p:nvSpPr>
          <p:cNvPr id="136" name="Текст 135"/>
          <p:cNvSpPr>
            <a:spLocks noGrp="1"/>
          </p:cNvSpPr>
          <p:nvPr>
            <p:ph type="body" sz="quarter" idx="26"/>
          </p:nvPr>
        </p:nvSpPr>
        <p:spPr>
          <a:prstGeom prst="star32">
            <a:avLst/>
          </a:prstGeom>
        </p:spPr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8" action="ppaction://hlinksldjump"/>
              </a:rPr>
              <a:t>20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8" action="ppaction://hlinksldjump"/>
            </a:endParaRPr>
          </a:p>
        </p:txBody>
      </p:sp>
      <p:sp>
        <p:nvSpPr>
          <p:cNvPr id="141" name="Текст 140"/>
          <p:cNvSpPr>
            <a:spLocks noGrp="1"/>
          </p:cNvSpPr>
          <p:nvPr>
            <p:ph type="body" sz="quarter" idx="31"/>
          </p:nvPr>
        </p:nvSpPr>
        <p:spPr>
          <a:prstGeom prst="star32">
            <a:avLst/>
          </a:prstGeom>
        </p:spPr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9" action="ppaction://hlinksldjump"/>
              </a:rPr>
              <a:t>30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9" action="ppaction://hlinksldjump"/>
            </a:endParaRPr>
          </a:p>
        </p:txBody>
      </p:sp>
      <p:sp>
        <p:nvSpPr>
          <p:cNvPr id="146" name="Текст 145"/>
          <p:cNvSpPr>
            <a:spLocks noGrp="1"/>
          </p:cNvSpPr>
          <p:nvPr>
            <p:ph type="body" sz="quarter" idx="36"/>
          </p:nvPr>
        </p:nvSpPr>
        <p:spPr>
          <a:prstGeom prst="star32">
            <a:avLst/>
          </a:prstGeom>
        </p:spPr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0" action="ppaction://hlinksldjump"/>
              </a:rPr>
              <a:t>40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20" action="ppaction://hlinksldjump"/>
            </a:endParaRPr>
          </a:p>
        </p:txBody>
      </p:sp>
      <p:sp>
        <p:nvSpPr>
          <p:cNvPr id="151" name="Текст 150"/>
          <p:cNvSpPr>
            <a:spLocks noGrp="1"/>
          </p:cNvSpPr>
          <p:nvPr>
            <p:ph type="body" sz="quarter" idx="41"/>
          </p:nvPr>
        </p:nvSpPr>
        <p:spPr>
          <a:prstGeom prst="star32">
            <a:avLst/>
          </a:prstGeom>
        </p:spPr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1" action="ppaction://hlinksldjump"/>
              </a:rPr>
              <a:t>50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21" action="ppaction://hlinksldjump"/>
            </a:endParaRPr>
          </a:p>
        </p:txBody>
      </p:sp>
      <p:sp>
        <p:nvSpPr>
          <p:cNvPr id="67" name="Текст 66"/>
          <p:cNvSpPr>
            <a:spLocks noGrp="1"/>
          </p:cNvSpPr>
          <p:nvPr>
            <p:ph type="body" sz="quarter" idx="17"/>
          </p:nvPr>
        </p:nvSpPr>
        <p:spPr>
          <a:prstGeom prst="horizontalScroll">
            <a:avLst/>
          </a:prstGeom>
        </p:spPr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Власть</a:t>
            </a:r>
            <a:endParaRPr lang="ru-RU" sz="24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32" name="Текст 131"/>
          <p:cNvSpPr>
            <a:spLocks noGrp="1"/>
          </p:cNvSpPr>
          <p:nvPr>
            <p:ph type="body" sz="quarter" idx="22"/>
          </p:nvPr>
        </p:nvSpPr>
        <p:spPr>
          <a:prstGeom prst="star32">
            <a:avLst/>
          </a:prstGeom>
        </p:spPr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2" action="ppaction://hlinksldjump"/>
              </a:rPr>
              <a:t>10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22" action="ppaction://hlinksldjump"/>
            </a:endParaRPr>
          </a:p>
        </p:txBody>
      </p:sp>
      <p:sp>
        <p:nvSpPr>
          <p:cNvPr id="137" name="Текст 136"/>
          <p:cNvSpPr>
            <a:spLocks noGrp="1"/>
          </p:cNvSpPr>
          <p:nvPr>
            <p:ph type="body" sz="quarter" idx="27"/>
          </p:nvPr>
        </p:nvSpPr>
        <p:spPr>
          <a:prstGeom prst="star32">
            <a:avLst/>
          </a:prstGeom>
        </p:spPr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3" action="ppaction://hlinksldjump"/>
              </a:rPr>
              <a:t>20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23" action="ppaction://hlinksldjump"/>
            </a:endParaRPr>
          </a:p>
        </p:txBody>
      </p:sp>
      <p:sp>
        <p:nvSpPr>
          <p:cNvPr id="142" name="Текст 141"/>
          <p:cNvSpPr>
            <a:spLocks noGrp="1"/>
          </p:cNvSpPr>
          <p:nvPr>
            <p:ph type="body" sz="quarter" idx="32"/>
          </p:nvPr>
        </p:nvSpPr>
        <p:spPr>
          <a:prstGeom prst="star32">
            <a:avLst/>
          </a:prstGeom>
        </p:spPr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4" action="ppaction://hlinksldjump"/>
              </a:rPr>
              <a:t>30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24" action="ppaction://hlinksldjump"/>
            </a:endParaRPr>
          </a:p>
        </p:txBody>
      </p:sp>
      <p:sp>
        <p:nvSpPr>
          <p:cNvPr id="147" name="Текст 146"/>
          <p:cNvSpPr>
            <a:spLocks noGrp="1"/>
          </p:cNvSpPr>
          <p:nvPr>
            <p:ph type="body" sz="quarter" idx="37"/>
          </p:nvPr>
        </p:nvSpPr>
        <p:spPr>
          <a:prstGeom prst="star32">
            <a:avLst/>
          </a:prstGeom>
        </p:spPr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5" action="ppaction://hlinksldjump"/>
              </a:rPr>
              <a:t>40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25" action="ppaction://hlinksldjump"/>
            </a:endParaRPr>
          </a:p>
        </p:txBody>
      </p:sp>
      <p:sp>
        <p:nvSpPr>
          <p:cNvPr id="152" name="Текст 151"/>
          <p:cNvSpPr>
            <a:spLocks noGrp="1"/>
          </p:cNvSpPr>
          <p:nvPr>
            <p:ph type="body" sz="quarter" idx="42"/>
          </p:nvPr>
        </p:nvSpPr>
        <p:spPr>
          <a:prstGeom prst="star32">
            <a:avLst/>
          </a:prstGeom>
        </p:spPr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6" action="ppaction://hlinksldjump"/>
              </a:rPr>
              <a:t>50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26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3600" b="1" i="1" baseline="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Натуральное</a:t>
            </a:r>
            <a:endParaRPr lang="ru-RU" sz="3600" b="1" i="1" baseline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3114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3200" b="1" i="1" baseline="0" dirty="0" smtClean="0">
                <a:solidFill>
                  <a:schemeClr val="tx1"/>
                </a:solidFill>
                <a:latin typeface="Georgia" panose="02040502050405020303" pitchFamily="18" charset="0"/>
              </a:rPr>
              <a:t>Как назывались зависимые крестьяне во Франции?</a:t>
            </a:r>
            <a:endParaRPr lang="ru-RU" sz="3200" b="1" i="1" baseline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0138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4000" b="1" i="1" baseline="0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Сервы</a:t>
            </a:r>
            <a:endParaRPr lang="ru-RU" sz="4000" b="1" i="1" baseline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6128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3200" b="1" i="1" baseline="0" dirty="0" smtClean="0">
                <a:solidFill>
                  <a:schemeClr val="tx1"/>
                </a:solidFill>
                <a:latin typeface="Georgia" panose="02040502050405020303" pitchFamily="18" charset="0"/>
              </a:rPr>
              <a:t>Как называлось хозяйство феодала, в котором работали зависимые крестьяне?</a:t>
            </a:r>
            <a:endParaRPr lang="ru-RU" sz="3200" b="1" i="1" baseline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7043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4000" b="1" i="1" baseline="0" dirty="0" smtClean="0">
                <a:solidFill>
                  <a:schemeClr val="tx1"/>
                </a:solidFill>
                <a:latin typeface="Georgia" panose="02040502050405020303" pitchFamily="18" charset="0"/>
              </a:rPr>
              <a:t>Поместье</a:t>
            </a:r>
            <a:endParaRPr lang="ru-RU" sz="4000" b="1" i="1" baseline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6000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400">
              <a:spcBef>
                <a:spcPts val="1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Горожане</a:t>
            </a:r>
            <a:endParaRPr lang="ru-RU" sz="5400" b="1" i="0" baseline="0" dirty="0">
              <a:solidFill>
                <a:schemeClr val="tx1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3480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b="1" i="1" dirty="0" smtClean="0">
                <a:latin typeface="Georgia" panose="02040502050405020303" pitchFamily="18" charset="0"/>
              </a:rPr>
              <a:t>Что было причиной </a:t>
            </a:r>
            <a:r>
              <a:rPr lang="ru-RU" b="1" i="1" dirty="0">
                <a:latin typeface="Georgia" panose="02040502050405020303" pitchFamily="18" charset="0"/>
              </a:rPr>
              <a:t>роста европейских городов в период </a:t>
            </a:r>
            <a:r>
              <a:rPr lang="ru-RU" b="1" i="1" dirty="0" smtClean="0">
                <a:latin typeface="Georgia" panose="02040502050405020303" pitchFamily="18" charset="0"/>
              </a:rPr>
              <a:t>расцвета Средневековья?</a:t>
            </a:r>
            <a:endParaRPr lang="ru-RU" sz="3200" b="1" i="1" baseline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4820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b="1" i="1" dirty="0" smtClean="0">
                <a:latin typeface="Georgia" panose="02040502050405020303" pitchFamily="18" charset="0"/>
              </a:rPr>
              <a:t>Развитие </a:t>
            </a:r>
            <a:r>
              <a:rPr lang="ru-RU" b="1" i="1" dirty="0">
                <a:latin typeface="Georgia" panose="02040502050405020303" pitchFamily="18" charset="0"/>
              </a:rPr>
              <a:t>ремесла и сельского хозяйства</a:t>
            </a:r>
            <a:endParaRPr lang="ru-RU" sz="3200" b="1" i="1" baseline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2369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b="1" i="1" dirty="0" smtClean="0">
                <a:latin typeface="Georgia" panose="02040502050405020303" pitchFamily="18" charset="0"/>
              </a:rPr>
              <a:t>Как называлось здание </a:t>
            </a:r>
            <a:r>
              <a:rPr lang="ru-RU" b="1" i="1" dirty="0">
                <a:latin typeface="Georgia" panose="02040502050405020303" pitchFamily="18" charset="0"/>
              </a:rPr>
              <a:t>городского совета, находившееся в центре средневекового </a:t>
            </a:r>
            <a:r>
              <a:rPr lang="ru-RU" b="1" i="1" dirty="0" smtClean="0">
                <a:latin typeface="Georgia" panose="02040502050405020303" pitchFamily="18" charset="0"/>
              </a:rPr>
              <a:t>города?</a:t>
            </a:r>
            <a:endParaRPr lang="ru-RU" sz="3200" b="1" i="1" baseline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1211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3600" b="1" i="1" baseline="0" dirty="0" smtClean="0">
                <a:solidFill>
                  <a:schemeClr val="tx1"/>
                </a:solidFill>
                <a:latin typeface="Georgia" panose="02040502050405020303" pitchFamily="18" charset="0"/>
              </a:rPr>
              <a:t>Ратуша</a:t>
            </a:r>
            <a:endParaRPr lang="ru-RU" sz="3600" b="1" i="1" baseline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0239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400">
              <a:spcBef>
                <a:spcPts val="1"/>
              </a:spcBef>
              <a:buNone/>
            </a:pPr>
            <a:r>
              <a:rPr lang="ru-RU" sz="5400" b="1" baseline="0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Феодалы</a:t>
            </a:r>
            <a:endParaRPr lang="ru-RU" sz="5400" b="1" baseline="0" dirty="0"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b="1" i="1" dirty="0">
                <a:latin typeface="Georgia" panose="02040502050405020303" pitchFamily="18" charset="0"/>
              </a:rPr>
              <a:t>Как называлось объединение купцов и ремесленников, защищавшее их интересы и цеховые привилегии? </a:t>
            </a:r>
            <a:endParaRPr lang="ru-RU" sz="3200" b="1" i="1" baseline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1784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b="1" i="1" dirty="0">
                <a:latin typeface="Georgia" panose="02040502050405020303" pitchFamily="18" charset="0"/>
              </a:rPr>
              <a:t>Гильдия</a:t>
            </a:r>
            <a:endParaRPr lang="ru-RU" sz="3200" b="1" i="1" baseline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6601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b="1" i="1" dirty="0">
                <a:latin typeface="Georgia" panose="02040502050405020303" pitchFamily="18" charset="0"/>
              </a:rPr>
              <a:t>Это слово обозначает экзаменационную работу на звание мастера</a:t>
            </a:r>
            <a:endParaRPr lang="ru-RU" sz="3200" b="1" i="1" baseline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7240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sz="4000" b="1" i="1" dirty="0">
                <a:latin typeface="Georgia" panose="02040502050405020303" pitchFamily="18" charset="0"/>
              </a:rPr>
              <a:t>Шедевр</a:t>
            </a:r>
            <a:endParaRPr lang="ru-RU" sz="4000" b="1" i="1" baseline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2655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3200" b="1" i="1" baseline="0" dirty="0" smtClean="0">
                <a:solidFill>
                  <a:schemeClr val="tx1"/>
                </a:solidFill>
                <a:latin typeface="Georgia" panose="02040502050405020303" pitchFamily="18" charset="0"/>
              </a:rPr>
              <a:t>Как в Средневековье называли всех полноправных горожан?</a:t>
            </a:r>
            <a:endParaRPr lang="ru-RU" sz="3200" b="1" i="1" baseline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3720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4000" b="1" i="1" baseline="0" dirty="0" smtClean="0">
                <a:solidFill>
                  <a:schemeClr val="tx1"/>
                </a:solidFill>
                <a:latin typeface="Georgia" panose="02040502050405020303" pitchFamily="18" charset="0"/>
              </a:rPr>
              <a:t>Бюргеры</a:t>
            </a:r>
            <a:endParaRPr lang="ru-RU" sz="4000" b="1" i="1" baseline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2346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400">
              <a:spcBef>
                <a:spcPts val="1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Церковь</a:t>
            </a:r>
            <a:endParaRPr lang="ru-RU" sz="5400" b="1" i="0" baseline="0" dirty="0">
              <a:solidFill>
                <a:schemeClr val="tx1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398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3200" b="1" i="1" baseline="0" dirty="0" smtClean="0">
                <a:solidFill>
                  <a:schemeClr val="tx1"/>
                </a:solidFill>
                <a:latin typeface="Georgia" panose="02040502050405020303" pitchFamily="18" charset="0"/>
              </a:rPr>
              <a:t>Кто являлся главой католической церкви?</a:t>
            </a:r>
            <a:endParaRPr lang="ru-RU" sz="3200" b="1" i="1" baseline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6691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4000" b="1" i="1" baseline="0" dirty="0" smtClean="0">
                <a:solidFill>
                  <a:schemeClr val="tx1"/>
                </a:solidFill>
                <a:latin typeface="Georgia" panose="02040502050405020303" pitchFamily="18" charset="0"/>
              </a:rPr>
              <a:t>Папа</a:t>
            </a:r>
            <a:endParaRPr lang="ru-RU" sz="4000" b="1" i="1" baseline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4065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3600" b="1" i="1" baseline="0" dirty="0" smtClean="0">
                <a:solidFill>
                  <a:schemeClr val="tx1"/>
                </a:solidFill>
                <a:latin typeface="Georgia" panose="02040502050405020303" pitchFamily="18" charset="0"/>
              </a:rPr>
              <a:t>Как называлась грамота об отпущении грехов?</a:t>
            </a:r>
            <a:endParaRPr lang="ru-RU" sz="3600" b="1" i="1" baseline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7731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3200" b="1" i="1" baseline="0" dirty="0" smtClean="0">
                <a:solidFill>
                  <a:schemeClr val="tx1"/>
                </a:solidFill>
                <a:latin typeface="Georgia" panose="02040502050405020303" pitchFamily="18" charset="0"/>
              </a:rPr>
              <a:t>По какой лестнице никто не ходил?</a:t>
            </a:r>
            <a:endParaRPr lang="ru-RU" sz="3200" b="1" i="1" baseline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4000" b="1" i="1" baseline="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Индульгенция</a:t>
            </a:r>
            <a:endParaRPr lang="ru-RU" sz="4000" b="1" i="1" baseline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8369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b="1" i="1" dirty="0">
                <a:latin typeface="Georgia" panose="02040502050405020303" pitchFamily="18" charset="0"/>
              </a:rPr>
              <a:t>Как называли организацию монахов или рыцарей со своими целями и правилами поведения? </a:t>
            </a:r>
            <a:endParaRPr lang="ru-RU" sz="3200" b="1" i="1" baseline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4623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3600" b="1" i="1" baseline="0" dirty="0" smtClean="0">
                <a:solidFill>
                  <a:schemeClr val="tx1"/>
                </a:solidFill>
                <a:latin typeface="Georgia" panose="02040502050405020303" pitchFamily="18" charset="0"/>
              </a:rPr>
              <a:t>Орден</a:t>
            </a:r>
            <a:endParaRPr lang="ru-RU" sz="3600" b="1" i="1" baseline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66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1632857" y="391886"/>
            <a:ext cx="9094352" cy="4781005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ts val="1000"/>
              </a:spcBef>
            </a:pPr>
            <a:r>
              <a:rPr lang="ru-RU" b="1" i="1" dirty="0">
                <a:latin typeface="Georgia" panose="02040502050405020303" pitchFamily="18" charset="0"/>
              </a:rPr>
              <a:t>В каком году произошло событие, </a:t>
            </a:r>
            <a:r>
              <a:rPr lang="ru-RU" b="1" i="1" dirty="0" smtClean="0">
                <a:latin typeface="Georgia" panose="02040502050405020303" pitchFamily="18" charset="0"/>
              </a:rPr>
              <a:t>о </a:t>
            </a:r>
            <a:r>
              <a:rPr lang="ru-RU" b="1" i="1" dirty="0">
                <a:latin typeface="Georgia" panose="02040502050405020303" pitchFamily="18" charset="0"/>
              </a:rPr>
              <a:t>котором идет речь?</a:t>
            </a:r>
          </a:p>
          <a:p>
            <a:pPr algn="just">
              <a:spcBef>
                <a:spcPts val="1000"/>
              </a:spcBef>
            </a:pPr>
            <a:r>
              <a:rPr lang="ru-RU" b="1" i="1" dirty="0">
                <a:latin typeface="Georgia" panose="02040502050405020303" pitchFamily="18" charset="0"/>
              </a:rPr>
              <a:t>Жители города... вышли навстречу латинянам с </a:t>
            </a:r>
            <a:r>
              <a:rPr lang="ru-RU" b="1" i="1" dirty="0" smtClean="0">
                <a:latin typeface="Georgia" panose="02040502050405020303" pitchFamily="18" charset="0"/>
              </a:rPr>
              <a:t>крестами </a:t>
            </a:r>
            <a:r>
              <a:rPr lang="ru-RU" b="1" i="1" dirty="0">
                <a:latin typeface="Georgia" panose="02040502050405020303" pitchFamily="18" charset="0"/>
              </a:rPr>
              <a:t>и святыми изображениями Христа... Но и это зрелище не смягчило души латинян... они не пощадили не только частного имущества, но, </a:t>
            </a:r>
            <a:r>
              <a:rPr lang="ru-RU" b="1" i="1" dirty="0" smtClean="0">
                <a:latin typeface="Georgia" panose="02040502050405020303" pitchFamily="18" charset="0"/>
              </a:rPr>
              <a:t>обнажив </a:t>
            </a:r>
            <a:r>
              <a:rPr lang="ru-RU" b="1" i="1" dirty="0">
                <a:latin typeface="Georgia" panose="02040502050405020303" pitchFamily="18" charset="0"/>
              </a:rPr>
              <a:t>мечи, ограбили святыни Господни... О ужас! </a:t>
            </a:r>
            <a:r>
              <a:rPr lang="ru-RU" b="1" i="1" dirty="0" smtClean="0">
                <a:latin typeface="Georgia" panose="02040502050405020303" pitchFamily="18" charset="0"/>
              </a:rPr>
              <a:t>Святые </a:t>
            </a:r>
            <a:r>
              <a:rPr lang="ru-RU" b="1" i="1" dirty="0">
                <a:latin typeface="Georgia" panose="02040502050405020303" pitchFamily="18" charset="0"/>
              </a:rPr>
              <a:t>образа бесстыдно потоптаны! О горе! Мощи </a:t>
            </a:r>
            <a:r>
              <a:rPr lang="ru-RU" b="1" i="1" dirty="0" smtClean="0">
                <a:latin typeface="Georgia" panose="02040502050405020303" pitchFamily="18" charset="0"/>
              </a:rPr>
              <a:t>святых </a:t>
            </a:r>
            <a:r>
              <a:rPr lang="ru-RU" b="1" i="1" dirty="0">
                <a:latin typeface="Georgia" panose="02040502050405020303" pitchFamily="18" charset="0"/>
              </a:rPr>
              <a:t>мучеников заброшены в места всякой мерзости!</a:t>
            </a: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624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b="1" i="1" dirty="0">
                <a:latin typeface="Georgia" panose="02040502050405020303" pitchFamily="18" charset="0"/>
              </a:rPr>
              <a:t>в </a:t>
            </a:r>
            <a:r>
              <a:rPr lang="ru-RU" b="1" i="1" dirty="0" smtClean="0">
                <a:latin typeface="Georgia" panose="02040502050405020303" pitchFamily="18" charset="0"/>
              </a:rPr>
              <a:t>1204году</a:t>
            </a:r>
            <a:endParaRPr lang="ru-RU" sz="3200" b="1" i="1" baseline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4461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1841863" y="1873957"/>
            <a:ext cx="8885346" cy="1574637"/>
          </a:xfrm>
        </p:spPr>
        <p:txBody>
          <a:bodyPr/>
          <a:lstStyle/>
          <a:p>
            <a:pPr marL="0" indent="0" algn="just" defTabSz="914400">
              <a:spcBef>
                <a:spcPts val="1000"/>
              </a:spcBef>
              <a:buNone/>
            </a:pPr>
            <a:r>
              <a:rPr lang="ru-RU" sz="2800" b="1" i="1" baseline="0" dirty="0" smtClean="0">
                <a:solidFill>
                  <a:schemeClr val="tx1"/>
                </a:solidFill>
                <a:latin typeface="Georgia" panose="02040502050405020303" pitchFamily="18" charset="0"/>
              </a:rPr>
              <a:t>Кто и где это произнес?</a:t>
            </a:r>
          </a:p>
          <a:p>
            <a:pPr algn="just">
              <a:spcBef>
                <a:spcPts val="1000"/>
              </a:spcBef>
            </a:pPr>
            <a:r>
              <a:rPr lang="ru-RU" sz="2800" b="1" i="1" dirty="0">
                <a:latin typeface="Georgia" panose="02040502050405020303" pitchFamily="18" charset="0"/>
              </a:rPr>
              <a:t>«Иерусалим есть пуп (центр) Земли! Реки там текут молоком и медом, это край плодороднейший - второй рай. Исторгните землю эту у нечестивого народа, покорите ее себе, спасите братьев, проживающих на востоке! Кто здесь горестен и беден, там будет радостен и богат! Тому, кто положит жизнь в битве, будут отпущены все грехи!»</a:t>
            </a:r>
            <a:endParaRPr lang="ru-RU" sz="2800" b="1" i="1" baseline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0656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b="1" i="1" dirty="0" smtClean="0">
                <a:latin typeface="Georgia" panose="02040502050405020303" pitchFamily="18" charset="0"/>
              </a:rPr>
              <a:t>Урбан </a:t>
            </a:r>
            <a:r>
              <a:rPr lang="en-US" b="1" i="1" dirty="0" smtClean="0">
                <a:latin typeface="Georgia" panose="02040502050405020303" pitchFamily="18" charset="0"/>
              </a:rPr>
              <a:t>II</a:t>
            </a:r>
            <a:r>
              <a:rPr lang="ru-RU" b="1" i="1" dirty="0" smtClean="0">
                <a:latin typeface="Georgia" panose="02040502050405020303" pitchFamily="18" charset="0"/>
              </a:rPr>
              <a:t> </a:t>
            </a:r>
            <a:r>
              <a:rPr lang="ru-RU" b="1" i="1" dirty="0">
                <a:latin typeface="Georgia" panose="02040502050405020303" pitchFamily="18" charset="0"/>
              </a:rPr>
              <a:t>в </a:t>
            </a:r>
            <a:r>
              <a:rPr lang="ru-RU" b="1" i="1" dirty="0" err="1">
                <a:latin typeface="Georgia" panose="02040502050405020303" pitchFamily="18" charset="0"/>
              </a:rPr>
              <a:t>Клермоне</a:t>
            </a:r>
            <a:endParaRPr lang="ru-RU" sz="3200" b="1" i="1" baseline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6692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400">
              <a:spcBef>
                <a:spcPts val="1"/>
              </a:spcBef>
              <a:buNone/>
            </a:pPr>
            <a:r>
              <a:rPr lang="ru-RU" sz="5400" b="1" i="0" baseline="0" dirty="0" smtClean="0">
                <a:solidFill>
                  <a:schemeClr val="tx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Власть</a:t>
            </a:r>
            <a:endParaRPr lang="ru-RU" sz="5400" b="1" i="0" baseline="0" dirty="0">
              <a:solidFill>
                <a:schemeClr val="tx1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6102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sz="3200" b="1" i="1" baseline="0" dirty="0" smtClean="0">
                <a:solidFill>
                  <a:schemeClr val="tx1"/>
                </a:solidFill>
                <a:latin typeface="Georgia" panose="02040502050405020303" pitchFamily="18" charset="0"/>
              </a:rPr>
              <a:t>Сколько дней французские </a:t>
            </a:r>
            <a:r>
              <a:rPr lang="ru-RU" b="1" i="1" dirty="0" smtClean="0">
                <a:latin typeface="Georgia" panose="02040502050405020303" pitchFamily="18" charset="0"/>
              </a:rPr>
              <a:t>феодалы </a:t>
            </a:r>
            <a:r>
              <a:rPr lang="ru-RU" b="1" i="1" dirty="0">
                <a:latin typeface="Georgia" panose="02040502050405020303" pitchFamily="18" charset="0"/>
              </a:rPr>
              <a:t>ждали посредничества </a:t>
            </a:r>
            <a:endParaRPr lang="ru-RU" b="1" i="1" dirty="0" smtClean="0">
              <a:latin typeface="Georgia" panose="02040502050405020303" pitchFamily="18" charset="0"/>
            </a:endParaRPr>
          </a:p>
          <a:p>
            <a:pPr algn="ctr">
              <a:spcBef>
                <a:spcPts val="1000"/>
              </a:spcBef>
            </a:pPr>
            <a:r>
              <a:rPr lang="ru-RU" b="1" i="1" dirty="0" smtClean="0">
                <a:latin typeface="Georgia" panose="02040502050405020303" pitchFamily="18" charset="0"/>
              </a:rPr>
              <a:t>короля </a:t>
            </a:r>
            <a:r>
              <a:rPr lang="ru-RU" b="1" i="1" dirty="0">
                <a:latin typeface="Georgia" panose="02040502050405020303" pitchFamily="18" charset="0"/>
              </a:rPr>
              <a:t>в </a:t>
            </a:r>
            <a:r>
              <a:rPr lang="ru-RU" b="1" i="1" dirty="0" smtClean="0">
                <a:latin typeface="Georgia" panose="02040502050405020303" pitchFamily="18" charset="0"/>
              </a:rPr>
              <a:t>споре?</a:t>
            </a:r>
            <a:endParaRPr lang="ru-RU" sz="3200" b="1" i="1" baseline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6070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3200" b="1" i="1" baseline="0" dirty="0" smtClean="0">
                <a:solidFill>
                  <a:schemeClr val="tx1"/>
                </a:solidFill>
                <a:latin typeface="Georgia" panose="02040502050405020303" pitchFamily="18" charset="0"/>
              </a:rPr>
              <a:t>40 дней</a:t>
            </a:r>
            <a:endParaRPr lang="ru-RU" sz="3200" b="1" i="1" baseline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189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3600" b="1" i="1" baseline="0" dirty="0" smtClean="0">
                <a:solidFill>
                  <a:schemeClr val="tx1"/>
                </a:solidFill>
                <a:latin typeface="Georgia" panose="02040502050405020303" pitchFamily="18" charset="0"/>
              </a:rPr>
              <a:t>Феодальной лестнице</a:t>
            </a:r>
            <a:endParaRPr lang="ru-RU" sz="3600" b="1" i="1" baseline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2917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1841679" y="1873957"/>
            <a:ext cx="8885530" cy="2319220"/>
          </a:xfrm>
        </p:spPr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3200" b="1" i="1" baseline="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Название </a:t>
            </a:r>
          </a:p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3200" b="1" i="1" baseline="0" dirty="0" smtClean="0">
                <a:solidFill>
                  <a:schemeClr val="tx1"/>
                </a:solidFill>
                <a:latin typeface="Georgia" panose="02040502050405020303" pitchFamily="18" charset="0"/>
              </a:rPr>
              <a:t>сословно-представительного органа власти </a:t>
            </a:r>
          </a:p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3200" b="1" i="1" baseline="0" dirty="0" smtClean="0">
                <a:solidFill>
                  <a:schemeClr val="tx1"/>
                </a:solidFill>
                <a:latin typeface="Georgia" panose="02040502050405020303" pitchFamily="18" charset="0"/>
              </a:rPr>
              <a:t>в Испании</a:t>
            </a:r>
            <a:endParaRPr lang="ru-RU" sz="3200" b="1" i="1" baseline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82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3200" b="1" i="1" baseline="0" dirty="0" smtClean="0">
                <a:solidFill>
                  <a:schemeClr val="tx1"/>
                </a:solidFill>
                <a:latin typeface="Georgia" panose="02040502050405020303" pitchFamily="18" charset="0"/>
              </a:rPr>
              <a:t>Кортесы</a:t>
            </a:r>
            <a:endParaRPr lang="ru-RU" sz="3200" b="1" i="1" baseline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546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b="1" i="1" dirty="0" smtClean="0">
                <a:latin typeface="Georgia" panose="02040502050405020303" pitchFamily="18" charset="0"/>
              </a:rPr>
              <a:t>Основатель династии Плантагенетов</a:t>
            </a:r>
            <a:endParaRPr lang="ru-RU" sz="3200" b="1" i="1" baseline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6343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3200" b="1" i="1" baseline="0" dirty="0" smtClean="0">
                <a:solidFill>
                  <a:schemeClr val="tx1"/>
                </a:solidFill>
                <a:latin typeface="Georgia" panose="02040502050405020303" pitchFamily="18" charset="0"/>
              </a:rPr>
              <a:t>Вильгельм Завоеватель</a:t>
            </a:r>
            <a:endParaRPr lang="ru-RU" sz="3200" b="1" i="1" baseline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607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3200" b="1" i="1" baseline="0" dirty="0" smtClean="0">
                <a:solidFill>
                  <a:schemeClr val="tx1"/>
                </a:solidFill>
                <a:latin typeface="Georgia" panose="02040502050405020303" pitchFamily="18" charset="0"/>
              </a:rPr>
              <a:t>Кто и когда «пленил пап»?</a:t>
            </a:r>
            <a:endParaRPr lang="ru-RU" sz="3200" b="1" i="1" baseline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0152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3200" b="1" i="1" baseline="0" dirty="0" smtClean="0">
                <a:solidFill>
                  <a:schemeClr val="tx1"/>
                </a:solidFill>
                <a:latin typeface="Georgia" panose="02040502050405020303" pitchFamily="18" charset="0"/>
              </a:rPr>
              <a:t>Филипп Красивый в 1309 году</a:t>
            </a:r>
            <a:endParaRPr lang="ru-RU" sz="3200" b="1" i="1" baseline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4021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3200" b="1" i="1" baseline="0" dirty="0" smtClean="0">
                <a:solidFill>
                  <a:schemeClr val="tx1"/>
                </a:solidFill>
                <a:latin typeface="Georgia" panose="02040502050405020303" pitchFamily="18" charset="0"/>
              </a:rPr>
              <a:t>Результат переписи населения </a:t>
            </a:r>
          </a:p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3200" b="1" i="1" baseline="0" dirty="0" smtClean="0">
                <a:solidFill>
                  <a:schemeClr val="tx1"/>
                </a:solidFill>
                <a:latin typeface="Georgia" panose="02040502050405020303" pitchFamily="18" charset="0"/>
              </a:rPr>
              <a:t>Вильгельмом Завоевателем</a:t>
            </a:r>
            <a:endParaRPr lang="ru-RU" sz="3200" b="1" i="1" baseline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7869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3200" b="1" i="1" baseline="0" dirty="0" smtClean="0">
                <a:solidFill>
                  <a:schemeClr val="tx1"/>
                </a:solidFill>
                <a:latin typeface="Georgia" panose="02040502050405020303" pitchFamily="18" charset="0"/>
              </a:rPr>
              <a:t>«Книга Страшного суда»</a:t>
            </a:r>
            <a:endParaRPr lang="ru-RU" sz="3200" b="1" i="1" baseline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0524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b="1" i="1" dirty="0" smtClean="0">
                <a:latin typeface="Georgia" panose="02040502050405020303" pitchFamily="18" charset="0"/>
              </a:rPr>
              <a:t>Как назывались специальные </a:t>
            </a:r>
            <a:r>
              <a:rPr lang="ru-RU" b="1" i="1" dirty="0">
                <a:latin typeface="Georgia" panose="02040502050405020303" pitchFamily="18" charset="0"/>
              </a:rPr>
              <a:t>глашатаи в </a:t>
            </a:r>
            <a:r>
              <a:rPr lang="ru-RU" b="1" i="1" dirty="0" smtClean="0">
                <a:latin typeface="Georgia" panose="02040502050405020303" pitchFamily="18" charset="0"/>
              </a:rPr>
              <a:t>Средневековье?</a:t>
            </a:r>
            <a:endParaRPr lang="ru-RU" sz="3200" b="1" i="1" baseline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5839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spcBef>
                <a:spcPts val="1000"/>
              </a:spcBef>
            </a:pPr>
            <a:r>
              <a:rPr lang="ru-RU" sz="4000" b="1" i="1" dirty="0" smtClean="0">
                <a:latin typeface="Georgia" panose="02040502050405020303" pitchFamily="18" charset="0"/>
              </a:rPr>
              <a:t>Герольды</a:t>
            </a:r>
            <a:endParaRPr lang="ru-RU" sz="4000" b="1" i="1" baseline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0675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3600" b="1" i="1" baseline="0" dirty="0" smtClean="0">
                <a:solidFill>
                  <a:schemeClr val="tx1"/>
                </a:solidFill>
                <a:latin typeface="Georgia" panose="02040502050405020303" pitchFamily="18" charset="0"/>
              </a:rPr>
              <a:t>Что такое «донжон»?</a:t>
            </a:r>
            <a:endParaRPr lang="ru-RU" sz="3600" b="1" i="1" baseline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1092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4000" b="1" i="1" baseline="0" dirty="0" smtClean="0">
                <a:latin typeface="Georgia" panose="02040502050405020303" pitchFamily="18" charset="0"/>
              </a:rPr>
              <a:t>Главная башня замка</a:t>
            </a:r>
            <a:endParaRPr lang="ru-RU" sz="4000" b="1" i="1" baseline="0" dirty="0">
              <a:latin typeface="Georgia" panose="02040502050405020303" pitchFamily="18" charset="0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0061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топ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Настольная игра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Настольная игра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53AB556-06BF-4F6C-964D-E4806431F6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топ</Template>
  <TotalTime>0</TotalTime>
  <Words>599</Words>
  <Application>Microsoft Office PowerPoint</Application>
  <PresentationFormat>Широкоэкранный</PresentationFormat>
  <Paragraphs>194</Paragraphs>
  <Slides>57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57</vt:i4>
      </vt:variant>
    </vt:vector>
  </HeadingPairs>
  <TitlesOfParts>
    <vt:vector size="65" baseType="lpstr">
      <vt:lpstr>BatangChe</vt:lpstr>
      <vt:lpstr>Arial</vt:lpstr>
      <vt:lpstr>Calibri</vt:lpstr>
      <vt:lpstr>Calibri Light</vt:lpstr>
      <vt:lpstr>Corbel</vt:lpstr>
      <vt:lpstr>Georgia</vt:lpstr>
      <vt:lpstr>Segoe Script</vt:lpstr>
      <vt:lpstr>Презентация топ</vt:lpstr>
      <vt:lpstr>Расцвет Средневековья</vt:lpstr>
      <vt:lpstr>Презентация PowerPoint</vt:lpstr>
      <vt:lpstr>Феодалы</vt:lpstr>
      <vt:lpstr>Категория 1</vt:lpstr>
      <vt:lpstr>Категория 1</vt:lpstr>
      <vt:lpstr>Категория 1</vt:lpstr>
      <vt:lpstr>Категория 1</vt:lpstr>
      <vt:lpstr>Категория 1</vt:lpstr>
      <vt:lpstr>Категория 1</vt:lpstr>
      <vt:lpstr>Категория 1</vt:lpstr>
      <vt:lpstr>Категория 1</vt:lpstr>
      <vt:lpstr>Категория 1</vt:lpstr>
      <vt:lpstr>Категория 1</vt:lpstr>
      <vt:lpstr>Крестьяне</vt:lpstr>
      <vt:lpstr>Категория 2</vt:lpstr>
      <vt:lpstr>Категория 2</vt:lpstr>
      <vt:lpstr>Категория 2</vt:lpstr>
      <vt:lpstr>Категория 2</vt:lpstr>
      <vt:lpstr>Категория 2</vt:lpstr>
      <vt:lpstr>Категория 2</vt:lpstr>
      <vt:lpstr>Категория 2</vt:lpstr>
      <vt:lpstr>Категория 2</vt:lpstr>
      <vt:lpstr>Категория 2</vt:lpstr>
      <vt:lpstr>Категория 2</vt:lpstr>
      <vt:lpstr>Горожане</vt:lpstr>
      <vt:lpstr>Категория 3</vt:lpstr>
      <vt:lpstr>Категория 3</vt:lpstr>
      <vt:lpstr>Категория 3</vt:lpstr>
      <vt:lpstr>Категория 3</vt:lpstr>
      <vt:lpstr>Категория 3</vt:lpstr>
      <vt:lpstr>Категория 3</vt:lpstr>
      <vt:lpstr>Категория 3</vt:lpstr>
      <vt:lpstr>Категория 3</vt:lpstr>
      <vt:lpstr>Категория 3</vt:lpstr>
      <vt:lpstr>Категория 3</vt:lpstr>
      <vt:lpstr>Церковь</vt:lpstr>
      <vt:lpstr>Категория 4</vt:lpstr>
      <vt:lpstr>Категория 4</vt:lpstr>
      <vt:lpstr>Категория 4</vt:lpstr>
      <vt:lpstr>Категория 4</vt:lpstr>
      <vt:lpstr>Категория 4</vt:lpstr>
      <vt:lpstr>Категория 4</vt:lpstr>
      <vt:lpstr>Категория 4</vt:lpstr>
      <vt:lpstr>Категория 4</vt:lpstr>
      <vt:lpstr>Категория 4</vt:lpstr>
      <vt:lpstr>Категория 4</vt:lpstr>
      <vt:lpstr>Власть</vt:lpstr>
      <vt:lpstr>Категория 5</vt:lpstr>
      <vt:lpstr>Категория 5</vt:lpstr>
      <vt:lpstr>Категория 5</vt:lpstr>
      <vt:lpstr>Категория 5</vt:lpstr>
      <vt:lpstr>Категория 5</vt:lpstr>
      <vt:lpstr>Категория 5</vt:lpstr>
      <vt:lpstr>Категория 5</vt:lpstr>
      <vt:lpstr>Категория 5</vt:lpstr>
      <vt:lpstr>Категория 5</vt:lpstr>
      <vt:lpstr>Категория 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2014-12-08T07:06:55Z</dcterms:created>
  <dcterms:modified xsi:type="dcterms:W3CDTF">2014-12-12T20:14:06Z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TC040012069991</vt:lpwstr>
  </property>
</Properties>
</file>