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8"/>
  </p:notesMasterIdLst>
  <p:sldIdLst>
    <p:sldId id="256" r:id="rId2"/>
    <p:sldId id="258" r:id="rId3"/>
    <p:sldId id="260" r:id="rId4"/>
    <p:sldId id="261" r:id="rId5"/>
    <p:sldId id="259" r:id="rId6"/>
    <p:sldId id="266" r:id="rId7"/>
    <p:sldId id="300" r:id="rId8"/>
    <p:sldId id="267" r:id="rId9"/>
    <p:sldId id="301" r:id="rId10"/>
    <p:sldId id="315" r:id="rId11"/>
    <p:sldId id="262" r:id="rId12"/>
    <p:sldId id="263" r:id="rId13"/>
    <p:sldId id="265" r:id="rId14"/>
    <p:sldId id="264" r:id="rId15"/>
    <p:sldId id="268" r:id="rId16"/>
    <p:sldId id="270" r:id="rId17"/>
    <p:sldId id="280" r:id="rId18"/>
    <p:sldId id="285" r:id="rId19"/>
    <p:sldId id="277" r:id="rId20"/>
    <p:sldId id="278" r:id="rId21"/>
    <p:sldId id="279" r:id="rId22"/>
    <p:sldId id="305" r:id="rId23"/>
    <p:sldId id="307" r:id="rId24"/>
    <p:sldId id="284" r:id="rId25"/>
    <p:sldId id="283" r:id="rId26"/>
    <p:sldId id="282" r:id="rId27"/>
    <p:sldId id="281" r:id="rId28"/>
    <p:sldId id="287" r:id="rId29"/>
    <p:sldId id="286" r:id="rId30"/>
    <p:sldId id="297" r:id="rId31"/>
    <p:sldId id="311" r:id="rId32"/>
    <p:sldId id="310" r:id="rId33"/>
    <p:sldId id="293" r:id="rId34"/>
    <p:sldId id="292" r:id="rId35"/>
    <p:sldId id="291" r:id="rId36"/>
    <p:sldId id="290" r:id="rId37"/>
    <p:sldId id="312" r:id="rId38"/>
    <p:sldId id="313" r:id="rId39"/>
    <p:sldId id="304" r:id="rId40"/>
    <p:sldId id="288" r:id="rId41"/>
    <p:sldId id="276" r:id="rId42"/>
    <p:sldId id="314" r:id="rId43"/>
    <p:sldId id="272" r:id="rId44"/>
    <p:sldId id="273" r:id="rId45"/>
    <p:sldId id="269" r:id="rId46"/>
    <p:sldId id="274" r:id="rId47"/>
    <p:sldId id="275" r:id="rId48"/>
    <p:sldId id="296" r:id="rId49"/>
    <p:sldId id="299" r:id="rId50"/>
    <p:sldId id="298" r:id="rId51"/>
    <p:sldId id="294" r:id="rId52"/>
    <p:sldId id="295" r:id="rId53"/>
    <p:sldId id="308" r:id="rId54"/>
    <p:sldId id="309" r:id="rId55"/>
    <p:sldId id="316" r:id="rId56"/>
    <p:sldId id="317" r:id="rId5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95520" autoAdjust="0"/>
  </p:normalViewPr>
  <p:slideViewPr>
    <p:cSldViewPr snapToGrid="0">
      <p:cViewPr varScale="1">
        <p:scale>
          <a:sx n="44" d="100"/>
          <a:sy n="44" d="100"/>
        </p:scale>
        <p:origin x="120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E527B43-D1C7-494B-9BEC-A7ED4D8EC692}" type="doc">
      <dgm:prSet loTypeId="urn:microsoft.com/office/officeart/2005/8/layout/cycle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EB63CEE-9E91-4FFE-BAF4-51C57E98E340}">
      <dgm:prSet phldrT="[Текст]" custT="1"/>
      <dgm:spPr/>
      <dgm:t>
        <a:bodyPr/>
        <a:lstStyle/>
        <a:p>
          <a:r>
            <a:rPr lang="ru-RU" sz="2000" dirty="0" smtClean="0"/>
            <a:t>повышают интерес, и усиливает мотивацию обучения</a:t>
          </a:r>
          <a:endParaRPr lang="ru-RU" sz="2000" b="1" dirty="0"/>
        </a:p>
      </dgm:t>
    </dgm:pt>
    <dgm:pt modelId="{E6C1F547-88CA-4940-A6EC-909443A1B49A}" type="parTrans" cxnId="{8FB15B34-D5E3-4C26-91C9-5E6B467E858D}">
      <dgm:prSet/>
      <dgm:spPr/>
      <dgm:t>
        <a:bodyPr/>
        <a:lstStyle/>
        <a:p>
          <a:endParaRPr lang="ru-RU"/>
        </a:p>
      </dgm:t>
    </dgm:pt>
    <dgm:pt modelId="{5B0804A4-B017-4930-96F6-E857BC400AE5}" type="sibTrans" cxnId="{8FB15B34-D5E3-4C26-91C9-5E6B467E858D}">
      <dgm:prSet/>
      <dgm:spPr/>
      <dgm:t>
        <a:bodyPr/>
        <a:lstStyle/>
        <a:p>
          <a:endParaRPr lang="ru-RU"/>
        </a:p>
      </dgm:t>
    </dgm:pt>
    <dgm:pt modelId="{D2E2A232-BFD1-4AD7-A874-F876BF4EA88A}">
      <dgm:prSet custT="1"/>
      <dgm:spPr/>
      <dgm:t>
        <a:bodyPr/>
        <a:lstStyle/>
        <a:p>
          <a:r>
            <a:rPr lang="ru-RU" sz="2000" dirty="0" smtClean="0"/>
            <a:t>создают возможность доступа к современной информации,</a:t>
          </a:r>
          <a:endParaRPr lang="ru-RU" sz="2000" b="1" dirty="0">
            <a:solidFill>
              <a:srgbClr val="002060"/>
            </a:solidFill>
          </a:endParaRPr>
        </a:p>
      </dgm:t>
    </dgm:pt>
    <dgm:pt modelId="{12A52881-0446-4FB4-A324-E98F6156ADDD}" type="parTrans" cxnId="{F18059A6-D85F-4D02-8904-4A97DA6F4884}">
      <dgm:prSet/>
      <dgm:spPr/>
      <dgm:t>
        <a:bodyPr/>
        <a:lstStyle/>
        <a:p>
          <a:endParaRPr lang="ru-RU"/>
        </a:p>
      </dgm:t>
    </dgm:pt>
    <dgm:pt modelId="{A6C7F336-38CE-483A-8ADB-844F9C65E5B2}" type="sibTrans" cxnId="{F18059A6-D85F-4D02-8904-4A97DA6F4884}">
      <dgm:prSet/>
      <dgm:spPr/>
      <dgm:t>
        <a:bodyPr/>
        <a:lstStyle/>
        <a:p>
          <a:endParaRPr lang="ru-RU"/>
        </a:p>
      </dgm:t>
    </dgm:pt>
    <dgm:pt modelId="{512254D8-7664-4E4F-B880-465CAAD8E480}">
      <dgm:prSet custT="1"/>
      <dgm:spPr/>
      <dgm:t>
        <a:bodyPr/>
        <a:lstStyle/>
        <a:p>
          <a:r>
            <a:rPr lang="ru-RU" sz="2000" dirty="0" smtClean="0"/>
            <a:t>позволяют управлять познавательным процессом </a:t>
          </a:r>
          <a:endParaRPr lang="ru-RU" sz="2000" b="1" dirty="0">
            <a:solidFill>
              <a:srgbClr val="002060"/>
            </a:solidFill>
          </a:endParaRPr>
        </a:p>
      </dgm:t>
    </dgm:pt>
    <dgm:pt modelId="{35327EAA-1E49-4A4C-A105-7C739B80A9D9}" type="parTrans" cxnId="{CB1B4855-E3FF-4CB4-B4BC-64EDBF7A58B1}">
      <dgm:prSet/>
      <dgm:spPr/>
      <dgm:t>
        <a:bodyPr/>
        <a:lstStyle/>
        <a:p>
          <a:endParaRPr lang="ru-RU"/>
        </a:p>
      </dgm:t>
    </dgm:pt>
    <dgm:pt modelId="{3382C78D-D58E-4275-90D7-22D36C32BC59}" type="sibTrans" cxnId="{CB1B4855-E3FF-4CB4-B4BC-64EDBF7A58B1}">
      <dgm:prSet/>
      <dgm:spPr/>
      <dgm:t>
        <a:bodyPr/>
        <a:lstStyle/>
        <a:p>
          <a:endParaRPr lang="ru-RU"/>
        </a:p>
      </dgm:t>
    </dgm:pt>
    <dgm:pt modelId="{72176746-D2A4-4540-A933-8BFCC61A92D4}">
      <dgm:prSet custT="1"/>
      <dgm:spPr/>
      <dgm:t>
        <a:bodyPr/>
        <a:lstStyle/>
        <a:p>
          <a:r>
            <a:rPr lang="ru-RU" sz="2000" smtClean="0"/>
            <a:t>осуществляют  «диалог»   с источником знаний в ходе урока.</a:t>
          </a:r>
          <a:endParaRPr lang="ru-RU" sz="2000" b="1" dirty="0">
            <a:solidFill>
              <a:srgbClr val="002060"/>
            </a:solidFill>
          </a:endParaRPr>
        </a:p>
      </dgm:t>
    </dgm:pt>
    <dgm:pt modelId="{8FDC54E4-C758-4BF9-85EA-4D397ECF4532}" type="parTrans" cxnId="{D397780A-8C2E-4CA8-99D5-1CF6B4B98B06}">
      <dgm:prSet/>
      <dgm:spPr/>
      <dgm:t>
        <a:bodyPr/>
        <a:lstStyle/>
        <a:p>
          <a:endParaRPr lang="ru-RU"/>
        </a:p>
      </dgm:t>
    </dgm:pt>
    <dgm:pt modelId="{EA1170EB-C4FF-412C-B0F2-3AFB6237B540}" type="sibTrans" cxnId="{D397780A-8C2E-4CA8-99D5-1CF6B4B98B06}">
      <dgm:prSet/>
      <dgm:spPr/>
      <dgm:t>
        <a:bodyPr/>
        <a:lstStyle/>
        <a:p>
          <a:endParaRPr lang="ru-RU"/>
        </a:p>
      </dgm:t>
    </dgm:pt>
    <dgm:pt modelId="{679958EA-3925-4FF0-9407-46267706B0BD}">
      <dgm:prSet custT="1"/>
      <dgm:spPr/>
      <dgm:t>
        <a:bodyPr/>
        <a:lstStyle/>
        <a:p>
          <a:r>
            <a:rPr lang="ru-RU" sz="2000" dirty="0" smtClean="0"/>
            <a:t>расширяют возможность представления учебной информации </a:t>
          </a:r>
          <a:endParaRPr lang="ru-RU" sz="2000" b="1" dirty="0">
            <a:solidFill>
              <a:srgbClr val="002060"/>
            </a:solidFill>
          </a:endParaRPr>
        </a:p>
      </dgm:t>
    </dgm:pt>
    <dgm:pt modelId="{404027B1-456D-45EE-BE99-B4CFA40DCFA8}" type="parTrans" cxnId="{CAF18320-959B-474B-92B7-16B1BE842F8F}">
      <dgm:prSet/>
      <dgm:spPr/>
      <dgm:t>
        <a:bodyPr/>
        <a:lstStyle/>
        <a:p>
          <a:endParaRPr lang="ru-RU"/>
        </a:p>
      </dgm:t>
    </dgm:pt>
    <dgm:pt modelId="{9D4B4F0D-2C45-4CA7-B7FD-605588B2779F}" type="sibTrans" cxnId="{CAF18320-959B-474B-92B7-16B1BE842F8F}">
      <dgm:prSet/>
      <dgm:spPr/>
      <dgm:t>
        <a:bodyPr/>
        <a:lstStyle/>
        <a:p>
          <a:endParaRPr lang="ru-RU"/>
        </a:p>
      </dgm:t>
    </dgm:pt>
    <dgm:pt modelId="{7F5D1A7D-2655-431A-8BBB-BD829C9C9A64}" type="pres">
      <dgm:prSet presAssocID="{7E527B43-D1C7-494B-9BEC-A7ED4D8EC692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6FF847A-B84C-46CE-B91E-CCB89C211F3A}" type="pres">
      <dgm:prSet presAssocID="{0EB63CEE-9E91-4FFE-BAF4-51C57E98E340}" presName="node" presStyleLbl="node1" presStyleIdx="0" presStyleCnt="5" custScaleX="203138" custScaleY="1155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6F81AE-D403-4B2C-A839-59D94EEE0ED5}" type="pres">
      <dgm:prSet presAssocID="{0EB63CEE-9E91-4FFE-BAF4-51C57E98E340}" presName="spNode" presStyleCnt="0"/>
      <dgm:spPr/>
    </dgm:pt>
    <dgm:pt modelId="{7EA762D3-1C52-4F36-AB8E-267BB28A9E8A}" type="pres">
      <dgm:prSet presAssocID="{5B0804A4-B017-4930-96F6-E857BC400AE5}" presName="sibTrans" presStyleLbl="sibTrans1D1" presStyleIdx="0" presStyleCnt="5"/>
      <dgm:spPr/>
      <dgm:t>
        <a:bodyPr/>
        <a:lstStyle/>
        <a:p>
          <a:endParaRPr lang="ru-RU"/>
        </a:p>
      </dgm:t>
    </dgm:pt>
    <dgm:pt modelId="{C034B77A-2259-44FD-B819-0F70DB0D7B45}" type="pres">
      <dgm:prSet presAssocID="{D2E2A232-BFD1-4AD7-A874-F876BF4EA88A}" presName="node" presStyleLbl="node1" presStyleIdx="1" presStyleCnt="5" custScaleX="249782" custScaleY="1428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2B75E9-69C7-423F-9D37-24CC39897928}" type="pres">
      <dgm:prSet presAssocID="{D2E2A232-BFD1-4AD7-A874-F876BF4EA88A}" presName="spNode" presStyleCnt="0"/>
      <dgm:spPr/>
    </dgm:pt>
    <dgm:pt modelId="{BCA26BB0-D3E7-4A11-B032-049F91054C25}" type="pres">
      <dgm:prSet presAssocID="{A6C7F336-38CE-483A-8ADB-844F9C65E5B2}" presName="sibTrans" presStyleLbl="sibTrans1D1" presStyleIdx="1" presStyleCnt="5"/>
      <dgm:spPr/>
      <dgm:t>
        <a:bodyPr/>
        <a:lstStyle/>
        <a:p>
          <a:endParaRPr lang="ru-RU"/>
        </a:p>
      </dgm:t>
    </dgm:pt>
    <dgm:pt modelId="{DE0E93A1-09C0-41EF-A5E0-7F6848053D00}" type="pres">
      <dgm:prSet presAssocID="{72176746-D2A4-4540-A933-8BFCC61A92D4}" presName="node" presStyleLbl="node1" presStyleIdx="2" presStyleCnt="5" custScaleX="140275" custScaleY="1594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E772B2-EA54-491F-8978-0F7A01FE3FD9}" type="pres">
      <dgm:prSet presAssocID="{72176746-D2A4-4540-A933-8BFCC61A92D4}" presName="spNode" presStyleCnt="0"/>
      <dgm:spPr/>
    </dgm:pt>
    <dgm:pt modelId="{55681114-05EF-49E5-9D8B-AB9786C3FE21}" type="pres">
      <dgm:prSet presAssocID="{EA1170EB-C4FF-412C-B0F2-3AFB6237B540}" presName="sibTrans" presStyleLbl="sibTrans1D1" presStyleIdx="2" presStyleCnt="5"/>
      <dgm:spPr/>
      <dgm:t>
        <a:bodyPr/>
        <a:lstStyle/>
        <a:p>
          <a:endParaRPr lang="ru-RU"/>
        </a:p>
      </dgm:t>
    </dgm:pt>
    <dgm:pt modelId="{9E7C92C1-E81B-452B-811B-FDB80A647A4C}" type="pres">
      <dgm:prSet presAssocID="{512254D8-7664-4E4F-B880-465CAAD8E480}" presName="node" presStyleLbl="node1" presStyleIdx="3" presStyleCnt="5" custScaleX="177117" custScaleY="1609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20A0A0-A724-4EC5-999D-BF6AD000031A}" type="pres">
      <dgm:prSet presAssocID="{512254D8-7664-4E4F-B880-465CAAD8E480}" presName="spNode" presStyleCnt="0"/>
      <dgm:spPr/>
    </dgm:pt>
    <dgm:pt modelId="{3DC4CD5B-6923-443B-8B74-C847D83EE54D}" type="pres">
      <dgm:prSet presAssocID="{3382C78D-D58E-4275-90D7-22D36C32BC59}" presName="sibTrans" presStyleLbl="sibTrans1D1" presStyleIdx="3" presStyleCnt="5"/>
      <dgm:spPr/>
      <dgm:t>
        <a:bodyPr/>
        <a:lstStyle/>
        <a:p>
          <a:endParaRPr lang="ru-RU"/>
        </a:p>
      </dgm:t>
    </dgm:pt>
    <dgm:pt modelId="{435A71F4-23CA-489B-82C6-1DD2D7BA7B73}" type="pres">
      <dgm:prSet presAssocID="{679958EA-3925-4FF0-9407-46267706B0BD}" presName="node" presStyleLbl="node1" presStyleIdx="4" presStyleCnt="5" custScaleX="221099" custScaleY="1485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52DA45-5C92-4665-A490-FF0DD909580A}" type="pres">
      <dgm:prSet presAssocID="{679958EA-3925-4FF0-9407-46267706B0BD}" presName="spNode" presStyleCnt="0"/>
      <dgm:spPr/>
    </dgm:pt>
    <dgm:pt modelId="{84F86402-9182-45E4-B466-EDED422EF66F}" type="pres">
      <dgm:prSet presAssocID="{9D4B4F0D-2C45-4CA7-B7FD-605588B2779F}" presName="sibTrans" presStyleLbl="sibTrans1D1" presStyleIdx="4" presStyleCnt="5"/>
      <dgm:spPr/>
      <dgm:t>
        <a:bodyPr/>
        <a:lstStyle/>
        <a:p>
          <a:endParaRPr lang="ru-RU"/>
        </a:p>
      </dgm:t>
    </dgm:pt>
  </dgm:ptLst>
  <dgm:cxnLst>
    <dgm:cxn modelId="{F688A7DF-05BF-4ADE-95E1-DD3D68CE65B0}" type="presOf" srcId="{72176746-D2A4-4540-A933-8BFCC61A92D4}" destId="{DE0E93A1-09C0-41EF-A5E0-7F6848053D00}" srcOrd="0" destOrd="0" presId="urn:microsoft.com/office/officeart/2005/8/layout/cycle6"/>
    <dgm:cxn modelId="{E8B956A1-EE4A-476E-BA38-A10055E9E734}" type="presOf" srcId="{EA1170EB-C4FF-412C-B0F2-3AFB6237B540}" destId="{55681114-05EF-49E5-9D8B-AB9786C3FE21}" srcOrd="0" destOrd="0" presId="urn:microsoft.com/office/officeart/2005/8/layout/cycle6"/>
    <dgm:cxn modelId="{8FB15B34-D5E3-4C26-91C9-5E6B467E858D}" srcId="{7E527B43-D1C7-494B-9BEC-A7ED4D8EC692}" destId="{0EB63CEE-9E91-4FFE-BAF4-51C57E98E340}" srcOrd="0" destOrd="0" parTransId="{E6C1F547-88CA-4940-A6EC-909443A1B49A}" sibTransId="{5B0804A4-B017-4930-96F6-E857BC400AE5}"/>
    <dgm:cxn modelId="{EA8D774E-DC4A-49C8-BCD7-6A635AF62EE5}" type="presOf" srcId="{A6C7F336-38CE-483A-8ADB-844F9C65E5B2}" destId="{BCA26BB0-D3E7-4A11-B032-049F91054C25}" srcOrd="0" destOrd="0" presId="urn:microsoft.com/office/officeart/2005/8/layout/cycle6"/>
    <dgm:cxn modelId="{2926D50D-5489-46F2-82FC-AE07589D511F}" type="presOf" srcId="{679958EA-3925-4FF0-9407-46267706B0BD}" destId="{435A71F4-23CA-489B-82C6-1DD2D7BA7B73}" srcOrd="0" destOrd="0" presId="urn:microsoft.com/office/officeart/2005/8/layout/cycle6"/>
    <dgm:cxn modelId="{CAF18320-959B-474B-92B7-16B1BE842F8F}" srcId="{7E527B43-D1C7-494B-9BEC-A7ED4D8EC692}" destId="{679958EA-3925-4FF0-9407-46267706B0BD}" srcOrd="4" destOrd="0" parTransId="{404027B1-456D-45EE-BE99-B4CFA40DCFA8}" sibTransId="{9D4B4F0D-2C45-4CA7-B7FD-605588B2779F}"/>
    <dgm:cxn modelId="{10FFA83B-2268-4A85-A1CE-3FDF3FF5FC7D}" type="presOf" srcId="{7E527B43-D1C7-494B-9BEC-A7ED4D8EC692}" destId="{7F5D1A7D-2655-431A-8BBB-BD829C9C9A64}" srcOrd="0" destOrd="0" presId="urn:microsoft.com/office/officeart/2005/8/layout/cycle6"/>
    <dgm:cxn modelId="{63FB6F75-57F1-4B34-A934-D0E283770EDE}" type="presOf" srcId="{9D4B4F0D-2C45-4CA7-B7FD-605588B2779F}" destId="{84F86402-9182-45E4-B466-EDED422EF66F}" srcOrd="0" destOrd="0" presId="urn:microsoft.com/office/officeart/2005/8/layout/cycle6"/>
    <dgm:cxn modelId="{D397780A-8C2E-4CA8-99D5-1CF6B4B98B06}" srcId="{7E527B43-D1C7-494B-9BEC-A7ED4D8EC692}" destId="{72176746-D2A4-4540-A933-8BFCC61A92D4}" srcOrd="2" destOrd="0" parTransId="{8FDC54E4-C758-4BF9-85EA-4D397ECF4532}" sibTransId="{EA1170EB-C4FF-412C-B0F2-3AFB6237B540}"/>
    <dgm:cxn modelId="{02271776-3F15-4F6F-9274-ADC2C42EFA7B}" type="presOf" srcId="{3382C78D-D58E-4275-90D7-22D36C32BC59}" destId="{3DC4CD5B-6923-443B-8B74-C847D83EE54D}" srcOrd="0" destOrd="0" presId="urn:microsoft.com/office/officeart/2005/8/layout/cycle6"/>
    <dgm:cxn modelId="{CB1B4855-E3FF-4CB4-B4BC-64EDBF7A58B1}" srcId="{7E527B43-D1C7-494B-9BEC-A7ED4D8EC692}" destId="{512254D8-7664-4E4F-B880-465CAAD8E480}" srcOrd="3" destOrd="0" parTransId="{35327EAA-1E49-4A4C-A105-7C739B80A9D9}" sibTransId="{3382C78D-D58E-4275-90D7-22D36C32BC59}"/>
    <dgm:cxn modelId="{E1785B46-AAF5-4E2E-8E9F-6DE8C398473E}" type="presOf" srcId="{D2E2A232-BFD1-4AD7-A874-F876BF4EA88A}" destId="{C034B77A-2259-44FD-B819-0F70DB0D7B45}" srcOrd="0" destOrd="0" presId="urn:microsoft.com/office/officeart/2005/8/layout/cycle6"/>
    <dgm:cxn modelId="{F18059A6-D85F-4D02-8904-4A97DA6F4884}" srcId="{7E527B43-D1C7-494B-9BEC-A7ED4D8EC692}" destId="{D2E2A232-BFD1-4AD7-A874-F876BF4EA88A}" srcOrd="1" destOrd="0" parTransId="{12A52881-0446-4FB4-A324-E98F6156ADDD}" sibTransId="{A6C7F336-38CE-483A-8ADB-844F9C65E5B2}"/>
    <dgm:cxn modelId="{87210077-3BB5-437D-B600-3AFC89BFB776}" type="presOf" srcId="{512254D8-7664-4E4F-B880-465CAAD8E480}" destId="{9E7C92C1-E81B-452B-811B-FDB80A647A4C}" srcOrd="0" destOrd="0" presId="urn:microsoft.com/office/officeart/2005/8/layout/cycle6"/>
    <dgm:cxn modelId="{617C2DA8-2200-4A3C-ABAA-3F46001C4430}" type="presOf" srcId="{0EB63CEE-9E91-4FFE-BAF4-51C57E98E340}" destId="{16FF847A-B84C-46CE-B91E-CCB89C211F3A}" srcOrd="0" destOrd="0" presId="urn:microsoft.com/office/officeart/2005/8/layout/cycle6"/>
    <dgm:cxn modelId="{13939EE8-ACA4-4932-A424-40DB8760F04F}" type="presOf" srcId="{5B0804A4-B017-4930-96F6-E857BC400AE5}" destId="{7EA762D3-1C52-4F36-AB8E-267BB28A9E8A}" srcOrd="0" destOrd="0" presId="urn:microsoft.com/office/officeart/2005/8/layout/cycle6"/>
    <dgm:cxn modelId="{7BBF8BB9-FE11-4470-BBFC-F7BD743D277A}" type="presParOf" srcId="{7F5D1A7D-2655-431A-8BBB-BD829C9C9A64}" destId="{16FF847A-B84C-46CE-B91E-CCB89C211F3A}" srcOrd="0" destOrd="0" presId="urn:microsoft.com/office/officeart/2005/8/layout/cycle6"/>
    <dgm:cxn modelId="{A84F98C3-311A-4F9E-B535-2290F60B2215}" type="presParOf" srcId="{7F5D1A7D-2655-431A-8BBB-BD829C9C9A64}" destId="{FA6F81AE-D403-4B2C-A839-59D94EEE0ED5}" srcOrd="1" destOrd="0" presId="urn:microsoft.com/office/officeart/2005/8/layout/cycle6"/>
    <dgm:cxn modelId="{37C14381-3E17-425B-B0C3-DCBEF2E1D8CD}" type="presParOf" srcId="{7F5D1A7D-2655-431A-8BBB-BD829C9C9A64}" destId="{7EA762D3-1C52-4F36-AB8E-267BB28A9E8A}" srcOrd="2" destOrd="0" presId="urn:microsoft.com/office/officeart/2005/8/layout/cycle6"/>
    <dgm:cxn modelId="{52888BE3-5063-4F4B-8B8E-346F485E979F}" type="presParOf" srcId="{7F5D1A7D-2655-431A-8BBB-BD829C9C9A64}" destId="{C034B77A-2259-44FD-B819-0F70DB0D7B45}" srcOrd="3" destOrd="0" presId="urn:microsoft.com/office/officeart/2005/8/layout/cycle6"/>
    <dgm:cxn modelId="{5B3BF3FC-3EAA-44BC-BDF7-3D94178DC99D}" type="presParOf" srcId="{7F5D1A7D-2655-431A-8BBB-BD829C9C9A64}" destId="{472B75E9-69C7-423F-9D37-24CC39897928}" srcOrd="4" destOrd="0" presId="urn:microsoft.com/office/officeart/2005/8/layout/cycle6"/>
    <dgm:cxn modelId="{28792164-9FAF-483F-92DC-96E24B78BCBE}" type="presParOf" srcId="{7F5D1A7D-2655-431A-8BBB-BD829C9C9A64}" destId="{BCA26BB0-D3E7-4A11-B032-049F91054C25}" srcOrd="5" destOrd="0" presId="urn:microsoft.com/office/officeart/2005/8/layout/cycle6"/>
    <dgm:cxn modelId="{5E334653-827A-4755-93F4-698CA3A85FE1}" type="presParOf" srcId="{7F5D1A7D-2655-431A-8BBB-BD829C9C9A64}" destId="{DE0E93A1-09C0-41EF-A5E0-7F6848053D00}" srcOrd="6" destOrd="0" presId="urn:microsoft.com/office/officeart/2005/8/layout/cycle6"/>
    <dgm:cxn modelId="{292F8D7C-48E5-4072-8029-2881F91F056D}" type="presParOf" srcId="{7F5D1A7D-2655-431A-8BBB-BD829C9C9A64}" destId="{FCE772B2-EA54-491F-8978-0F7A01FE3FD9}" srcOrd="7" destOrd="0" presId="urn:microsoft.com/office/officeart/2005/8/layout/cycle6"/>
    <dgm:cxn modelId="{7D63230F-5231-4D58-8674-D5745CE84FC3}" type="presParOf" srcId="{7F5D1A7D-2655-431A-8BBB-BD829C9C9A64}" destId="{55681114-05EF-49E5-9D8B-AB9786C3FE21}" srcOrd="8" destOrd="0" presId="urn:microsoft.com/office/officeart/2005/8/layout/cycle6"/>
    <dgm:cxn modelId="{BFEAA565-8AC7-47FB-942D-C6D1F508D85A}" type="presParOf" srcId="{7F5D1A7D-2655-431A-8BBB-BD829C9C9A64}" destId="{9E7C92C1-E81B-452B-811B-FDB80A647A4C}" srcOrd="9" destOrd="0" presId="urn:microsoft.com/office/officeart/2005/8/layout/cycle6"/>
    <dgm:cxn modelId="{DDFE6490-2BCF-4B60-AAA0-0D5C03B68E0D}" type="presParOf" srcId="{7F5D1A7D-2655-431A-8BBB-BD829C9C9A64}" destId="{C220A0A0-A724-4EC5-999D-BF6AD000031A}" srcOrd="10" destOrd="0" presId="urn:microsoft.com/office/officeart/2005/8/layout/cycle6"/>
    <dgm:cxn modelId="{B3866D21-026C-46B9-90EE-CB2E4CC126F5}" type="presParOf" srcId="{7F5D1A7D-2655-431A-8BBB-BD829C9C9A64}" destId="{3DC4CD5B-6923-443B-8B74-C847D83EE54D}" srcOrd="11" destOrd="0" presId="urn:microsoft.com/office/officeart/2005/8/layout/cycle6"/>
    <dgm:cxn modelId="{E3FE0BAB-DBFB-4C28-8850-0319CDE1813D}" type="presParOf" srcId="{7F5D1A7D-2655-431A-8BBB-BD829C9C9A64}" destId="{435A71F4-23CA-489B-82C6-1DD2D7BA7B73}" srcOrd="12" destOrd="0" presId="urn:microsoft.com/office/officeart/2005/8/layout/cycle6"/>
    <dgm:cxn modelId="{A12A7C9F-C78E-41D2-A9E7-6665D32AE34C}" type="presParOf" srcId="{7F5D1A7D-2655-431A-8BBB-BD829C9C9A64}" destId="{2952DA45-5C92-4665-A490-FF0DD909580A}" srcOrd="13" destOrd="0" presId="urn:microsoft.com/office/officeart/2005/8/layout/cycle6"/>
    <dgm:cxn modelId="{26DD7862-B5A7-4396-AF9D-A6FFC8D7C8D9}" type="presParOf" srcId="{7F5D1A7D-2655-431A-8BBB-BD829C9C9A64}" destId="{84F86402-9182-45E4-B466-EDED422EF66F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FF847A-B84C-46CE-B91E-CCB89C211F3A}">
      <dsp:nvSpPr>
        <dsp:cNvPr id="0" name=""/>
        <dsp:cNvSpPr/>
      </dsp:nvSpPr>
      <dsp:spPr>
        <a:xfrm>
          <a:off x="2773745" y="-152144"/>
          <a:ext cx="3044196" cy="112536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повышают интерес, и усиливает мотивацию обучения</a:t>
          </a:r>
          <a:endParaRPr lang="ru-RU" sz="2000" b="1" kern="1200" dirty="0"/>
        </a:p>
      </dsp:txBody>
      <dsp:txXfrm>
        <a:off x="2828681" y="-97208"/>
        <a:ext cx="2934324" cy="1015492"/>
      </dsp:txXfrm>
    </dsp:sp>
    <dsp:sp modelId="{7EA762D3-1C52-4F36-AB8E-267BB28A9E8A}">
      <dsp:nvSpPr>
        <dsp:cNvPr id="0" name=""/>
        <dsp:cNvSpPr/>
      </dsp:nvSpPr>
      <dsp:spPr>
        <a:xfrm>
          <a:off x="2042058" y="643467"/>
          <a:ext cx="3889596" cy="3889596"/>
        </a:xfrm>
        <a:custGeom>
          <a:avLst/>
          <a:gdLst/>
          <a:ahLst/>
          <a:cxnLst/>
          <a:rect l="0" t="0" r="0" b="0"/>
          <a:pathLst>
            <a:path>
              <a:moveTo>
                <a:pt x="3029459" y="330564"/>
              </a:moveTo>
              <a:arcTo wR="1944798" hR="1944798" stAng="18233912" swAng="252175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34B77A-2259-44FD-B819-0F70DB0D7B45}">
      <dsp:nvSpPr>
        <dsp:cNvPr id="0" name=""/>
        <dsp:cNvSpPr/>
      </dsp:nvSpPr>
      <dsp:spPr>
        <a:xfrm>
          <a:off x="4273858" y="1058764"/>
          <a:ext cx="3743196" cy="139119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создают возможность доступа к современной информации,</a:t>
          </a:r>
          <a:endParaRPr lang="ru-RU" sz="2000" b="1" kern="1200" dirty="0">
            <a:solidFill>
              <a:srgbClr val="002060"/>
            </a:solidFill>
          </a:endParaRPr>
        </a:p>
      </dsp:txBody>
      <dsp:txXfrm>
        <a:off x="4341770" y="1126676"/>
        <a:ext cx="3607372" cy="1255367"/>
      </dsp:txXfrm>
    </dsp:sp>
    <dsp:sp modelId="{BCA26BB0-D3E7-4A11-B032-049F91054C25}">
      <dsp:nvSpPr>
        <dsp:cNvPr id="0" name=""/>
        <dsp:cNvSpPr/>
      </dsp:nvSpPr>
      <dsp:spPr>
        <a:xfrm>
          <a:off x="2351045" y="410537"/>
          <a:ext cx="3889596" cy="3889596"/>
        </a:xfrm>
        <a:custGeom>
          <a:avLst/>
          <a:gdLst/>
          <a:ahLst/>
          <a:cxnLst/>
          <a:rect l="0" t="0" r="0" b="0"/>
          <a:pathLst>
            <a:path>
              <a:moveTo>
                <a:pt x="3886928" y="2046630"/>
              </a:moveTo>
              <a:arcTo wR="1944798" hR="1944798" stAng="180087" swAng="1258366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0E93A1-09C0-41EF-A5E0-7F6848053D00}">
      <dsp:nvSpPr>
        <dsp:cNvPr id="0" name=""/>
        <dsp:cNvSpPr/>
      </dsp:nvSpPr>
      <dsp:spPr>
        <a:xfrm>
          <a:off x="4387897" y="3152149"/>
          <a:ext cx="2102140" cy="155312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smtClean="0"/>
            <a:t>осуществляют  «диалог»   с источником знаний в ходе урока.</a:t>
          </a:r>
          <a:endParaRPr lang="ru-RU" sz="2000" b="1" kern="1200" dirty="0">
            <a:solidFill>
              <a:srgbClr val="002060"/>
            </a:solidFill>
          </a:endParaRPr>
        </a:p>
      </dsp:txBody>
      <dsp:txXfrm>
        <a:off x="4463714" y="3227966"/>
        <a:ext cx="1950506" cy="1401488"/>
      </dsp:txXfrm>
    </dsp:sp>
    <dsp:sp modelId="{55681114-05EF-49E5-9D8B-AB9786C3FE21}">
      <dsp:nvSpPr>
        <dsp:cNvPr id="0" name=""/>
        <dsp:cNvSpPr/>
      </dsp:nvSpPr>
      <dsp:spPr>
        <a:xfrm>
          <a:off x="2627099" y="4289230"/>
          <a:ext cx="3889596" cy="3889596"/>
        </a:xfrm>
        <a:custGeom>
          <a:avLst/>
          <a:gdLst/>
          <a:ahLst/>
          <a:cxnLst/>
          <a:rect l="0" t="0" r="0" b="0"/>
          <a:pathLst>
            <a:path>
              <a:moveTo>
                <a:pt x="1761715" y="8636"/>
              </a:moveTo>
              <a:arcTo wR="1944798" hR="1944798" stAng="15875891" swAng="159699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7C92C1-E81B-452B-811B-FDB80A647A4C}">
      <dsp:nvSpPr>
        <dsp:cNvPr id="0" name=""/>
        <dsp:cNvSpPr/>
      </dsp:nvSpPr>
      <dsp:spPr>
        <a:xfrm>
          <a:off x="1825595" y="3145029"/>
          <a:ext cx="2654249" cy="156736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позволяют управлять познавательным процессом </a:t>
          </a:r>
          <a:endParaRPr lang="ru-RU" sz="2000" b="1" kern="1200" dirty="0">
            <a:solidFill>
              <a:srgbClr val="002060"/>
            </a:solidFill>
          </a:endParaRPr>
        </a:p>
      </dsp:txBody>
      <dsp:txXfrm>
        <a:off x="1902107" y="3221541"/>
        <a:ext cx="2501225" cy="1414339"/>
      </dsp:txXfrm>
    </dsp:sp>
    <dsp:sp modelId="{3DC4CD5B-6923-443B-8B74-C847D83EE54D}">
      <dsp:nvSpPr>
        <dsp:cNvPr id="0" name=""/>
        <dsp:cNvSpPr/>
      </dsp:nvSpPr>
      <dsp:spPr>
        <a:xfrm>
          <a:off x="2351045" y="410537"/>
          <a:ext cx="3889596" cy="3889596"/>
        </a:xfrm>
        <a:custGeom>
          <a:avLst/>
          <a:gdLst/>
          <a:ahLst/>
          <a:cxnLst/>
          <a:rect l="0" t="0" r="0" b="0"/>
          <a:pathLst>
            <a:path>
              <a:moveTo>
                <a:pt x="164767" y="2728208"/>
              </a:moveTo>
              <a:arcTo wR="1944798" hR="1944798" stAng="9374713" swAng="1196567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5A71F4-23CA-489B-82C6-1DD2D7BA7B73}">
      <dsp:nvSpPr>
        <dsp:cNvPr id="0" name=""/>
        <dsp:cNvSpPr/>
      </dsp:nvSpPr>
      <dsp:spPr>
        <a:xfrm>
          <a:off x="789552" y="1030944"/>
          <a:ext cx="3313356" cy="14468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расширяют возможность представления учебной информации </a:t>
          </a:r>
          <a:endParaRPr lang="ru-RU" sz="2000" b="1" kern="1200" dirty="0">
            <a:solidFill>
              <a:srgbClr val="002060"/>
            </a:solidFill>
          </a:endParaRPr>
        </a:p>
      </dsp:txBody>
      <dsp:txXfrm>
        <a:off x="860180" y="1101572"/>
        <a:ext cx="3172100" cy="1305574"/>
      </dsp:txXfrm>
    </dsp:sp>
    <dsp:sp modelId="{84F86402-9182-45E4-B466-EDED422EF66F}">
      <dsp:nvSpPr>
        <dsp:cNvPr id="0" name=""/>
        <dsp:cNvSpPr/>
      </dsp:nvSpPr>
      <dsp:spPr>
        <a:xfrm>
          <a:off x="2679613" y="630157"/>
          <a:ext cx="3889596" cy="3889596"/>
        </a:xfrm>
        <a:custGeom>
          <a:avLst/>
          <a:gdLst/>
          <a:ahLst/>
          <a:cxnLst/>
          <a:rect l="0" t="0" r="0" b="0"/>
          <a:pathLst>
            <a:path>
              <a:moveTo>
                <a:pt x="763093" y="400190"/>
              </a:moveTo>
              <a:arcTo wR="1944798" hR="1944798" stAng="13954928" swAng="170144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12D610-1300-4A36-97F1-AFBCDEB25C38}" type="datetimeFigureOut">
              <a:rPr lang="ru-RU" smtClean="0"/>
              <a:pPr/>
              <a:t>07.09.2020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604C4F-C59A-4360-999B-35660A89E89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604C4F-C59A-4360-999B-35660A89E89B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604C4F-C59A-4360-999B-35660A89E89B}" type="slidenum">
              <a:rPr lang="ru-RU" smtClean="0"/>
              <a:pPr/>
              <a:t>52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604C4F-C59A-4360-999B-35660A89E89B}" type="slidenum">
              <a:rPr lang="ru-RU" smtClean="0"/>
              <a:pPr/>
              <a:t>53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604C4F-C59A-4360-999B-35660A89E89B}" type="slidenum">
              <a:rPr lang="ru-RU" smtClean="0"/>
              <a:pPr/>
              <a:t>54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604C4F-C59A-4360-999B-35660A89E89B}" type="slidenum">
              <a:rPr lang="ru-RU" smtClean="0"/>
              <a:pPr/>
              <a:t>55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07.09.2020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38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07.09.2020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201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07.09.2020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314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07.09.2020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913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07.09.2020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44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07.09.2020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040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07.09.2020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886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07.09.2020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264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07.09.2020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396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07.09.2020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733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07.09.2020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486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9A218-1BD9-44B7-AD25-60C2204205A7}" type="datetimeFigureOut">
              <a:rPr lang="ru-RU" smtClean="0"/>
              <a:pPr/>
              <a:t>07.09.2020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177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4.png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5.png"/><Relationship Id="rId4" Type="http://schemas.openxmlformats.org/officeDocument/2006/relationships/oleObject" Target="../embeddings/oleObject2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6.png"/><Relationship Id="rId4" Type="http://schemas.openxmlformats.org/officeDocument/2006/relationships/oleObject" Target="../embeddings/oleObject3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7.png"/><Relationship Id="rId4" Type="http://schemas.openxmlformats.org/officeDocument/2006/relationships/oleObject" Target="../embeddings/oleObject4.bin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7" Type="http://schemas.openxmlformats.org/officeDocument/2006/relationships/image" Target="../media/image22.tif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tiff"/><Relationship Id="rId5" Type="http://schemas.openxmlformats.org/officeDocument/2006/relationships/image" Target="../media/image20.tiff"/><Relationship Id="rId4" Type="http://schemas.openxmlformats.org/officeDocument/2006/relationships/image" Target="../media/image19.tif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tiff"/><Relationship Id="rId3" Type="http://schemas.openxmlformats.org/officeDocument/2006/relationships/image" Target="../media/image23.tiff"/><Relationship Id="rId7" Type="http://schemas.openxmlformats.org/officeDocument/2006/relationships/image" Target="../media/image27.tif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tiff"/><Relationship Id="rId5" Type="http://schemas.openxmlformats.org/officeDocument/2006/relationships/image" Target="../media/image25.tiff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tiff"/><Relationship Id="rId7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tiff"/><Relationship Id="rId5" Type="http://schemas.openxmlformats.org/officeDocument/2006/relationships/image" Target="../media/image31.tiff"/><Relationship Id="rId10" Type="http://schemas.openxmlformats.org/officeDocument/2006/relationships/image" Target="../media/image36.jpeg"/><Relationship Id="rId4" Type="http://schemas.openxmlformats.org/officeDocument/2006/relationships/image" Target="../media/image30.tiff"/><Relationship Id="rId9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Relationship Id="rId9" Type="http://schemas.openxmlformats.org/officeDocument/2006/relationships/image" Target="../media/image7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10" Type="http://schemas.openxmlformats.org/officeDocument/2006/relationships/image" Target="../media/image105.jpeg"/><Relationship Id="rId4" Type="http://schemas.openxmlformats.org/officeDocument/2006/relationships/image" Target="../media/image99.jpeg"/><Relationship Id="rId9" Type="http://schemas.openxmlformats.org/officeDocument/2006/relationships/image" Target="../media/image10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118.jpeg"/><Relationship Id="rId3" Type="http://schemas.openxmlformats.org/officeDocument/2006/relationships/image" Target="../media/image108.png"/><Relationship Id="rId7" Type="http://schemas.openxmlformats.org/officeDocument/2006/relationships/image" Target="../media/image112.jpeg"/><Relationship Id="rId12" Type="http://schemas.openxmlformats.org/officeDocument/2006/relationships/image" Target="../media/image1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png"/><Relationship Id="rId11" Type="http://schemas.openxmlformats.org/officeDocument/2006/relationships/image" Target="../media/image116.jpeg"/><Relationship Id="rId5" Type="http://schemas.openxmlformats.org/officeDocument/2006/relationships/image" Target="../media/image110.jpeg"/><Relationship Id="rId10" Type="http://schemas.openxmlformats.org/officeDocument/2006/relationships/image" Target="../media/image115.png"/><Relationship Id="rId4" Type="http://schemas.openxmlformats.org/officeDocument/2006/relationships/image" Target="../media/image109.png"/><Relationship Id="rId9" Type="http://schemas.openxmlformats.org/officeDocument/2006/relationships/image" Target="../media/image114.jpeg"/><Relationship Id="rId14" Type="http://schemas.openxmlformats.org/officeDocument/2006/relationships/image" Target="../media/image119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13" Type="http://schemas.openxmlformats.org/officeDocument/2006/relationships/image" Target="../media/image142.tiff"/><Relationship Id="rId3" Type="http://schemas.openxmlformats.org/officeDocument/2006/relationships/image" Target="../media/image132.jpeg"/><Relationship Id="rId7" Type="http://schemas.openxmlformats.org/officeDocument/2006/relationships/image" Target="../media/image136.png"/><Relationship Id="rId12" Type="http://schemas.openxmlformats.org/officeDocument/2006/relationships/image" Target="../media/image141.tiff"/><Relationship Id="rId17" Type="http://schemas.openxmlformats.org/officeDocument/2006/relationships/image" Target="../media/image146.jpeg"/><Relationship Id="rId2" Type="http://schemas.openxmlformats.org/officeDocument/2006/relationships/image" Target="../media/image2.jpeg"/><Relationship Id="rId16" Type="http://schemas.openxmlformats.org/officeDocument/2006/relationships/image" Target="../media/image1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5.jpeg"/><Relationship Id="rId11" Type="http://schemas.openxmlformats.org/officeDocument/2006/relationships/image" Target="../media/image140.jpeg"/><Relationship Id="rId5" Type="http://schemas.openxmlformats.org/officeDocument/2006/relationships/image" Target="../media/image134.jpeg"/><Relationship Id="rId15" Type="http://schemas.openxmlformats.org/officeDocument/2006/relationships/image" Target="../media/image144.jpeg"/><Relationship Id="rId10" Type="http://schemas.openxmlformats.org/officeDocument/2006/relationships/image" Target="../media/image139.jpeg"/><Relationship Id="rId4" Type="http://schemas.openxmlformats.org/officeDocument/2006/relationships/image" Target="../media/image133.jpeg"/><Relationship Id="rId9" Type="http://schemas.openxmlformats.org/officeDocument/2006/relationships/image" Target="../media/image138.png"/><Relationship Id="rId14" Type="http://schemas.openxmlformats.org/officeDocument/2006/relationships/image" Target="../media/image14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0.jpeg"/><Relationship Id="rId5" Type="http://schemas.openxmlformats.org/officeDocument/2006/relationships/image" Target="../media/image149.jpeg"/><Relationship Id="rId4" Type="http://schemas.openxmlformats.org/officeDocument/2006/relationships/image" Target="../media/image148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3.jpeg"/><Relationship Id="rId5" Type="http://schemas.openxmlformats.org/officeDocument/2006/relationships/image" Target="../media/image152.tiff"/><Relationship Id="rId4" Type="http://schemas.openxmlformats.org/officeDocument/2006/relationships/image" Target="../media/image151.tif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4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hyperlink" Target="https://znanio.ru/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538484" y="177426"/>
            <a:ext cx="711048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 smtClean="0">
                <a:solidFill>
                  <a:schemeClr val="bg1"/>
                </a:solidFill>
              </a:rPr>
              <a:t>Министерство общего и профессионального образования</a:t>
            </a:r>
            <a:br>
              <a:rPr lang="ru-RU" altLang="ru-RU" b="1" dirty="0" smtClean="0">
                <a:solidFill>
                  <a:schemeClr val="bg1"/>
                </a:solidFill>
              </a:rPr>
            </a:br>
            <a:r>
              <a:rPr lang="ru-RU" altLang="ru-RU" b="1" dirty="0" smtClean="0">
                <a:solidFill>
                  <a:schemeClr val="bg1"/>
                </a:solidFill>
              </a:rPr>
              <a:t>Свердловской области</a:t>
            </a:r>
            <a:br>
              <a:rPr lang="ru-RU" altLang="ru-RU" b="1" dirty="0" smtClean="0">
                <a:solidFill>
                  <a:schemeClr val="bg1"/>
                </a:solidFill>
              </a:rPr>
            </a:br>
            <a:r>
              <a:rPr lang="ru-RU" altLang="ru-RU" b="1" dirty="0" smtClean="0">
                <a:solidFill>
                  <a:schemeClr val="bg1"/>
                </a:solidFill>
              </a:rPr>
              <a:t>Управление образования Администрации г. Екатеринбурга</a:t>
            </a:r>
            <a:br>
              <a:rPr lang="ru-RU" altLang="ru-RU" b="1" dirty="0" smtClean="0">
                <a:solidFill>
                  <a:schemeClr val="bg1"/>
                </a:solidFill>
              </a:rPr>
            </a:br>
            <a:r>
              <a:rPr lang="ru-RU" altLang="ru-RU" b="1" dirty="0" smtClean="0">
                <a:solidFill>
                  <a:schemeClr val="bg1"/>
                </a:solidFill>
              </a:rPr>
              <a:t/>
            </a:r>
            <a:br>
              <a:rPr lang="ru-RU" altLang="ru-RU" b="1" dirty="0" smtClean="0">
                <a:solidFill>
                  <a:schemeClr val="bg1"/>
                </a:solidFill>
              </a:rPr>
            </a:br>
            <a:r>
              <a:rPr lang="ru-RU" altLang="ru-RU" b="1" dirty="0" smtClean="0">
                <a:solidFill>
                  <a:schemeClr val="bg1"/>
                </a:solidFill>
                <a:latin typeface="Georgia" pitchFamily="16" charset="0"/>
              </a:rPr>
              <a:t>Муниципальное  автономное общеобразовательное учреждение</a:t>
            </a:r>
            <a:br>
              <a:rPr lang="ru-RU" altLang="ru-RU" b="1" dirty="0" smtClean="0">
                <a:solidFill>
                  <a:schemeClr val="bg1"/>
                </a:solidFill>
                <a:latin typeface="Georgia" pitchFamily="16" charset="0"/>
              </a:rPr>
            </a:br>
            <a:r>
              <a:rPr lang="ru-RU" altLang="ru-RU" b="1" dirty="0" smtClean="0">
                <a:solidFill>
                  <a:schemeClr val="bg1"/>
                </a:solidFill>
                <a:latin typeface="Georgia" pitchFamily="16" charset="0"/>
              </a:rPr>
              <a:t>средняя общеобразовательная школа № 15</a:t>
            </a:r>
            <a:r>
              <a:rPr lang="ru-RU" alt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6" charset="0"/>
              </a:rPr>
              <a:t/>
            </a:r>
            <a:br>
              <a:rPr lang="ru-RU" alt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6" charset="0"/>
              </a:rPr>
            </a:b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2183642"/>
            <a:ext cx="866632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Аналитический отчет </a:t>
            </a:r>
          </a:p>
          <a:p>
            <a:pPr algn="ctr"/>
            <a:r>
              <a:rPr lang="ru-RU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учителя географии и биологии </a:t>
            </a:r>
          </a:p>
          <a:p>
            <a:pPr algn="ctr"/>
            <a:r>
              <a:rPr lang="ru-RU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Бутаковой</a:t>
            </a:r>
            <a:r>
              <a:rPr lang="ru-RU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Марины Николаевны </a:t>
            </a:r>
          </a:p>
          <a:p>
            <a:pPr algn="ctr"/>
            <a:r>
              <a:rPr lang="ru-RU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межаттестационный</a:t>
            </a:r>
            <a:r>
              <a:rPr lang="ru-RU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период </a:t>
            </a:r>
          </a:p>
          <a:p>
            <a:pPr algn="ctr"/>
            <a:r>
              <a:rPr lang="ru-RU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2012 – 2016 года  </a:t>
            </a:r>
            <a:endParaRPr lang="ru-RU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66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11297" y="1066349"/>
            <a:ext cx="895172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sz="2400" dirty="0"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409434"/>
            <a:ext cx="9144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9382" y="0"/>
            <a:ext cx="84789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Основные направления </a:t>
            </a:r>
          </a:p>
          <a:p>
            <a:pPr algn="ctr"/>
            <a:r>
              <a:rPr lang="ru-RU" sz="3200" b="1" dirty="0" smtClean="0"/>
              <a:t>моей деятельности на уроке: </a:t>
            </a:r>
            <a:endParaRPr lang="ru-RU" sz="3200" b="1" dirty="0"/>
          </a:p>
        </p:txBody>
      </p:sp>
      <p:pic>
        <p:nvPicPr>
          <p:cNvPr id="10" name="Рисунок 9" descr="мобильные технологии в экологии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87637" y="4265071"/>
            <a:ext cx="3895106" cy="2592929"/>
          </a:xfrm>
          <a:prstGeom prst="rect">
            <a:avLst/>
          </a:prstGeom>
        </p:spPr>
      </p:pic>
      <p:pic>
        <p:nvPicPr>
          <p:cNvPr id="11" name="Рисунок 10" descr="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3068" y="4261475"/>
            <a:ext cx="3462033" cy="259652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890649"/>
            <a:ext cx="9144000" cy="4065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Первое направление  </a:t>
            </a:r>
            <a:r>
              <a:rPr lang="ru-RU" sz="2400" dirty="0" smtClean="0"/>
              <a:t>- это демонстрация учебных материалов для формирования понятий, представлений, образов;  для сравнения,  показа процессов. </a:t>
            </a:r>
          </a:p>
          <a:p>
            <a:r>
              <a:rPr lang="ru-RU" sz="2400" b="1" dirty="0" smtClean="0"/>
              <a:t>Второе направление </a:t>
            </a:r>
            <a:r>
              <a:rPr lang="ru-RU" sz="2400" dirty="0" smtClean="0"/>
              <a:t>- использование интерактивных карт и установление с их  помощью  причинно-следственных связей способом   «наложения» друг на друга. </a:t>
            </a:r>
          </a:p>
          <a:p>
            <a:r>
              <a:rPr lang="ru-RU" sz="2400" b="1" dirty="0" smtClean="0"/>
              <a:t>Третье направление </a:t>
            </a:r>
            <a:r>
              <a:rPr lang="ru-RU" sz="2400" dirty="0" smtClean="0"/>
              <a:t>- отработка практических умений. </a:t>
            </a:r>
          </a:p>
          <a:p>
            <a:r>
              <a:rPr lang="ru-RU" sz="2400" b="1" dirty="0" smtClean="0"/>
              <a:t>Четвертое направление </a:t>
            </a:r>
            <a:r>
              <a:rPr lang="ru-RU" sz="2400" dirty="0" smtClean="0"/>
              <a:t>-проверка  знаний. </a:t>
            </a:r>
          </a:p>
          <a:p>
            <a:r>
              <a:rPr lang="ru-RU" sz="2400" b="1" dirty="0" smtClean="0"/>
              <a:t>Пятое направление- </a:t>
            </a:r>
            <a:r>
              <a:rPr lang="ru-RU" sz="2400" dirty="0" smtClean="0"/>
              <a:t>это использование ИКТ для </a:t>
            </a:r>
            <a:r>
              <a:rPr lang="ru-RU" sz="2400" dirty="0" err="1" smtClean="0"/>
              <a:t>сам.работы</a:t>
            </a:r>
            <a:endParaRPr lang="ru-RU" sz="2400" dirty="0" smtClean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11297" y="1066349"/>
            <a:ext cx="895172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sz="2400" dirty="0">
              <a:cs typeface="Times New Roman" panose="02020603050405020304" pitchFamily="18" charset="0"/>
            </a:endParaRPr>
          </a:p>
        </p:txBody>
      </p:sp>
      <p:graphicFrame>
        <p:nvGraphicFramePr>
          <p:cNvPr id="4098" name="Диаграмма 3"/>
          <p:cNvGraphicFramePr>
            <a:graphicFrameLocks/>
          </p:cNvGraphicFramePr>
          <p:nvPr/>
        </p:nvGraphicFramePr>
        <p:xfrm>
          <a:off x="200025" y="889000"/>
          <a:ext cx="8743950" cy="457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Chart" r:id="rId4" imgW="8742422" imgH="5645385" progId="Excel.Sheet.8">
                  <p:embed/>
                </p:oleObj>
              </mc:Choice>
              <mc:Fallback>
                <p:oleObj name="Chart" r:id="rId4" imgW="8742422" imgH="5645385" progId="Excel.Sheet.8">
                  <p:embed/>
                  <p:pic>
                    <p:nvPicPr>
                      <p:cNvPr id="0" name="Диаграмма 3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0025" y="889000"/>
                        <a:ext cx="8743950" cy="4572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0" y="152401"/>
            <a:ext cx="8991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/>
              <a:t>Успеваемость и качество образования </a:t>
            </a:r>
          </a:p>
          <a:p>
            <a:pPr algn="ctr"/>
            <a:r>
              <a:rPr lang="ru-RU" sz="3200" b="1" dirty="0" smtClean="0"/>
              <a:t>по географии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11297" y="1066349"/>
            <a:ext cx="895172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sz="2400" dirty="0">
              <a:cs typeface="Times New Roman" panose="02020603050405020304" pitchFamily="18" charset="0"/>
            </a:endParaRPr>
          </a:p>
        </p:txBody>
      </p:sp>
      <p:graphicFrame>
        <p:nvGraphicFramePr>
          <p:cNvPr id="5122" name="Объект 3"/>
          <p:cNvGraphicFramePr>
            <a:graphicFrameLocks noGrp="1"/>
          </p:cNvGraphicFramePr>
          <p:nvPr/>
        </p:nvGraphicFramePr>
        <p:xfrm>
          <a:off x="57150" y="635001"/>
          <a:ext cx="8958263" cy="47074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" name="Chart" r:id="rId4" imgW="8961897" imgH="5218628" progId="Excel.Sheet.8">
                  <p:embed/>
                </p:oleObj>
              </mc:Choice>
              <mc:Fallback>
                <p:oleObj name="Chart" r:id="rId4" imgW="8961897" imgH="5218628" progId="Excel.Sheet.8">
                  <p:embed/>
                  <p:pic>
                    <p:nvPicPr>
                      <p:cNvPr id="0" name="Объект 3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" y="635001"/>
                        <a:ext cx="8958263" cy="470746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28599" y="1"/>
            <a:ext cx="872066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Успеваемость и качество образования по биологии</a:t>
            </a:r>
            <a:endParaRPr lang="ru-RU" sz="32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11297" y="1066349"/>
            <a:ext cx="895172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sz="2400" dirty="0">
              <a:cs typeface="Times New Roman" panose="02020603050405020304" pitchFamily="18" charset="0"/>
            </a:endParaRPr>
          </a:p>
        </p:txBody>
      </p:sp>
      <p:graphicFrame>
        <p:nvGraphicFramePr>
          <p:cNvPr id="7170" name="Объект 4"/>
          <p:cNvGraphicFramePr>
            <a:graphicFrameLocks noGrp="1"/>
          </p:cNvGraphicFramePr>
          <p:nvPr/>
        </p:nvGraphicFramePr>
        <p:xfrm>
          <a:off x="153988" y="880005"/>
          <a:ext cx="8856662" cy="475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1" name="Chart" r:id="rId4" imgW="7876715" imgH="4212701" progId="Excel.Sheet.8">
                  <p:embed/>
                </p:oleObj>
              </mc:Choice>
              <mc:Fallback>
                <p:oleObj name="Chart" r:id="rId4" imgW="7876715" imgH="4212701" progId="Excel.Sheet.8">
                  <p:embed/>
                  <p:pic>
                    <p:nvPicPr>
                      <p:cNvPr id="0" name="Объект 4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988" y="880005"/>
                        <a:ext cx="8856662" cy="4752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491067" y="254001"/>
            <a:ext cx="811106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Calibri" pitchFamily="34" charset="0"/>
                <a:cs typeface="Calibri" pitchFamily="34" charset="0"/>
              </a:rPr>
              <a:t>Количество учащихся, участвовавших в конкурсах различного уровня</a:t>
            </a:r>
            <a:endParaRPr lang="ru-RU" sz="32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11297" y="1066349"/>
            <a:ext cx="895172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sz="2400" dirty="0">
              <a:cs typeface="Times New Roman" panose="02020603050405020304" pitchFamily="18" charset="0"/>
            </a:endParaRPr>
          </a:p>
        </p:txBody>
      </p:sp>
      <p:graphicFrame>
        <p:nvGraphicFramePr>
          <p:cNvPr id="6146" name="Объект 1"/>
          <p:cNvGraphicFramePr>
            <a:graphicFrameLocks noGrp="1"/>
          </p:cNvGraphicFramePr>
          <p:nvPr/>
        </p:nvGraphicFramePr>
        <p:xfrm>
          <a:off x="635000" y="1261534"/>
          <a:ext cx="7874000" cy="38523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" r:id="rId4" imgW="7876715" imgH="4212701" progId="Excel.Sheet.8">
                  <p:embed/>
                </p:oleObj>
              </mc:Choice>
              <mc:Fallback>
                <p:oleObj r:id="rId4" imgW="7876715" imgH="4212701" progId="Excel.Sheet.8">
                  <p:embed/>
                  <p:pic>
                    <p:nvPicPr>
                      <p:cNvPr id="0" name="Объект 1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000" y="1261534"/>
                        <a:ext cx="7874000" cy="385233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228599" y="143933"/>
            <a:ext cx="864446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Calibri" pitchFamily="34" charset="0"/>
                <a:cs typeface="Calibri" pitchFamily="34" charset="0"/>
              </a:rPr>
              <a:t>Мониторинг участия в конкурсах </a:t>
            </a:r>
          </a:p>
          <a:p>
            <a:pPr algn="ctr"/>
            <a:r>
              <a:rPr lang="ru-RU" sz="3200" b="1" dirty="0" smtClean="0">
                <a:latin typeface="Calibri" pitchFamily="34" charset="0"/>
                <a:cs typeface="Calibri" pitchFamily="34" charset="0"/>
              </a:rPr>
              <a:t>различного уровня</a:t>
            </a:r>
            <a:endParaRPr lang="ru-RU" sz="32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11297" y="1066349"/>
            <a:ext cx="895172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sz="2400" dirty="0"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1014" y="313899"/>
            <a:ext cx="8932985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Calibri" pitchFamily="34" charset="0"/>
                <a:cs typeface="Calibri" pitchFamily="34" charset="0"/>
              </a:rPr>
              <a:t>Достижения моих учеников: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2014г.- 1место (2 чел.), 2 место - Всероссийский творческий конкурс для детей и педагогов "Зимняя сказка"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2014г.- 3 место (3 чел.) - Международный дистанционный конкурс по биологии проекта "Новый урок"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2013г.- 2 и 3 места и победы в номинация "Оригинальность", "Зрительная оценка" в районном фотоконкурсе "Мир глазами детей"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2014г.- 3 место (2 чел.) - районный фотоконкурс "Мир глазами детей"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2015г.-1место (3 чел.), 2место (6 чел.), 3место (5 чел.) - Международная дистанционная викторина для 5-8 </a:t>
            </a:r>
            <a:r>
              <a:rPr lang="ru-RU" dirty="0" err="1" smtClean="0">
                <a:solidFill>
                  <a:srgbClr val="002060"/>
                </a:solidFill>
              </a:rPr>
              <a:t>кл</a:t>
            </a:r>
            <a:r>
              <a:rPr lang="ru-RU" dirty="0" smtClean="0">
                <a:solidFill>
                  <a:srgbClr val="002060"/>
                </a:solidFill>
              </a:rPr>
              <a:t>. "Безопасность школьников в сети Интернет"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2015г.-2место - Международная дистанционная олимпиада по географии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2015г.-2место (1 чел.), 3место (16 чел.) - Международная дистанционная олимпиада "Безопасный мир" для 5-6 классов.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2015г. - 2 место - Международная </a:t>
            </a:r>
            <a:r>
              <a:rPr lang="ru-RU" dirty="0" err="1" smtClean="0">
                <a:solidFill>
                  <a:srgbClr val="002060"/>
                </a:solidFill>
              </a:rPr>
              <a:t>онлайн-олимпиада</a:t>
            </a:r>
            <a:r>
              <a:rPr lang="ru-RU" dirty="0" smtClean="0">
                <a:solidFill>
                  <a:srgbClr val="002060"/>
                </a:solidFill>
              </a:rPr>
              <a:t> по биологии "</a:t>
            </a:r>
            <a:r>
              <a:rPr lang="ru-RU" dirty="0" err="1" smtClean="0">
                <a:solidFill>
                  <a:srgbClr val="002060"/>
                </a:solidFill>
              </a:rPr>
              <a:t>Фоксфорд</a:t>
            </a:r>
            <a:r>
              <a:rPr lang="ru-RU" dirty="0" smtClean="0">
                <a:solidFill>
                  <a:srgbClr val="002060"/>
                </a:solidFill>
              </a:rPr>
              <a:t>" - 2 сезон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2016г. - 3место (3 чел.) - Международная </a:t>
            </a:r>
            <a:r>
              <a:rPr lang="ru-RU" dirty="0" err="1" smtClean="0">
                <a:solidFill>
                  <a:schemeClr val="bg1"/>
                </a:solidFill>
              </a:rPr>
              <a:t>онлайн-олимпиада</a:t>
            </a:r>
            <a:r>
              <a:rPr lang="ru-RU" dirty="0" smtClean="0">
                <a:solidFill>
                  <a:schemeClr val="bg1"/>
                </a:solidFill>
              </a:rPr>
              <a:t> по биологии "</a:t>
            </a:r>
            <a:r>
              <a:rPr lang="ru-RU" dirty="0" err="1" smtClean="0">
                <a:solidFill>
                  <a:schemeClr val="bg1"/>
                </a:solidFill>
              </a:rPr>
              <a:t>Фоксфорд</a:t>
            </a:r>
            <a:r>
              <a:rPr lang="ru-RU" dirty="0" smtClean="0">
                <a:solidFill>
                  <a:schemeClr val="bg1"/>
                </a:solidFill>
              </a:rPr>
              <a:t>" - 3 сезон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2016г. - 3место (3 чел.) - Международный </a:t>
            </a:r>
            <a:r>
              <a:rPr lang="ru-RU" dirty="0" err="1" smtClean="0">
                <a:solidFill>
                  <a:schemeClr val="bg1"/>
                </a:solidFill>
              </a:rPr>
              <a:t>блиц-турнир</a:t>
            </a:r>
            <a:r>
              <a:rPr lang="ru-RU" dirty="0" smtClean="0">
                <a:solidFill>
                  <a:schemeClr val="bg1"/>
                </a:solidFill>
              </a:rPr>
              <a:t> по биологии "В основе природы"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2016г. - победители в номинации "Эмоциональность и выразительность" в районном конкурсе "Удивительное путешествие по планете"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2016г.- 3 место в областном фестивале технического творчества и современных технология "</a:t>
            </a:r>
            <a:r>
              <a:rPr lang="ru-RU" dirty="0" err="1" smtClean="0">
                <a:solidFill>
                  <a:schemeClr val="bg1"/>
                </a:solidFill>
              </a:rPr>
              <a:t>ГородТехноТворчества</a:t>
            </a:r>
            <a:r>
              <a:rPr lang="ru-RU" dirty="0" smtClean="0">
                <a:solidFill>
                  <a:schemeClr val="bg1"/>
                </a:solidFill>
              </a:rPr>
              <a:t>"</a:t>
            </a:r>
          </a:p>
          <a:p>
            <a:pPr algn="ctr"/>
            <a:endParaRPr lang="ru-RU" b="1" dirty="0" smtClean="0">
              <a:latin typeface="Calibri" pitchFamily="34" charset="0"/>
              <a:cs typeface="Calibri" pitchFamily="34" charset="0"/>
            </a:endParaRPr>
          </a:p>
          <a:p>
            <a:pPr algn="ctr"/>
            <a:endParaRPr lang="ru-RU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11297" y="1066349"/>
            <a:ext cx="895172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sz="2400" dirty="0"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2013 </a:t>
            </a:r>
            <a:r>
              <a:rPr lang="ru-RU" sz="2400" b="1" dirty="0" smtClean="0">
                <a:latin typeface="Calibri" pitchFamily="34" charset="0"/>
                <a:cs typeface="Calibri" pitchFamily="34" charset="0"/>
              </a:rPr>
              <a:t>год</a:t>
            </a:r>
            <a:r>
              <a:rPr lang="ru-RU" sz="24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-  2 и 3 места и победы в номинация "Оригинальность", "Зрительная оценка" в районном фотоконкурсе "Мир глазами детей"</a:t>
            </a:r>
            <a:endParaRPr lang="ru-RU" sz="24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Рисунок 4" descr="казакова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214650"/>
            <a:ext cx="2503548" cy="3446060"/>
          </a:xfrm>
          <a:prstGeom prst="rect">
            <a:avLst/>
          </a:prstGeom>
        </p:spPr>
      </p:pic>
      <p:pic>
        <p:nvPicPr>
          <p:cNvPr id="7" name="Рисунок 6" descr="казакова1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82755" y="1266070"/>
            <a:ext cx="2456277" cy="3380993"/>
          </a:xfrm>
          <a:prstGeom prst="rect">
            <a:avLst/>
          </a:prstGeom>
        </p:spPr>
      </p:pic>
      <p:pic>
        <p:nvPicPr>
          <p:cNvPr id="8" name="Рисунок 7" descr="худяев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58853" y="3541717"/>
            <a:ext cx="2409266" cy="3316283"/>
          </a:xfrm>
          <a:prstGeom prst="rect">
            <a:avLst/>
          </a:prstGeom>
        </p:spPr>
      </p:pic>
      <p:pic>
        <p:nvPicPr>
          <p:cNvPr id="9" name="Рисунок 8" descr="худяев1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27007" y="1241947"/>
            <a:ext cx="2414312" cy="3323230"/>
          </a:xfrm>
          <a:prstGeom prst="rect">
            <a:avLst/>
          </a:prstGeom>
        </p:spPr>
      </p:pic>
      <p:pic>
        <p:nvPicPr>
          <p:cNvPr id="10" name="Рисунок 9" descr="015.t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07639" y="3485358"/>
            <a:ext cx="2450210" cy="337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11297" y="1066349"/>
            <a:ext cx="895172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sz="2400" dirty="0"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96287" y="4503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0" y="0"/>
            <a:ext cx="82977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2013-2014г.г - участие в областной акции "Марш Парков"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Рисунок 6" descr="Мельникова Александра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702595"/>
            <a:ext cx="2737524" cy="3767047"/>
          </a:xfrm>
          <a:prstGeom prst="rect">
            <a:avLst/>
          </a:prstGeom>
        </p:spPr>
      </p:pic>
      <p:pic>
        <p:nvPicPr>
          <p:cNvPr id="8" name="Рисунок 7" descr="Болконская Настя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79426" y="654532"/>
            <a:ext cx="2715905" cy="3737298"/>
          </a:xfrm>
          <a:prstGeom prst="rect">
            <a:avLst/>
          </a:prstGeom>
        </p:spPr>
      </p:pic>
      <p:pic>
        <p:nvPicPr>
          <p:cNvPr id="9" name="Рисунок 8" descr="Аввакумова Вика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04972" y="764274"/>
            <a:ext cx="2534015" cy="3487003"/>
          </a:xfrm>
          <a:prstGeom prst="rect">
            <a:avLst/>
          </a:prstGeom>
        </p:spPr>
      </p:pic>
      <p:pic>
        <p:nvPicPr>
          <p:cNvPr id="10" name="Рисунок 9" descr="Сарыбаева Береке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61067" y="791569"/>
            <a:ext cx="2504261" cy="3446059"/>
          </a:xfrm>
          <a:prstGeom prst="rect">
            <a:avLst/>
          </a:prstGeom>
        </p:spPr>
      </p:pic>
      <p:pic>
        <p:nvPicPr>
          <p:cNvPr id="11" name="Рисунок 10" descr="Ализаде Сабина.t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329509" y="3109733"/>
            <a:ext cx="2723876" cy="3748267"/>
          </a:xfrm>
          <a:prstGeom prst="rect">
            <a:avLst/>
          </a:prstGeom>
        </p:spPr>
      </p:pic>
      <p:pic>
        <p:nvPicPr>
          <p:cNvPr id="12" name="Рисунок 11" descr="Казакова Валерия.t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345666" y="3203636"/>
            <a:ext cx="2655636" cy="365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11297" y="1066349"/>
            <a:ext cx="895172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sz="2400" dirty="0"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7922" y="327546"/>
            <a:ext cx="143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/>
          </a:p>
        </p:txBody>
      </p:sp>
      <p:sp>
        <p:nvSpPr>
          <p:cNvPr id="45057" name="Rectangle 1"/>
          <p:cNvSpPr>
            <a:spLocks noChangeArrowheads="1"/>
          </p:cNvSpPr>
          <p:nvPr/>
        </p:nvSpPr>
        <p:spPr bwMode="auto">
          <a:xfrm>
            <a:off x="0" y="0"/>
            <a:ext cx="880280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2013-2015г.г.- участие в областном фестивале технического творчества и современных технологи</a:t>
            </a: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й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"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ГородТехноТворчества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"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" name="Рисунок 10" descr="001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791571"/>
            <a:ext cx="2394482" cy="3295934"/>
          </a:xfrm>
          <a:prstGeom prst="rect">
            <a:avLst/>
          </a:prstGeom>
        </p:spPr>
      </p:pic>
      <p:pic>
        <p:nvPicPr>
          <p:cNvPr id="12" name="Рисунок 11" descr="01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12609" y="735253"/>
            <a:ext cx="2504802" cy="3447786"/>
          </a:xfrm>
          <a:prstGeom prst="rect">
            <a:avLst/>
          </a:prstGeom>
        </p:spPr>
      </p:pic>
      <p:pic>
        <p:nvPicPr>
          <p:cNvPr id="13" name="Рисунок 12" descr="012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19079" y="791569"/>
            <a:ext cx="2543208" cy="3500651"/>
          </a:xfrm>
          <a:prstGeom prst="rect">
            <a:avLst/>
          </a:prstGeom>
        </p:spPr>
      </p:pic>
      <p:pic>
        <p:nvPicPr>
          <p:cNvPr id="14" name="Рисунок 13" descr="014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70959" y="777801"/>
            <a:ext cx="2573041" cy="3541715"/>
          </a:xfrm>
          <a:prstGeom prst="rect">
            <a:avLst/>
          </a:prstGeom>
        </p:spPr>
      </p:pic>
      <p:pic>
        <p:nvPicPr>
          <p:cNvPr id="15" name="Рисунок 14" descr="казакова лера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3748084"/>
            <a:ext cx="2261273" cy="3109916"/>
          </a:xfrm>
          <a:prstGeom prst="rect">
            <a:avLst/>
          </a:prstGeom>
        </p:spPr>
      </p:pic>
      <p:pic>
        <p:nvPicPr>
          <p:cNvPr id="16" name="Рисунок 15" descr="тропина настя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242488" y="3673007"/>
            <a:ext cx="2315863" cy="3184993"/>
          </a:xfrm>
          <a:prstGeom prst="rect">
            <a:avLst/>
          </a:prstGeom>
        </p:spPr>
      </p:pic>
      <p:pic>
        <p:nvPicPr>
          <p:cNvPr id="17" name="Рисунок 16" descr="фокеева лера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548960" y="3654237"/>
            <a:ext cx="2329512" cy="3203763"/>
          </a:xfrm>
          <a:prstGeom prst="rect">
            <a:avLst/>
          </a:prstGeom>
        </p:spPr>
      </p:pic>
      <p:pic>
        <p:nvPicPr>
          <p:cNvPr id="18" name="Рисунок 17" descr="петрова алена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800840" y="3635467"/>
            <a:ext cx="2343159" cy="3222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11297" y="1066349"/>
            <a:ext cx="895172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sz="2400" dirty="0"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1069" y="218365"/>
            <a:ext cx="895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2014г.- 3 место (3 чел.) - Международный дистанционный конкурс по биологии проекта "Новый урок"</a:t>
            </a:r>
          </a:p>
        </p:txBody>
      </p:sp>
      <p:pic>
        <p:nvPicPr>
          <p:cNvPr id="5" name="Рисунок 4" descr="Ализаде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8364" y="1043379"/>
            <a:ext cx="4162567" cy="2941637"/>
          </a:xfrm>
          <a:prstGeom prst="rect">
            <a:avLst/>
          </a:prstGeom>
        </p:spPr>
      </p:pic>
      <p:pic>
        <p:nvPicPr>
          <p:cNvPr id="7" name="Рисунок 6" descr="Сырятова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17410" y="1074492"/>
            <a:ext cx="4135272" cy="2922348"/>
          </a:xfrm>
          <a:prstGeom prst="rect">
            <a:avLst/>
          </a:prstGeom>
        </p:spPr>
      </p:pic>
      <p:pic>
        <p:nvPicPr>
          <p:cNvPr id="8" name="Рисунок 7" descr="Кошматова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56599" y="3685077"/>
            <a:ext cx="4258101" cy="3009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11297" y="1066349"/>
            <a:ext cx="895172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sz="2400" dirty="0"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03260" y="1528549"/>
            <a:ext cx="5240740" cy="2696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ts val="600"/>
              </a:spcBef>
              <a:buClrTx/>
              <a:buSzPct val="80000"/>
              <a:buFontTx/>
              <a:buNone/>
              <a:defRPr/>
            </a:pPr>
            <a:r>
              <a:rPr lang="ru-RU" altLang="ru-RU" sz="2000" dirty="0" smtClean="0">
                <a:solidFill>
                  <a:srgbClr val="42557F"/>
                </a:solidFill>
                <a:latin typeface="Georgia" pitchFamily="16" charset="0"/>
              </a:rPr>
              <a:t> </a:t>
            </a:r>
            <a:r>
              <a:rPr lang="ru-RU" altLang="ru-RU" sz="32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Учитель первой квалификационной категории</a:t>
            </a:r>
          </a:p>
          <a:p>
            <a:pPr algn="ctr">
              <a:lnSpc>
                <a:spcPct val="80000"/>
              </a:lnSpc>
              <a:spcBef>
                <a:spcPts val="600"/>
              </a:spcBef>
              <a:buClrTx/>
              <a:buSzPct val="80000"/>
              <a:buFontTx/>
              <a:buNone/>
              <a:defRPr/>
            </a:pPr>
            <a:r>
              <a:rPr lang="ru-RU" altLang="ru-RU" sz="32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Окончила </a:t>
            </a:r>
            <a:r>
              <a:rPr lang="ru-RU" altLang="ru-RU" sz="3200" dirty="0" err="1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УрГПУ</a:t>
            </a:r>
            <a:endParaRPr lang="ru-RU" altLang="ru-RU" sz="3200" dirty="0" smtClean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lnSpc>
                <a:spcPct val="80000"/>
              </a:lnSpc>
              <a:spcBef>
                <a:spcPts val="600"/>
              </a:spcBef>
              <a:buClrTx/>
              <a:buSzPct val="80000"/>
              <a:buFontTx/>
              <a:buNone/>
              <a:defRPr/>
            </a:pPr>
            <a:r>
              <a:rPr lang="ru-RU" altLang="ru-RU" sz="32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Педагогический стаж 25 лет</a:t>
            </a:r>
          </a:p>
          <a:p>
            <a:pPr algn="ctr">
              <a:lnSpc>
                <a:spcPct val="80000"/>
              </a:lnSpc>
              <a:spcBef>
                <a:spcPts val="600"/>
              </a:spcBef>
              <a:buClrTx/>
              <a:buSzPct val="80000"/>
              <a:buFontTx/>
              <a:buNone/>
              <a:defRPr/>
            </a:pPr>
            <a:r>
              <a:rPr lang="ru-RU" altLang="ru-RU" sz="32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В данном учреждении 5 лет</a:t>
            </a:r>
            <a:endParaRPr lang="ru-RU" sz="3200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83392" y="614149"/>
            <a:ext cx="7028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err="1" smtClean="0"/>
              <a:t>Бутакова</a:t>
            </a:r>
            <a:r>
              <a:rPr lang="ru-RU" sz="3200" b="1" dirty="0" smtClean="0"/>
              <a:t> Марина Николаевна</a:t>
            </a:r>
            <a:endParaRPr lang="ru-RU" sz="3200" b="1" dirty="0"/>
          </a:p>
        </p:txBody>
      </p:sp>
      <p:pic>
        <p:nvPicPr>
          <p:cNvPr id="7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28551"/>
            <a:ext cx="4009100" cy="338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11297" y="1066349"/>
            <a:ext cx="895172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sz="2400" dirty="0"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3773" y="0"/>
            <a:ext cx="89802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2014г.- 3 место (2 чел.) - районный фотоконкурс "Мир глазами детей"</a:t>
            </a:r>
          </a:p>
        </p:txBody>
      </p:sp>
      <p:pic>
        <p:nvPicPr>
          <p:cNvPr id="5" name="Рисунок 4" descr="грамота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8530" y="823740"/>
            <a:ext cx="3325798" cy="4573950"/>
          </a:xfrm>
          <a:prstGeom prst="rect">
            <a:avLst/>
          </a:prstGeom>
        </p:spPr>
      </p:pic>
      <p:pic>
        <p:nvPicPr>
          <p:cNvPr id="8" name="Рисунок 7" descr="грамота1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53928" y="859810"/>
            <a:ext cx="3299570" cy="4537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11297" y="1066349"/>
            <a:ext cx="895172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sz="2400" dirty="0">
              <a:cs typeface="Times New Roman" panose="02020603050405020304" pitchFamily="18" charset="0"/>
            </a:endParaRPr>
          </a:p>
        </p:txBody>
      </p:sp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0" y="0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2014г.-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участие в Международном фотоконкурсе 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"Единство непохожих"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Рисунок 7" descr="74Сырятова Наталь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0766" y="1241968"/>
            <a:ext cx="3244256" cy="4510563"/>
          </a:xfrm>
          <a:prstGeom prst="rect">
            <a:avLst/>
          </a:prstGeom>
        </p:spPr>
      </p:pic>
      <p:pic>
        <p:nvPicPr>
          <p:cNvPr id="9" name="Рисунок 8" descr="75Агафонова Виктория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32303" y="887127"/>
            <a:ext cx="3160819" cy="4394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11297" y="1066349"/>
            <a:ext cx="895172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sz="2400" dirty="0"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7922" y="327546"/>
            <a:ext cx="143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/>
          </a:p>
        </p:txBody>
      </p:sp>
      <p:sp>
        <p:nvSpPr>
          <p:cNvPr id="45057" name="Rectangle 1"/>
          <p:cNvSpPr>
            <a:spLocks noChangeArrowheads="1"/>
          </p:cNvSpPr>
          <p:nvPr/>
        </p:nvSpPr>
        <p:spPr bwMode="auto">
          <a:xfrm>
            <a:off x="0" y="0"/>
            <a:ext cx="880280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2015г.- участие в 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IV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Межрегиональном творческом фестивале «Серебро</a:t>
            </a:r>
            <a:r>
              <a:rPr kumimoji="0" lang="ru-RU" sz="24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Рождества»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" name="Рисунок 9" descr="488Тропина Анастаси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6563" y="795558"/>
            <a:ext cx="2590285" cy="3660435"/>
          </a:xfrm>
          <a:prstGeom prst="rect">
            <a:avLst/>
          </a:prstGeom>
        </p:spPr>
      </p:pic>
      <p:pic>
        <p:nvPicPr>
          <p:cNvPr id="15" name="Рисунок 14" descr="489Мельникова Александра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32592" y="1321863"/>
            <a:ext cx="2835945" cy="4007587"/>
          </a:xfrm>
          <a:prstGeom prst="rect">
            <a:avLst/>
          </a:prstGeom>
        </p:spPr>
      </p:pic>
      <p:pic>
        <p:nvPicPr>
          <p:cNvPr id="16" name="Рисунок 15" descr="490Руденко Екатерина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30633" y="783962"/>
            <a:ext cx="2849593" cy="4026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11297" y="1066349"/>
            <a:ext cx="895172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sz="2400" dirty="0"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7922" y="327546"/>
            <a:ext cx="143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/>
          </a:p>
        </p:txBody>
      </p:sp>
      <p:sp>
        <p:nvSpPr>
          <p:cNvPr id="45057" name="Rectangle 1"/>
          <p:cNvSpPr>
            <a:spLocks noChangeArrowheads="1"/>
          </p:cNvSpPr>
          <p:nvPr/>
        </p:nvSpPr>
        <p:spPr bwMode="auto">
          <a:xfrm>
            <a:off x="0" y="0"/>
            <a:ext cx="9144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Calibri" pitchFamily="34" charset="0"/>
              </a:rPr>
              <a:t>2015г.- участие 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Calibri" pitchFamily="34" charset="0"/>
              </a:rPr>
              <a:t>в</a:t>
            </a:r>
            <a:r>
              <a:rPr kumimoji="0" lang="ru-RU" sz="2400" b="1" i="1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Calibri" pitchFamily="34" charset="0"/>
              </a:rPr>
              <a:t> </a:t>
            </a:r>
            <a:r>
              <a:rPr lang="ru-RU" sz="2400" b="1" dirty="0" smtClean="0"/>
              <a:t>Международном фестивале литературно-художественного творчества, посвященного 70–</a:t>
            </a:r>
            <a:r>
              <a:rPr lang="ru-RU" sz="2400" b="1" dirty="0" err="1" smtClean="0"/>
              <a:t>летию</a:t>
            </a:r>
            <a:r>
              <a:rPr lang="ru-RU" sz="2400" b="1" dirty="0" smtClean="0"/>
              <a:t> Победы в Великой Отечественной войне</a:t>
            </a:r>
            <a:r>
              <a:rPr lang="ru-RU" sz="2400" b="1" i="1" dirty="0" smtClean="0"/>
              <a:t> «Солдат Победы»</a:t>
            </a:r>
            <a:endParaRPr lang="ru-RU" sz="2400" b="1" dirty="0" smtClean="0"/>
          </a:p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Рисунок 8" descr="Аввакумова Виктори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0311" y="1678675"/>
            <a:ext cx="2738347" cy="3841844"/>
          </a:xfrm>
          <a:prstGeom prst="rect">
            <a:avLst/>
          </a:prstGeom>
        </p:spPr>
      </p:pic>
      <p:pic>
        <p:nvPicPr>
          <p:cNvPr id="11" name="Рисунок 10" descr="Авдейкина Кристина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38090" y="1460311"/>
            <a:ext cx="2334649" cy="3275463"/>
          </a:xfrm>
          <a:prstGeom prst="rect">
            <a:avLst/>
          </a:prstGeom>
        </p:spPr>
      </p:pic>
      <p:pic>
        <p:nvPicPr>
          <p:cNvPr id="12" name="Рисунок 11" descr="Закирова Алсу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09098" y="1151042"/>
            <a:ext cx="2034651" cy="285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11297" y="1066349"/>
            <a:ext cx="895172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sz="2400" dirty="0"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2137" y="2729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0" y="0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2015г.-1место (3 чел.), 2место (6 чел.), 3место (5 чел.) - Международная дистанционная викторина для 5-8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кл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. "Безопасность школьников в сети Интернет"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Рисунок 6" descr="Ворожнин Мирослав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58915" y="1255593"/>
            <a:ext cx="2603621" cy="3254991"/>
          </a:xfrm>
          <a:prstGeom prst="rect">
            <a:avLst/>
          </a:prstGeom>
        </p:spPr>
      </p:pic>
      <p:pic>
        <p:nvPicPr>
          <p:cNvPr id="8" name="Рисунок 7" descr="Гараева Елизавет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56236" y="1296536"/>
            <a:ext cx="2625455" cy="3282287"/>
          </a:xfrm>
          <a:prstGeom prst="rect">
            <a:avLst/>
          </a:prstGeom>
        </p:spPr>
      </p:pic>
      <p:pic>
        <p:nvPicPr>
          <p:cNvPr id="9" name="Рисунок 8" descr="Головырин Михаил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93186" y="1299930"/>
            <a:ext cx="2584533" cy="3231126"/>
          </a:xfrm>
          <a:prstGeom prst="rect">
            <a:avLst/>
          </a:prstGeom>
        </p:spPr>
      </p:pic>
      <p:pic>
        <p:nvPicPr>
          <p:cNvPr id="10" name="Рисунок 9" descr="Зверев Андрей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13446" y="1320375"/>
            <a:ext cx="2511188" cy="3139433"/>
          </a:xfrm>
          <a:prstGeom prst="rect">
            <a:avLst/>
          </a:prstGeom>
        </p:spPr>
      </p:pic>
      <p:pic>
        <p:nvPicPr>
          <p:cNvPr id="11" name="Рисунок 10" descr="Кадырбек Арстан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982301" y="1374703"/>
            <a:ext cx="2475598" cy="3094939"/>
          </a:xfrm>
          <a:prstGeom prst="rect">
            <a:avLst/>
          </a:prstGeom>
        </p:spPr>
      </p:pic>
      <p:pic>
        <p:nvPicPr>
          <p:cNvPr id="12" name="Рисунок 11" descr="Кобзева Виктория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232012" y="3838002"/>
            <a:ext cx="2415654" cy="3019998"/>
          </a:xfrm>
          <a:prstGeom prst="rect">
            <a:avLst/>
          </a:prstGeom>
        </p:spPr>
      </p:pic>
      <p:pic>
        <p:nvPicPr>
          <p:cNvPr id="13" name="Рисунок 12" descr="Кудинова Ирина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487997" y="3855554"/>
            <a:ext cx="2401615" cy="3002446"/>
          </a:xfrm>
          <a:prstGeom prst="rect">
            <a:avLst/>
          </a:prstGeom>
        </p:spPr>
      </p:pic>
      <p:pic>
        <p:nvPicPr>
          <p:cNvPr id="14" name="Рисунок 13" descr="Петухов Андрей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207615" y="3889678"/>
            <a:ext cx="2374319" cy="2968322"/>
          </a:xfrm>
          <a:prstGeom prst="rect">
            <a:avLst/>
          </a:prstGeom>
        </p:spPr>
      </p:pic>
      <p:pic>
        <p:nvPicPr>
          <p:cNvPr id="15" name="Рисунок 14" descr="Цой Вероника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268035" y="3889188"/>
            <a:ext cx="2374711" cy="2968812"/>
          </a:xfrm>
          <a:prstGeom prst="rect">
            <a:avLst/>
          </a:prstGeom>
        </p:spPr>
      </p:pic>
      <p:pic>
        <p:nvPicPr>
          <p:cNvPr id="16" name="Рисунок 15" descr="Хоринова Валерия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056283" y="3835022"/>
            <a:ext cx="2418038" cy="3022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11297" y="1066349"/>
            <a:ext cx="895172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sz="2400" dirty="0">
              <a:cs typeface="Times New Roman" panose="02020603050405020304" pitchFamily="18" charset="0"/>
            </a:endParaRPr>
          </a:p>
        </p:txBody>
      </p:sp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-300251" y="0"/>
            <a:ext cx="944425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2015г.-3</a:t>
            </a:r>
            <a:r>
              <a:rPr kumimoji="0" lang="ru-RU" sz="24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место - Международная дистанционная олимпиада по географии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Рисунок 4" descr="Андрианова Вероника 70427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1444" y="1037229"/>
            <a:ext cx="3139142" cy="4440367"/>
          </a:xfrm>
          <a:prstGeom prst="rect">
            <a:avLst/>
          </a:prstGeom>
        </p:spPr>
      </p:pic>
      <p:pic>
        <p:nvPicPr>
          <p:cNvPr id="7" name="Рисунок 6" descr="1Андрианова Вероника - Расписание уроков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91022" y="1038260"/>
            <a:ext cx="4557193" cy="4311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11297" y="1066349"/>
            <a:ext cx="895172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sz="2400" dirty="0"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Calibri" pitchFamily="34" charset="0"/>
                <a:cs typeface="Calibri" pitchFamily="34" charset="0"/>
              </a:rPr>
              <a:t>2015г.- 2место (1 чел.), 3место (16 чел.) - Международная дистанционная олимпиада "Безопасный мир" для 5-6 классов.</a:t>
            </a:r>
          </a:p>
          <a:p>
            <a:endParaRPr lang="ru-RU" dirty="0"/>
          </a:p>
        </p:txBody>
      </p:sp>
      <p:pic>
        <p:nvPicPr>
          <p:cNvPr id="7" name="Рисунок 6" descr="krugozor_format_A4_document_6724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0239" y="1037230"/>
            <a:ext cx="4230806" cy="3011499"/>
          </a:xfrm>
          <a:prstGeom prst="rect">
            <a:avLst/>
          </a:prstGeom>
        </p:spPr>
      </p:pic>
      <p:pic>
        <p:nvPicPr>
          <p:cNvPr id="8" name="Рисунок 7" descr="krugozor_format_A4_document_68355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61314" y="3821276"/>
            <a:ext cx="3944203" cy="2807494"/>
          </a:xfrm>
          <a:prstGeom prst="rect">
            <a:avLst/>
          </a:prstGeom>
        </p:spPr>
      </p:pic>
      <p:pic>
        <p:nvPicPr>
          <p:cNvPr id="9" name="Рисунок 8" descr="krugozor_format_A4_document_29147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7420" y="1016329"/>
            <a:ext cx="4203511" cy="2992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11297" y="1066349"/>
            <a:ext cx="895172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sz="2400" dirty="0">
              <a:cs typeface="Times New Roman" panose="02020603050405020304" pitchFamily="18" charset="0"/>
            </a:endParaRPr>
          </a:p>
        </p:txBody>
      </p:sp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1" y="0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085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2015г.-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2016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г.</a:t>
            </a:r>
            <a:r>
              <a:rPr kumimoji="0" lang="ru-RU" sz="24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- 2 место - Международная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онлайн-олимпиада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по биологии "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Фоксфорд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" - 2 </a:t>
            </a: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сезон и 3 место (3 чел.) - 3 сезон 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Рисунок 4" descr="Снимок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959" y="864396"/>
            <a:ext cx="3590428" cy="4715904"/>
          </a:xfrm>
          <a:prstGeom prst="rect">
            <a:avLst/>
          </a:prstGeom>
        </p:spPr>
      </p:pic>
      <p:pic>
        <p:nvPicPr>
          <p:cNvPr id="7" name="Рисунок 6" descr="я Фоксфорд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0489" y="931749"/>
            <a:ext cx="3415212" cy="458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11297" y="1066349"/>
            <a:ext cx="895172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sz="2400" dirty="0"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259307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Calibri" pitchFamily="34" charset="0"/>
                <a:cs typeface="Calibri" pitchFamily="34" charset="0"/>
              </a:rPr>
              <a:t>2016г. - 3место (3 чел.) - Международный </a:t>
            </a:r>
            <a:r>
              <a:rPr lang="ru-RU" sz="2400" b="1" dirty="0" err="1" smtClean="0">
                <a:latin typeface="Calibri" pitchFamily="34" charset="0"/>
                <a:cs typeface="Calibri" pitchFamily="34" charset="0"/>
              </a:rPr>
              <a:t>блиц-турнир</a:t>
            </a:r>
            <a:r>
              <a:rPr lang="ru-RU" sz="2400" b="1" dirty="0" smtClean="0">
                <a:latin typeface="Calibri" pitchFamily="34" charset="0"/>
                <a:cs typeface="Calibri" pitchFamily="34" charset="0"/>
              </a:rPr>
              <a:t> по биологии "В основе природы"</a:t>
            </a:r>
          </a:p>
          <a:p>
            <a:endParaRPr lang="ru-RU" dirty="0"/>
          </a:p>
        </p:txBody>
      </p:sp>
      <p:pic>
        <p:nvPicPr>
          <p:cNvPr id="5" name="Рисунок 4" descr="Матюшин Илья биология 3 степени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7421" y="1006410"/>
            <a:ext cx="2901823" cy="4104675"/>
          </a:xfrm>
          <a:prstGeom prst="rect">
            <a:avLst/>
          </a:prstGeom>
        </p:spPr>
      </p:pic>
      <p:pic>
        <p:nvPicPr>
          <p:cNvPr id="7" name="Рисунок 6" descr="Фокеева Валерия биология 3 степень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90153" y="1669846"/>
            <a:ext cx="2910398" cy="4116806"/>
          </a:xfrm>
          <a:prstGeom prst="rect">
            <a:avLst/>
          </a:prstGeom>
        </p:spPr>
      </p:pic>
      <p:pic>
        <p:nvPicPr>
          <p:cNvPr id="8" name="Рисунок 7" descr="Фокеева Вероника биология 3 степени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71978" y="1023581"/>
            <a:ext cx="2794601" cy="395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11297" y="1066349"/>
            <a:ext cx="895172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sz="2400" dirty="0">
              <a:cs typeface="Times New Roman" panose="02020603050405020304" pitchFamily="18" charset="0"/>
            </a:endParaRPr>
          </a:p>
        </p:txBody>
      </p:sp>
      <p:sp>
        <p:nvSpPr>
          <p:cNvPr id="53249" name="Rectangle 1"/>
          <p:cNvSpPr>
            <a:spLocks noChangeArrowheads="1"/>
          </p:cNvSpPr>
          <p:nvPr/>
        </p:nvSpPr>
        <p:spPr bwMode="auto">
          <a:xfrm>
            <a:off x="0" y="0"/>
            <a:ext cx="894705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"/>
            <a:ext cx="9143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2016 </a:t>
            </a:r>
            <a:r>
              <a:rPr lang="ru-RU" sz="2400" b="1" dirty="0" smtClean="0"/>
              <a:t>г. - Конкурс </a:t>
            </a:r>
            <a:r>
              <a:rPr lang="ru-RU" sz="2400" b="1" dirty="0" err="1" smtClean="0"/>
              <a:t>фототворчества</a:t>
            </a:r>
            <a:r>
              <a:rPr lang="ru-RU" sz="2400" b="1" dirty="0" smtClean="0"/>
              <a:t> «Механика момента» </a:t>
            </a:r>
            <a:endParaRPr lang="en-US" sz="2400" b="1" dirty="0" smtClean="0"/>
          </a:p>
          <a:p>
            <a:pPr algn="ctr"/>
            <a:r>
              <a:rPr lang="ru-RU" sz="2400" b="1" dirty="0" smtClean="0"/>
              <a:t>V</a:t>
            </a:r>
            <a:r>
              <a:rPr lang="en-US" sz="2400" b="1" dirty="0" smtClean="0"/>
              <a:t>I</a:t>
            </a:r>
            <a:r>
              <a:rPr lang="ru-RU" sz="2400" b="1" dirty="0" smtClean="0"/>
              <a:t> Городского </a:t>
            </a:r>
            <a:r>
              <a:rPr lang="ru-RU" sz="2400" b="1" dirty="0" err="1" smtClean="0"/>
              <a:t>медиафестиваля</a:t>
            </a:r>
            <a:r>
              <a:rPr lang="ru-RU" sz="2400" b="1" dirty="0" smtClean="0"/>
              <a:t> «Высокое разрешение»,         посвященного Году экологии в России</a:t>
            </a:r>
            <a:endParaRPr lang="ru-RU" sz="2400" b="1" dirty="0"/>
          </a:p>
        </p:txBody>
      </p:sp>
      <p:pic>
        <p:nvPicPr>
          <p:cNvPr id="7" name="Рисунок 6" descr="Абдуллина Анастасия Сергеевна. Люблю природу русскую. Закат.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119114"/>
            <a:ext cx="2538484" cy="1903863"/>
          </a:xfrm>
          <a:prstGeom prst="rect">
            <a:avLst/>
          </a:prstGeom>
        </p:spPr>
      </p:pic>
      <p:pic>
        <p:nvPicPr>
          <p:cNvPr id="8" name="Рисунок 7" descr="Джафарова Арзу Эльгиз кызы.Удивительный поход. Скалолазка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3462" y="4339988"/>
            <a:ext cx="1888509" cy="2518012"/>
          </a:xfrm>
          <a:prstGeom prst="rect">
            <a:avLst/>
          </a:prstGeom>
        </p:spPr>
      </p:pic>
      <p:pic>
        <p:nvPicPr>
          <p:cNvPr id="9" name="Рисунок 8" descr="Люблю природу русскую. Коровы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2579426"/>
            <a:ext cx="2611272" cy="1958454"/>
          </a:xfrm>
          <a:prstGeom prst="rect">
            <a:avLst/>
          </a:prstGeom>
        </p:spPr>
      </p:pic>
      <p:pic>
        <p:nvPicPr>
          <p:cNvPr id="10" name="Рисунок 9" descr="Люблю природу русскую. Две подружки-хохотушки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9609" y="1296538"/>
            <a:ext cx="2435525" cy="3264368"/>
          </a:xfrm>
          <a:prstGeom prst="rect">
            <a:avLst/>
          </a:prstGeom>
        </p:spPr>
      </p:pic>
      <p:pic>
        <p:nvPicPr>
          <p:cNvPr id="11" name="Рисунок 10" descr="Цой Вероника Борисовна. Реклама хорошего настроения. Видимо, это мой предок.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46411" y="3070745"/>
            <a:ext cx="2431007" cy="3241343"/>
          </a:xfrm>
          <a:prstGeom prst="rect">
            <a:avLst/>
          </a:prstGeom>
        </p:spPr>
      </p:pic>
      <p:pic>
        <p:nvPicPr>
          <p:cNvPr id="12" name="Рисунок 11" descr="Зверев Андрей Геннадьевич. Реклама хорошего настроения. В гостях у дедушки.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650173" y="4599297"/>
            <a:ext cx="3011606" cy="2258704"/>
          </a:xfrm>
          <a:prstGeom prst="rect">
            <a:avLst/>
          </a:prstGeom>
        </p:spPr>
      </p:pic>
      <p:pic>
        <p:nvPicPr>
          <p:cNvPr id="13" name="Рисунок 12" descr="Коновалова Ксения Максимовна. Люблю природу русскую. Ранняя осень.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825085" y="1351129"/>
            <a:ext cx="2960047" cy="166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11297" y="1066349"/>
            <a:ext cx="895172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sz="2400" dirty="0"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6854" y="368489"/>
            <a:ext cx="1282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50627" y="709684"/>
            <a:ext cx="8215952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Главная цель работы </a:t>
            </a:r>
          </a:p>
          <a:p>
            <a:endParaRPr lang="ru-RU" dirty="0" smtClean="0"/>
          </a:p>
          <a:p>
            <a:r>
              <a:rPr lang="ru-RU" sz="3200" dirty="0" smtClean="0">
                <a:solidFill>
                  <a:srgbClr val="002060"/>
                </a:solidFill>
              </a:rPr>
              <a:t>создание условий для  успешного усвоения всеми учащимися стандарта, а также использования информационно-коммуникационных технологий как средство познавательной активности в условиях модернизации образовательного процесса.</a:t>
            </a:r>
          </a:p>
          <a:p>
            <a:endParaRPr lang="ru-RU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11297" y="1066349"/>
            <a:ext cx="895172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sz="2400" dirty="0"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6б патриатич. фестиваль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7160" y="1300173"/>
            <a:ext cx="3308089" cy="4345062"/>
          </a:xfrm>
          <a:prstGeom prst="rect">
            <a:avLst/>
          </a:prstGeom>
        </p:spPr>
      </p:pic>
      <p:pic>
        <p:nvPicPr>
          <p:cNvPr id="7" name="Рисунок 6" descr="патриатич песня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883" y="1296536"/>
            <a:ext cx="3321524" cy="44286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2889" y="1"/>
            <a:ext cx="89011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Воспитательная работа </a:t>
            </a:r>
          </a:p>
          <a:p>
            <a:pPr algn="ctr"/>
            <a:r>
              <a:rPr lang="ru-RU" sz="2400" b="1" dirty="0" smtClean="0"/>
              <a:t>2014 г. Победители школьного патриотического Фестиваля «Поклонимся великим тем годам!»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3336662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-140677"/>
            <a:ext cx="9139938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11297" y="1066349"/>
            <a:ext cx="895172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sz="2400" dirty="0">
              <a:cs typeface="Times New Roman" panose="02020603050405020304" pitchFamily="18" charset="0"/>
            </a:endParaRPr>
          </a:p>
        </p:txBody>
      </p:sp>
      <p:sp>
        <p:nvSpPr>
          <p:cNvPr id="46081" name="Rectangle 1"/>
          <p:cNvSpPr>
            <a:spLocks noChangeArrowheads="1"/>
          </p:cNvSpPr>
          <p:nvPr/>
        </p:nvSpPr>
        <p:spPr bwMode="auto">
          <a:xfrm>
            <a:off x="1" y="0"/>
            <a:ext cx="889078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Воспитательная работа</a:t>
            </a:r>
          </a:p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2014г.- 2 место в школьном Фестивале национальной культуры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Рисунок 8" descr="танец в школе Япония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069" y="1529737"/>
            <a:ext cx="5500048" cy="3668489"/>
          </a:xfrm>
          <a:prstGeom prst="rect">
            <a:avLst/>
          </a:prstGeom>
        </p:spPr>
      </p:pic>
      <p:pic>
        <p:nvPicPr>
          <p:cNvPr id="10" name="Рисунок 9" descr="5Б народной культуры Японский танец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3063" y="851471"/>
            <a:ext cx="3089868" cy="4222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11297" y="1066349"/>
            <a:ext cx="895172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sz="2400" dirty="0">
              <a:cs typeface="Times New Roman" panose="02020603050405020304" pitchFamily="18" charset="0"/>
            </a:endParaRPr>
          </a:p>
        </p:txBody>
      </p:sp>
      <p:sp>
        <p:nvSpPr>
          <p:cNvPr id="46081" name="Rectangle 1"/>
          <p:cNvSpPr>
            <a:spLocks noChangeArrowheads="1"/>
          </p:cNvSpPr>
          <p:nvPr/>
        </p:nvSpPr>
        <p:spPr bwMode="auto">
          <a:xfrm>
            <a:off x="1" y="0"/>
            <a:ext cx="889078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Воспитательная работа</a:t>
            </a:r>
          </a:p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201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4-2016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г.- участие в </a:t>
            </a: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школьном туристическом слете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Рисунок 8" descr="турслет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489" y="805217"/>
            <a:ext cx="4039737" cy="2743201"/>
          </a:xfrm>
          <a:prstGeom prst="rect">
            <a:avLst/>
          </a:prstGeom>
        </p:spPr>
      </p:pic>
      <p:pic>
        <p:nvPicPr>
          <p:cNvPr id="10" name="Рисунок 9" descr="турслет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8855" y="3501791"/>
            <a:ext cx="3179928" cy="3356209"/>
          </a:xfrm>
          <a:prstGeom prst="rect">
            <a:avLst/>
          </a:prstGeom>
        </p:spPr>
      </p:pic>
      <p:pic>
        <p:nvPicPr>
          <p:cNvPr id="11" name="Рисунок 10" descr="турслет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488" y="3603009"/>
            <a:ext cx="4121623" cy="3091218"/>
          </a:xfrm>
          <a:prstGeom prst="rect">
            <a:avLst/>
          </a:prstGeom>
        </p:spPr>
      </p:pic>
      <p:pic>
        <p:nvPicPr>
          <p:cNvPr id="12" name="Рисунок 11" descr="турслет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63152" y="832514"/>
            <a:ext cx="4021540" cy="277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11297" y="1066349"/>
            <a:ext cx="895172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sz="2400" dirty="0">
              <a:cs typeface="Times New Roman" panose="02020603050405020304" pitchFamily="18" charset="0"/>
            </a:endParaRPr>
          </a:p>
        </p:txBody>
      </p:sp>
      <p:sp>
        <p:nvSpPr>
          <p:cNvPr id="46081" name="Rectangle 1"/>
          <p:cNvSpPr>
            <a:spLocks noChangeArrowheads="1"/>
          </p:cNvSpPr>
          <p:nvPr/>
        </p:nvSpPr>
        <p:spPr bwMode="auto">
          <a:xfrm>
            <a:off x="1" y="0"/>
            <a:ext cx="889078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Воспитательная работа </a:t>
            </a:r>
          </a:p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2016г.- участие в Областном конкурсе презентаций "Семья в моей жизни" для 6-7 классов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Рисунок 6" descr="Фролов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0037" y="1190010"/>
            <a:ext cx="3477121" cy="4603463"/>
          </a:xfrm>
          <a:prstGeom prst="rect">
            <a:avLst/>
          </a:prstGeom>
        </p:spPr>
      </p:pic>
      <p:pic>
        <p:nvPicPr>
          <p:cNvPr id="8" name="Рисунок 7" descr="imag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7534" y="1815152"/>
            <a:ext cx="4106497" cy="273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11297" y="1066349"/>
            <a:ext cx="895172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sz="2400" dirty="0"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0251" y="34119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7105" name="Rectangle 1"/>
          <p:cNvSpPr>
            <a:spLocks noChangeArrowheads="1"/>
          </p:cNvSpPr>
          <p:nvPr/>
        </p:nvSpPr>
        <p:spPr bwMode="auto">
          <a:xfrm>
            <a:off x="1" y="0"/>
            <a:ext cx="894705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Воспитательная работа </a:t>
            </a:r>
          </a:p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2016г.- 3 место в областном фестивале технического творчества и современных технология "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ГородТехноТворчества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"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Рисунок 7" descr="2 награждение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93324" y="1118770"/>
            <a:ext cx="3193576" cy="2395182"/>
          </a:xfrm>
          <a:prstGeom prst="rect">
            <a:avLst/>
          </a:prstGeom>
        </p:spPr>
      </p:pic>
      <p:pic>
        <p:nvPicPr>
          <p:cNvPr id="9" name="Рисунок 8" descr="4 наша победительница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27180" y="1105124"/>
            <a:ext cx="2750974" cy="3732662"/>
          </a:xfrm>
          <a:prstGeom prst="rect">
            <a:avLst/>
          </a:prstGeom>
        </p:spPr>
      </p:pic>
      <p:pic>
        <p:nvPicPr>
          <p:cNvPr id="10" name="Рисунок 9" descr="7 У входа в Ельцин Центр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123852"/>
            <a:ext cx="2815704" cy="3754271"/>
          </a:xfrm>
          <a:prstGeom prst="rect">
            <a:avLst/>
          </a:prstGeom>
        </p:spPr>
      </p:pic>
      <p:pic>
        <p:nvPicPr>
          <p:cNvPr id="11" name="Рисунок 10" descr="Сейчас устроим торнадо Коновалова Ксения Максимовна 12 лет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72890" y="3333750"/>
            <a:ext cx="2643188" cy="352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185195" y="5104435"/>
            <a:ext cx="2746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Коновалова Ксения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3" name="Рисунок 12" descr="Снимок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21996" y="3449255"/>
            <a:ext cx="2731225" cy="340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11297" y="1066349"/>
            <a:ext cx="895172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sz="2400" dirty="0">
              <a:cs typeface="Times New Roman" panose="02020603050405020304" pitchFamily="18" charset="0"/>
            </a:endParaRPr>
          </a:p>
        </p:txBody>
      </p:sp>
      <p:sp>
        <p:nvSpPr>
          <p:cNvPr id="48129" name="Rectangle 1"/>
          <p:cNvSpPr>
            <a:spLocks noChangeArrowheads="1"/>
          </p:cNvSpPr>
          <p:nvPr/>
        </p:nvSpPr>
        <p:spPr bwMode="auto">
          <a:xfrm>
            <a:off x="0" y="0"/>
            <a:ext cx="893298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Воспитательная работа </a:t>
            </a:r>
          </a:p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2016г. - победители в номинации "Эмоциональность и выразительность" в районном конкурсе "Удивительное путешествие по планете"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Содержимое 3" descr="японки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83982" y="4097527"/>
            <a:ext cx="2760473" cy="2760473"/>
          </a:xfrm>
          <a:prstGeom prst="rect">
            <a:avLst/>
          </a:prstGeom>
        </p:spPr>
      </p:pic>
      <p:pic>
        <p:nvPicPr>
          <p:cNvPr id="7" name="Рисунок 6" descr="6б страна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4886" y="1539547"/>
            <a:ext cx="3216851" cy="4192512"/>
          </a:xfrm>
          <a:prstGeom prst="rect">
            <a:avLst/>
          </a:prstGeom>
        </p:spPr>
      </p:pic>
      <p:pic>
        <p:nvPicPr>
          <p:cNvPr id="8" name="Рисунок 7" descr="япогия в 8 гимназ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012" y="1507861"/>
            <a:ext cx="4872251" cy="2742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11297" y="1066349"/>
            <a:ext cx="895172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sz="2400" dirty="0"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Воспитательная работа </a:t>
            </a:r>
          </a:p>
          <a:p>
            <a:pPr algn="ctr"/>
            <a:r>
              <a:rPr lang="ru-RU" sz="2400" b="1" dirty="0" smtClean="0"/>
              <a:t>2016 г. - 3 место в школьном конкурсе строя и песни</a:t>
            </a:r>
            <a:endParaRPr lang="ru-RU" sz="2400" b="1" dirty="0"/>
          </a:p>
        </p:txBody>
      </p:sp>
      <p:pic>
        <p:nvPicPr>
          <p:cNvPr id="5" name="Содержимое 4" descr="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656208" y="818866"/>
            <a:ext cx="4487792" cy="3211512"/>
          </a:xfrm>
          <a:prstGeom prst="rect">
            <a:avLst/>
          </a:prstGeom>
        </p:spPr>
      </p:pic>
      <p:pic>
        <p:nvPicPr>
          <p:cNvPr id="7" name="Рисунок 5" descr="2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800265"/>
            <a:ext cx="4525108" cy="353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6Б смотр строя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3789" y="3200307"/>
            <a:ext cx="2838522" cy="365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11297" y="1066349"/>
            <a:ext cx="895172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sz="2400" dirty="0"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52633" y="204716"/>
            <a:ext cx="5445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Воспитательная работа </a:t>
            </a:r>
            <a:endParaRPr lang="ru-RU" sz="2400" b="1" dirty="0"/>
          </a:p>
        </p:txBody>
      </p:sp>
      <p:pic>
        <p:nvPicPr>
          <p:cNvPr id="7" name="Рисунок 6" descr="ньютон парк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647665" cy="1985749"/>
          </a:xfrm>
          <a:prstGeom prst="rect">
            <a:avLst/>
          </a:prstGeom>
        </p:spPr>
      </p:pic>
      <p:pic>
        <p:nvPicPr>
          <p:cNvPr id="8" name="Рисунок 7" descr="ньютон парк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70495" y="709683"/>
            <a:ext cx="3084395" cy="2313296"/>
          </a:xfrm>
          <a:prstGeom prst="rect">
            <a:avLst/>
          </a:prstGeom>
        </p:spPr>
      </p:pic>
      <p:pic>
        <p:nvPicPr>
          <p:cNvPr id="9" name="Рисунок 8" descr="ньютонпарк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5785" y="1231712"/>
            <a:ext cx="2080431" cy="2773908"/>
          </a:xfrm>
          <a:prstGeom prst="rect">
            <a:avLst/>
          </a:prstGeom>
        </p:spPr>
      </p:pic>
      <p:pic>
        <p:nvPicPr>
          <p:cNvPr id="10" name="Рисунок 9" descr="ПИЦА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95833" y="641443"/>
            <a:ext cx="3248167" cy="2436125"/>
          </a:xfrm>
          <a:prstGeom prst="rect">
            <a:avLst/>
          </a:prstGeom>
        </p:spPr>
      </p:pic>
      <p:pic>
        <p:nvPicPr>
          <p:cNvPr id="11" name="Рисунок 10" descr="ЭКСКУРСИЯ в музей медицины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620372" y="3029801"/>
            <a:ext cx="3129890" cy="2347417"/>
          </a:xfrm>
          <a:prstGeom prst="rect">
            <a:avLst/>
          </a:prstGeom>
        </p:spPr>
      </p:pic>
      <p:pic>
        <p:nvPicPr>
          <p:cNvPr id="12" name="Рисунок 11" descr="Гринвич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932227" y="2947917"/>
            <a:ext cx="3211773" cy="2408830"/>
          </a:xfrm>
          <a:prstGeom prst="rect">
            <a:avLst/>
          </a:prstGeom>
        </p:spPr>
      </p:pic>
      <p:pic>
        <p:nvPicPr>
          <p:cNvPr id="13" name="Рисунок 12" descr="киностудия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4107976"/>
            <a:ext cx="3102591" cy="2326943"/>
          </a:xfrm>
          <a:prstGeom prst="rect">
            <a:avLst/>
          </a:prstGeom>
        </p:spPr>
      </p:pic>
      <p:pic>
        <p:nvPicPr>
          <p:cNvPr id="14" name="Рисунок 13" descr="киностудия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107977" y="4810836"/>
            <a:ext cx="2729552" cy="2047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6662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11297" y="1066349"/>
            <a:ext cx="895172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sz="2400" dirty="0"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42448" y="423081"/>
            <a:ext cx="65895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2016 </a:t>
            </a:r>
            <a:r>
              <a:rPr lang="ru-RU" sz="2000" b="1" dirty="0" smtClean="0"/>
              <a:t>год -  Третье место по школе «За успехи в учебе»</a:t>
            </a:r>
            <a:endParaRPr lang="ru-RU" sz="2000" b="1" dirty="0"/>
          </a:p>
        </p:txBody>
      </p:sp>
      <p:pic>
        <p:nvPicPr>
          <p:cNvPr id="7" name="Рисунок 6" descr="Снимок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4008" y="1151115"/>
            <a:ext cx="4597731" cy="3657019"/>
          </a:xfrm>
          <a:prstGeom prst="rect">
            <a:avLst/>
          </a:prstGeom>
        </p:spPr>
      </p:pic>
      <p:pic>
        <p:nvPicPr>
          <p:cNvPr id="8" name="Рисунок 7" descr="за успехив учебе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577" y="1040642"/>
            <a:ext cx="3472502" cy="4630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6662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11297" y="1066349"/>
            <a:ext cx="895172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sz="2400" dirty="0"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8490" y="177422"/>
            <a:ext cx="8488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Транслирование  педагогического опыта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68740" y="982639"/>
            <a:ext cx="184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0" y="887104"/>
            <a:ext cx="91440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Выступления на </a:t>
            </a:r>
            <a:r>
              <a:rPr lang="ru-RU" sz="2400" b="1" dirty="0" smtClean="0">
                <a:ea typeface="Times New Roman" pitchFamily="18" charset="0"/>
                <a:cs typeface="Times New Roman" pitchFamily="18" charset="0"/>
              </a:rPr>
              <a:t>школьных методических объединениях по темам: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400" b="1" dirty="0" smtClean="0">
              <a:ea typeface="Times New Roman" pitchFamily="18" charset="0"/>
              <a:cs typeface="Times New Roman" pitchFamily="18" charset="0"/>
            </a:endParaRPr>
          </a:p>
          <a:p>
            <a:pPr marL="342900" marR="0" lvl="0" indent="-3429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Организация процесса самообразования</a:t>
            </a:r>
            <a:r>
              <a:rPr lang="ru-RU" sz="2400" dirty="0" smtClean="0"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в педагогической деятельности учителя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2400" b="1" dirty="0" smtClean="0">
                <a:cs typeface="Times New Roman" pitchFamily="18" charset="0"/>
              </a:rPr>
              <a:t>Сетевые педагогические сообщества – новая форма организации самообразования учителей.</a:t>
            </a:r>
            <a:endParaRPr lang="ru-RU" sz="2400" dirty="0" smtClean="0">
              <a:cs typeface="Times New Roman" pitchFamily="18" charset="0"/>
            </a:endParaRP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2400" b="1" dirty="0" smtClean="0">
                <a:ln w="11430"/>
                <a:cs typeface="Times New Roman" pitchFamily="18" charset="0"/>
              </a:rPr>
              <a:t>Публикация авторских разработок  в сети ИНТЕРНЕТ (презентация)</a:t>
            </a:r>
            <a:endParaRPr kumimoji="0" lang="ru-RU" sz="2400" b="1" i="0" u="none" strike="noStrike" cap="none" normalizeH="0" baseline="0" dirty="0" smtClean="0">
              <a:ln>
                <a:noFill/>
              </a:ln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11297" y="1066349"/>
            <a:ext cx="895172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sz="2400" dirty="0"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91069"/>
            <a:ext cx="9144000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200" b="1" dirty="0" smtClean="0"/>
              <a:t>Были поставлены задачи: 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sz="3200" dirty="0" smtClean="0">
                <a:solidFill>
                  <a:srgbClr val="002060"/>
                </a:solidFill>
              </a:rPr>
              <a:t>обеспечить положительную динамику развития учащимися в освоении стандарта;  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sz="3200" dirty="0" smtClean="0">
                <a:solidFill>
                  <a:srgbClr val="002060"/>
                </a:solidFill>
              </a:rPr>
              <a:t>повысить познавательную активность и качество образования за счет использования ИКТ; 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sz="3200" dirty="0" smtClean="0">
                <a:solidFill>
                  <a:srgbClr val="002060"/>
                </a:solidFill>
              </a:rPr>
              <a:t>создать условия для выявления и дальнейшего сопровождения одаренных детей;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sz="3200" dirty="0" smtClean="0">
                <a:solidFill>
                  <a:srgbClr val="002060"/>
                </a:solidFill>
              </a:rPr>
              <a:t>представить творческий отчет по результатам своей </a:t>
            </a:r>
            <a:r>
              <a:rPr lang="ru-RU" sz="3200" dirty="0" err="1" smtClean="0">
                <a:solidFill>
                  <a:srgbClr val="002060"/>
                </a:solidFill>
              </a:rPr>
              <a:t>пед.деятельности</a:t>
            </a:r>
            <a:r>
              <a:rPr lang="ru-RU" sz="3200" dirty="0" smtClean="0">
                <a:solidFill>
                  <a:srgbClr val="002060"/>
                </a:solidFill>
              </a:rPr>
              <a:t> на районном методическом совете.</a:t>
            </a:r>
          </a:p>
          <a:p>
            <a:pPr marL="514350" indent="-514350">
              <a:buFont typeface="+mj-lt"/>
              <a:buAutoNum type="arabicPeriod"/>
            </a:pPr>
            <a:endParaRPr lang="ru-RU" sz="3200" dirty="0" smtClean="0">
              <a:solidFill>
                <a:srgbClr val="002060"/>
              </a:solidFill>
            </a:endParaRPr>
          </a:p>
          <a:p>
            <a:endParaRPr lang="ru-RU" sz="3200" dirty="0" smtClean="0">
              <a:solidFill>
                <a:srgbClr val="002060"/>
              </a:solidFill>
            </a:endParaRPr>
          </a:p>
          <a:p>
            <a:endParaRPr lang="ru-RU" sz="3200" dirty="0" smtClean="0">
              <a:solidFill>
                <a:srgbClr val="002060"/>
              </a:solidFill>
            </a:endParaRPr>
          </a:p>
          <a:p>
            <a:endParaRPr lang="ru-RU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11297" y="1066349"/>
            <a:ext cx="895172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sz="2400" dirty="0"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66031" y="1"/>
            <a:ext cx="4626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</a:rPr>
              <a:t>Мои публикации </a:t>
            </a:r>
            <a:endParaRPr lang="ru-RU" sz="2400" b="1" dirty="0"/>
          </a:p>
        </p:txBody>
      </p:sp>
      <p:pic>
        <p:nvPicPr>
          <p:cNvPr id="5" name="Рисунок 4" descr="свидетельство о публикации статьи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7421" y="165775"/>
            <a:ext cx="1769058" cy="2502361"/>
          </a:xfrm>
          <a:prstGeom prst="rect">
            <a:avLst/>
          </a:prstGeom>
        </p:spPr>
      </p:pic>
      <p:pic>
        <p:nvPicPr>
          <p:cNvPr id="7" name="Рисунок 6" descr="Свидетельство Рабочая программа по природоведению 5 класс по И.Н.Пономаревой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63452" y="472502"/>
            <a:ext cx="1795653" cy="2539980"/>
          </a:xfrm>
          <a:prstGeom prst="rect">
            <a:avLst/>
          </a:prstGeom>
        </p:spPr>
      </p:pic>
      <p:pic>
        <p:nvPicPr>
          <p:cNvPr id="8" name="Рисунок 7" descr="свидетельство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44626" y="730074"/>
            <a:ext cx="1758383" cy="2470324"/>
          </a:xfrm>
          <a:prstGeom prst="rect">
            <a:avLst/>
          </a:prstGeom>
        </p:spPr>
      </p:pic>
      <p:pic>
        <p:nvPicPr>
          <p:cNvPr id="10" name="Рисунок 11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743200"/>
            <a:ext cx="1761922" cy="2490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283722" y="3012704"/>
            <a:ext cx="1971675" cy="277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9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76626" y="188282"/>
            <a:ext cx="1803601" cy="2550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3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529149" y="709684"/>
            <a:ext cx="1806337" cy="2538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585648" y="2973694"/>
            <a:ext cx="2156346" cy="304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280275" y="2834494"/>
            <a:ext cx="1863725" cy="261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0" y="4857750"/>
            <a:ext cx="2801938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230938" y="4776788"/>
            <a:ext cx="2913062" cy="2081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981752" y="4692650"/>
            <a:ext cx="3062288" cy="216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11297" y="1066349"/>
            <a:ext cx="895172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sz="2400" dirty="0"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97038" y="163773"/>
            <a:ext cx="44764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Печатные издания</a:t>
            </a:r>
            <a:endParaRPr lang="ru-RU" sz="2400" b="1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54642" y="818867"/>
          <a:ext cx="7824487" cy="5420040"/>
        </p:xfrm>
        <a:graphic>
          <a:graphicData uri="http://schemas.openxmlformats.org/drawingml/2006/table">
            <a:tbl>
              <a:tblPr/>
              <a:tblGrid>
                <a:gridCol w="16159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2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541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816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38380"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 marL="82948" marR="82948" marT="41476" marB="41476" anchor="ctr" horzOverflow="overflow">
                    <a:lnL>
                      <a:noFill/>
                    </a:lnL>
                    <a:lnR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7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</a:tabLst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MS Gothic" charset="-128"/>
                        </a:rPr>
                        <a:t>2013год</a:t>
                      </a:r>
                    </a:p>
                  </a:txBody>
                  <a:tcPr marL="81641" marR="81641" marT="236773" marB="42456" horzOverflow="overflow">
                    <a:lnL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2F4675"/>
                        </a:gs>
                        <a:gs pos="50000">
                          <a:srgbClr val="6699FF"/>
                        </a:gs>
                        <a:gs pos="100000">
                          <a:srgbClr val="2F4675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7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</a:tabLst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MS Gothic" charset="-128"/>
                        </a:rPr>
                        <a:t>2014 год</a:t>
                      </a:r>
                    </a:p>
                  </a:txBody>
                  <a:tcPr marL="81641" marR="81641" marT="236773" marB="42456" horzOverflow="overflow">
                    <a:lnL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2F4675"/>
                        </a:gs>
                        <a:gs pos="50000">
                          <a:srgbClr val="6699FF"/>
                        </a:gs>
                        <a:gs pos="100000">
                          <a:srgbClr val="2F4675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7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</a:tabLst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MS Gothic" charset="-128"/>
                        </a:rPr>
                        <a:t>2015год</a:t>
                      </a:r>
                    </a:p>
                  </a:txBody>
                  <a:tcPr marL="81641" marR="81641" marT="236773" marB="42456" horzOverflow="overflow">
                    <a:lnL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2F4675"/>
                        </a:gs>
                        <a:gs pos="50000">
                          <a:srgbClr val="6699FF"/>
                        </a:gs>
                        <a:gs pos="100000">
                          <a:srgbClr val="2F4675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06439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7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</a:tabLst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MS Gothic" charset="-128"/>
                        </a:rPr>
                        <a:t>Статьи в </a:t>
                      </a:r>
                    </a:p>
                    <a:p>
                      <a:pPr marL="0" marR="0" lvl="0" indent="0" algn="ctr" defTabSz="449263" rtl="0" eaLnBrk="1" fontAlgn="base" latinLnBrk="0" hangingPunct="0">
                        <a:lnSpc>
                          <a:spcPct val="7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</a:tabLst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MS Gothic" charset="-128"/>
                        </a:rPr>
                        <a:t>специальных</a:t>
                      </a:r>
                    </a:p>
                    <a:p>
                      <a:pPr marL="0" marR="0" lvl="0" indent="0" algn="ctr" defTabSz="449263" rtl="0" eaLnBrk="1" fontAlgn="base" latinLnBrk="0" hangingPunct="0">
                        <a:lnSpc>
                          <a:spcPct val="7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</a:tabLst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MS Gothic" charset="-128"/>
                        </a:rPr>
                        <a:t>изданиях</a:t>
                      </a:r>
                    </a:p>
                  </a:txBody>
                  <a:tcPr marL="81641" marR="81641" marT="236773" marB="42456" horzOverflow="overflow">
                    <a:lnL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295122"/>
                        </a:gs>
                        <a:gs pos="50000">
                          <a:srgbClr val="5AB14B"/>
                        </a:gs>
                        <a:gs pos="100000">
                          <a:srgbClr val="295122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kern="1200" dirty="0" smtClean="0">
                          <a:solidFill>
                            <a:schemeClr val="tx1"/>
                          </a:solidFill>
                          <a:latin typeface="Monotype Corsiva" pitchFamily="66" charset="0"/>
                          <a:ea typeface="+mn-ea"/>
                          <a:cs typeface="+mn-cs"/>
                        </a:rPr>
                        <a:t>Сборник «Инновационные процессы в образовании», «Использование</a:t>
                      </a:r>
                      <a:r>
                        <a:rPr lang="ru-RU" sz="2400" kern="1200" baseline="0" dirty="0" smtClean="0">
                          <a:solidFill>
                            <a:schemeClr val="tx1"/>
                          </a:solidFill>
                          <a:latin typeface="Monotype Corsiva" pitchFamily="66" charset="0"/>
                          <a:ea typeface="+mn-ea"/>
                          <a:cs typeface="+mn-cs"/>
                        </a:rPr>
                        <a:t> видеоматериалов в процессе преподавания биологии»</a:t>
                      </a:r>
                      <a:r>
                        <a:rPr lang="ru-RU" sz="2400" kern="1200" dirty="0" smtClean="0">
                          <a:solidFill>
                            <a:schemeClr val="tx1"/>
                          </a:solidFill>
                          <a:latin typeface="Monotype Corsiva" pitchFamily="66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r>
                        <a:rPr lang="ru-RU" sz="2400" kern="1200" dirty="0" smtClean="0">
                          <a:solidFill>
                            <a:schemeClr val="tx1"/>
                          </a:solidFill>
                          <a:latin typeface="Monotype Corsiva" pitchFamily="66" charset="0"/>
                          <a:ea typeface="+mn-ea"/>
                          <a:cs typeface="+mn-cs"/>
                        </a:rPr>
                        <a:t>часть 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latin typeface="Monotype Corsiva" pitchFamily="66" charset="0"/>
                          <a:ea typeface="+mn-ea"/>
                          <a:cs typeface="+mn-cs"/>
                        </a:rPr>
                        <a:t>IV</a:t>
                      </a:r>
                      <a:r>
                        <a:rPr lang="ru-RU" sz="2400" kern="1200" dirty="0" smtClean="0">
                          <a:solidFill>
                            <a:schemeClr val="tx1"/>
                          </a:solidFill>
                          <a:latin typeface="Monotype Corsiva" pitchFamily="66" charset="0"/>
                          <a:ea typeface="+mn-ea"/>
                          <a:cs typeface="+mn-cs"/>
                        </a:rPr>
                        <a:t>.- 2013 год; </a:t>
                      </a:r>
                      <a:endParaRPr lang="ru-RU" sz="2400" dirty="0">
                        <a:latin typeface="Monotype Corsiva" pitchFamily="66" charset="0"/>
                      </a:endParaRPr>
                    </a:p>
                  </a:txBody>
                  <a:tcPr marL="82948" marR="82948" marT="41476" marB="41476" anchor="ctr" horzOverflow="overflow">
                    <a:lnL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D7D7D7"/>
                        </a:gs>
                        <a:gs pos="100000">
                          <a:srgbClr val="FFFFFF"/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kern="1200" dirty="0" smtClean="0">
                          <a:solidFill>
                            <a:schemeClr val="tx1"/>
                          </a:solidFill>
                          <a:latin typeface="Monotype Corsiva" pitchFamily="66" charset="0"/>
                          <a:ea typeface="+mn-ea"/>
                          <a:cs typeface="+mn-cs"/>
                        </a:rPr>
                        <a:t>Сборник «Инновационные процессы в образовании», «Организация процесса самообразования в </a:t>
                      </a:r>
                      <a:r>
                        <a:rPr lang="ru-RU" sz="2400" kern="1200" dirty="0" err="1" smtClean="0">
                          <a:solidFill>
                            <a:schemeClr val="tx1"/>
                          </a:solidFill>
                          <a:latin typeface="Monotype Corsiva" pitchFamily="66" charset="0"/>
                          <a:ea typeface="+mn-ea"/>
                          <a:cs typeface="+mn-cs"/>
                        </a:rPr>
                        <a:t>пед</a:t>
                      </a:r>
                      <a:r>
                        <a:rPr lang="ru-RU" sz="2400" kern="1200" dirty="0" smtClean="0">
                          <a:solidFill>
                            <a:schemeClr val="tx1"/>
                          </a:solidFill>
                          <a:latin typeface="Monotype Corsiva" pitchFamily="66" charset="0"/>
                          <a:ea typeface="+mn-ea"/>
                          <a:cs typeface="+mn-cs"/>
                        </a:rPr>
                        <a:t>. деятельности учителя» часть 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latin typeface="Monotype Corsiva" pitchFamily="66" charset="0"/>
                          <a:ea typeface="+mn-ea"/>
                          <a:cs typeface="+mn-cs"/>
                        </a:rPr>
                        <a:t>II</a:t>
                      </a:r>
                      <a:r>
                        <a:rPr lang="ru-RU" sz="2400" kern="1200" dirty="0" smtClean="0">
                          <a:solidFill>
                            <a:schemeClr val="tx1"/>
                          </a:solidFill>
                          <a:latin typeface="Monotype Corsiva" pitchFamily="66" charset="0"/>
                          <a:ea typeface="+mn-ea"/>
                          <a:cs typeface="+mn-cs"/>
                        </a:rPr>
                        <a:t>-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latin typeface="Monotype Corsiva" pitchFamily="66" charset="0"/>
                          <a:ea typeface="+mn-ea"/>
                          <a:cs typeface="+mn-cs"/>
                        </a:rPr>
                        <a:t> 2014 </a:t>
                      </a:r>
                      <a:r>
                        <a:rPr lang="ru-RU" sz="2400" kern="1200" dirty="0" smtClean="0">
                          <a:solidFill>
                            <a:schemeClr val="tx1"/>
                          </a:solidFill>
                          <a:latin typeface="Monotype Corsiva" pitchFamily="66" charset="0"/>
                          <a:ea typeface="+mn-ea"/>
                          <a:cs typeface="+mn-cs"/>
                        </a:rPr>
                        <a:t>год</a:t>
                      </a:r>
                      <a:endParaRPr lang="ru-RU" sz="2400" dirty="0">
                        <a:latin typeface="Monotype Corsiva" pitchFamily="66" charset="0"/>
                      </a:endParaRPr>
                    </a:p>
                  </a:txBody>
                  <a:tcPr marL="82948" marR="82948" marT="41476" marB="41476" anchor="ctr" horzOverflow="overflow">
                    <a:lnL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D7D7D7"/>
                        </a:gs>
                        <a:gs pos="100000">
                          <a:srgbClr val="FFFFFF"/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kern="1200" dirty="0" smtClean="0">
                          <a:solidFill>
                            <a:schemeClr val="tx1"/>
                          </a:solidFill>
                          <a:latin typeface="Monotype Corsiva" pitchFamily="66" charset="0"/>
                          <a:ea typeface="+mn-ea"/>
                          <a:cs typeface="+mn-cs"/>
                        </a:rPr>
                        <a:t>Сборник «Инновационные процессы в образовании», «Сетевые педагогические сообщества – новая форма организации самообразования»</a:t>
                      </a:r>
                    </a:p>
                    <a:p>
                      <a:r>
                        <a:rPr lang="ru-RU" sz="2400" kern="1200" dirty="0" smtClean="0">
                          <a:solidFill>
                            <a:schemeClr val="tx1"/>
                          </a:solidFill>
                          <a:latin typeface="Monotype Corsiva" pitchFamily="66" charset="0"/>
                          <a:ea typeface="+mn-ea"/>
                          <a:cs typeface="+mn-cs"/>
                        </a:rPr>
                        <a:t>часть 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latin typeface="Monotype Corsiva" pitchFamily="66" charset="0"/>
                          <a:ea typeface="+mn-ea"/>
                          <a:cs typeface="+mn-cs"/>
                        </a:rPr>
                        <a:t>I</a:t>
                      </a:r>
                      <a:r>
                        <a:rPr lang="ru-RU" sz="2400" kern="1200" dirty="0" smtClean="0">
                          <a:solidFill>
                            <a:schemeClr val="tx1"/>
                          </a:solidFill>
                          <a:latin typeface="Monotype Corsiva" pitchFamily="66" charset="0"/>
                          <a:ea typeface="+mn-ea"/>
                          <a:cs typeface="+mn-cs"/>
                        </a:rPr>
                        <a:t>- 2015 год .</a:t>
                      </a:r>
                      <a:endParaRPr lang="ru-RU" sz="2400" dirty="0">
                        <a:latin typeface="Monotype Corsiva" pitchFamily="66" charset="0"/>
                      </a:endParaRPr>
                    </a:p>
                  </a:txBody>
                  <a:tcPr marL="82948" marR="82948" marT="41476" marB="41476" anchor="ctr" horzOverflow="overflow">
                    <a:lnL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D7D7D7"/>
                        </a:gs>
                        <a:gs pos="100000">
                          <a:srgbClr val="FFFFFF"/>
                        </a:gs>
                      </a:gsLst>
                      <a:lin ang="135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5231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7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  <a:tab pos="9410700" algn="l"/>
                        </a:tabLst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MS Gothic" charset="-128"/>
                      </a:endParaRPr>
                    </a:p>
                  </a:txBody>
                  <a:tcPr marL="81641" marR="81641" marT="236773" marB="42456" horzOverflow="overflow">
                    <a:lnL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295122"/>
                        </a:gs>
                        <a:gs pos="50000">
                          <a:srgbClr val="5AB14B"/>
                        </a:gs>
                        <a:gs pos="100000">
                          <a:srgbClr val="295122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 marL="82948" marR="82948" marT="41476" marB="41476" anchor="ctr" horzOverflow="overflow">
                    <a:lnL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D7D7D7"/>
                        </a:gs>
                        <a:gs pos="100000">
                          <a:srgbClr val="FFFFFF"/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 marL="82948" marR="82948" marT="41476" marB="41476" anchor="ctr" horzOverflow="overflow">
                    <a:lnL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D7D7D7"/>
                        </a:gs>
                        <a:gs pos="100000">
                          <a:srgbClr val="FFFFFF"/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 marL="82948" marR="82948" marT="41476" marB="41476" anchor="ctr" horzOverflow="overflow">
                    <a:lnL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D7D7D7"/>
                        </a:gs>
                        <a:gs pos="100000">
                          <a:srgbClr val="FFFFFF"/>
                        </a:gs>
                      </a:gsLst>
                      <a:lin ang="135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11297" y="1066349"/>
            <a:ext cx="895172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sz="2400" dirty="0"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77421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Персональные сайты и страницы </a:t>
            </a:r>
          </a:p>
          <a:p>
            <a:pPr algn="ctr"/>
            <a:r>
              <a:rPr lang="ru-RU" sz="2400" b="1" dirty="0" smtClean="0"/>
              <a:t>в профессиональных сообществах</a:t>
            </a:r>
            <a:endParaRPr lang="ru-RU" sz="2400" b="1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7924" y="955342"/>
            <a:ext cx="7424382" cy="55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Рисунок 6" descr="мульт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65007" y="3072176"/>
            <a:ext cx="2560629" cy="3622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11297" y="1066349"/>
            <a:ext cx="895172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sz="2400" dirty="0"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428604"/>
            <a:ext cx="8786874" cy="5100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11297" y="1066349"/>
            <a:ext cx="895172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sz="2400" dirty="0"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8858312" cy="5466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11297" y="1066349"/>
            <a:ext cx="895172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sz="2400" dirty="0"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285728"/>
            <a:ext cx="8786874" cy="5310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11297" y="1066349"/>
            <a:ext cx="895172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sz="2400" dirty="0"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1069" y="300251"/>
            <a:ext cx="8952931" cy="5260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Сертификат проекта infourok.ru № 5018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78472" y="1924334"/>
            <a:ext cx="2079222" cy="2941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11297" y="1066349"/>
            <a:ext cx="895172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sz="2400" dirty="0"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06" y="285728"/>
            <a:ext cx="9072594" cy="5370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11297" y="1066349"/>
            <a:ext cx="895172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sz="2400" dirty="0"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96537" y="1"/>
            <a:ext cx="5745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Участие в профессиональных конкурсах</a:t>
            </a:r>
            <a:endParaRPr lang="ru-RU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" y="395785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400" b="1" dirty="0" smtClean="0"/>
              <a:t>Диплом 2 степени Международного творческого конкурса  среди педагогов «Зимняя сказка» Номинация «Методическая разработка» – 2014 год</a:t>
            </a:r>
          </a:p>
          <a:p>
            <a:pPr marL="342900" indent="-342900">
              <a:buAutoNum type="arabicPeriod"/>
            </a:pPr>
            <a:r>
              <a:rPr lang="ru-RU" sz="2400" b="1" dirty="0" smtClean="0"/>
              <a:t>Диплом 3 степени Международного творческого конкурса  среди педагогов «Зимняя сказка» Номинация «Моя презентация» – 2014 год</a:t>
            </a:r>
            <a:endParaRPr lang="ru-RU" sz="2400" b="1" dirty="0"/>
          </a:p>
        </p:txBody>
      </p:sp>
      <p:pic>
        <p:nvPicPr>
          <p:cNvPr id="8" name="Рисунок 7" descr="Снимок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8721" y="2335854"/>
            <a:ext cx="3034130" cy="3928470"/>
          </a:xfrm>
          <a:prstGeom prst="rect">
            <a:avLst/>
          </a:prstGeom>
        </p:spPr>
      </p:pic>
      <p:pic>
        <p:nvPicPr>
          <p:cNvPr id="9" name="Рисунок 8" descr="Снимок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102" y="2688137"/>
            <a:ext cx="2940738" cy="386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66625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11297" y="1066349"/>
            <a:ext cx="895172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sz="2400" dirty="0"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60059" y="1"/>
            <a:ext cx="5991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Участие в профессиональных конкурсах</a:t>
            </a:r>
            <a:endParaRPr lang="ru-RU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0" y="368490"/>
            <a:ext cx="91440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defRPr/>
            </a:pPr>
            <a:r>
              <a:rPr lang="ru-RU" sz="2400" b="1" dirty="0" smtClean="0"/>
              <a:t>3. Диплом 1 степени  в Межд. конкурсе «Учитель Года» по теме «Учителями славится Россия, приносят славу ей ученики»–2016г </a:t>
            </a:r>
          </a:p>
          <a:p>
            <a:pPr marL="342900" indent="-342900">
              <a:defRPr/>
            </a:pPr>
            <a:r>
              <a:rPr lang="ru-RU" sz="2400" b="1" dirty="0" smtClean="0"/>
              <a:t>4. Диплом 2 степени  в Межд.  конкурсе учительских  </a:t>
            </a:r>
            <a:r>
              <a:rPr lang="ru-RU" sz="2400" b="1" dirty="0" err="1" smtClean="0"/>
              <a:t>портфолио</a:t>
            </a:r>
            <a:r>
              <a:rPr lang="ru-RU" sz="2400" b="1" dirty="0" smtClean="0"/>
              <a:t>  «Учитель – это звучит гордо!» от проекта </a:t>
            </a:r>
            <a:r>
              <a:rPr lang="en-US" sz="2400" b="1" dirty="0" smtClean="0"/>
              <a:t>mega-</a:t>
            </a:r>
            <a:r>
              <a:rPr lang="en-US" sz="2400" b="1" dirty="0" err="1" smtClean="0"/>
              <a:t>talant</a:t>
            </a:r>
            <a:r>
              <a:rPr lang="en-US" sz="2400" b="1" dirty="0" smtClean="0"/>
              <a:t> – 2015 </a:t>
            </a:r>
            <a:r>
              <a:rPr lang="ru-RU" sz="2400" b="1" dirty="0" smtClean="0"/>
              <a:t>год</a:t>
            </a:r>
          </a:p>
          <a:p>
            <a:pPr marL="342900" indent="-342900">
              <a:buAutoNum type="arabicPeriod"/>
              <a:defRPr/>
            </a:pPr>
            <a:endParaRPr lang="ru-RU" dirty="0"/>
          </a:p>
        </p:txBody>
      </p:sp>
      <p:pic>
        <p:nvPicPr>
          <p:cNvPr id="8" name="Рисунок 7" descr="диплом Учитель год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4717" y="1937982"/>
            <a:ext cx="3123762" cy="4415052"/>
          </a:xfrm>
          <a:prstGeom prst="rect">
            <a:avLst/>
          </a:prstGeom>
        </p:spPr>
      </p:pic>
      <p:pic>
        <p:nvPicPr>
          <p:cNvPr id="9" name="Рисунок 8" descr="18891_butakova-marina-nikolaevn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25588" y="1990435"/>
            <a:ext cx="5718412" cy="404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6662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11297" y="1066349"/>
            <a:ext cx="895172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sz="2400" dirty="0"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" y="1"/>
            <a:ext cx="91440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800" b="1" dirty="0" smtClean="0"/>
              <a:t>В своей работе опираюсь на следующие  нормативно-правовые акты и документы: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91068" y="805218"/>
            <a:ext cx="87755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</a:rPr>
              <a:t>Декларация прав ребенка (1959г.);</a:t>
            </a:r>
          </a:p>
          <a:p>
            <a:pPr lvl="0"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</a:rPr>
              <a:t>Конвенция о правах ребенка (утверждена Генеральной Ассамблеей ООН 20.11.1989г.);</a:t>
            </a:r>
          </a:p>
          <a:p>
            <a:pPr lvl="0"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</a:rPr>
              <a:t>Конституция Российской Федерации. Основной закон Российского государства (12.12.1993г.);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3773" y="1937982"/>
            <a:ext cx="898022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</a:rPr>
              <a:t>Семейный кодекс Российской Федерации (принят Государственной Думой 08.12.1995г.);</a:t>
            </a:r>
          </a:p>
          <a:p>
            <a:pPr lvl="0"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</a:rPr>
              <a:t>Федеральный закон «Об образовании»;</a:t>
            </a:r>
          </a:p>
          <a:p>
            <a:pPr lvl="0"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</a:rPr>
              <a:t>Федеральный закон «Об основных гарантиях прав ребенка в Российской Федерации»;</a:t>
            </a:r>
          </a:p>
          <a:p>
            <a:pPr lvl="0"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</a:rPr>
              <a:t>Доклад Государственного Совета Российской Федерации «О развитии образования в Российской Федерации»;</a:t>
            </a:r>
          </a:p>
          <a:p>
            <a:pPr lvl="0"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</a:rPr>
              <a:t>Федеральный государственный образовательный стандарт второго поколения;</a:t>
            </a:r>
          </a:p>
          <a:p>
            <a:pPr lvl="0"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</a:rPr>
              <a:t>Концепция духовно-нравственного развития и воспитания;</a:t>
            </a:r>
          </a:p>
          <a:p>
            <a:pPr lvl="0"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</a:rPr>
              <a:t>Концепция модернизации российского образования;</a:t>
            </a:r>
          </a:p>
          <a:p>
            <a:pPr lvl="0"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</a:rPr>
              <a:t>Методические рекомендации о взаимодействии образовательного учреждения с семьей (Приложение к письму Минобразования России от 31.01.2001г.)</a:t>
            </a:r>
          </a:p>
          <a:p>
            <a:pPr lvl="0"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</a:rPr>
              <a:t>О повышении воспитательного потенциала общеобразовательного процесса в общеобразовательном учреждении (письмо Министерства образования Российской Федерации от 24.04.2002г.);</a:t>
            </a:r>
          </a:p>
        </p:txBody>
      </p:sp>
    </p:spTree>
    <p:extLst>
      <p:ext uri="{BB962C8B-B14F-4D97-AF65-F5344CB8AC3E}">
        <p14:creationId xmlns:p14="http://schemas.microsoft.com/office/powerpoint/2010/main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11297" y="1066349"/>
            <a:ext cx="895172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sz="2400" dirty="0"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42196" y="191068"/>
            <a:ext cx="4885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Мои достижения </a:t>
            </a:r>
            <a:endParaRPr lang="ru-RU" sz="2400" b="1" dirty="0"/>
          </a:p>
        </p:txBody>
      </p:sp>
      <p:pic>
        <p:nvPicPr>
          <p:cNvPr id="5" name="Рисунок 4" descr="74Бутакова Марина Николаевн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084197" cy="2897706"/>
          </a:xfrm>
          <a:prstGeom prst="rect">
            <a:avLst/>
          </a:prstGeom>
        </p:spPr>
      </p:pic>
      <p:pic>
        <p:nvPicPr>
          <p:cNvPr id="9" name="Рисунок 8" descr="blagodarnost_116_butakova-marina-nikolaevn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41162" y="579412"/>
            <a:ext cx="2220904" cy="3139601"/>
          </a:xfrm>
          <a:prstGeom prst="rect">
            <a:avLst/>
          </a:prstGeom>
        </p:spPr>
      </p:pic>
      <p:pic>
        <p:nvPicPr>
          <p:cNvPr id="10" name="Рисунок 9" descr="krugozor_format_A4_document_26312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68124" y="563549"/>
            <a:ext cx="2172616" cy="3046283"/>
          </a:xfrm>
          <a:prstGeom prst="rect">
            <a:avLst/>
          </a:prstGeom>
        </p:spPr>
      </p:pic>
      <p:pic>
        <p:nvPicPr>
          <p:cNvPr id="12" name="Рисунок 11" descr="Бутакова М.Н. благодарность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89096" y="498380"/>
            <a:ext cx="2153151" cy="3043213"/>
          </a:xfrm>
          <a:prstGeom prst="rect">
            <a:avLst/>
          </a:prstGeom>
        </p:spPr>
      </p:pic>
      <p:pic>
        <p:nvPicPr>
          <p:cNvPr id="13" name="Рисунок 12" descr="Бутакова Марина Николаевна - благодарность организатору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789762" y="0"/>
            <a:ext cx="3091218" cy="3091218"/>
          </a:xfrm>
          <a:prstGeom prst="rect">
            <a:avLst/>
          </a:prstGeom>
        </p:spPr>
      </p:pic>
      <p:pic>
        <p:nvPicPr>
          <p:cNvPr id="14" name="Рисунок 13" descr="Бутакова Марина Николаевна - благодарность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749724" y="2538483"/>
            <a:ext cx="2627194" cy="2627194"/>
          </a:xfrm>
          <a:prstGeom prst="rect">
            <a:avLst/>
          </a:prstGeom>
        </p:spPr>
      </p:pic>
      <p:pic>
        <p:nvPicPr>
          <p:cNvPr id="16" name="Рисунок 15" descr="Бутакова Марина Николаевна - свидетельство - победитель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893625" y="2634017"/>
            <a:ext cx="2763671" cy="2763671"/>
          </a:xfrm>
          <a:prstGeom prst="rect">
            <a:avLst/>
          </a:prstGeom>
        </p:spPr>
      </p:pic>
      <p:pic>
        <p:nvPicPr>
          <p:cNvPr id="18" name="Рисунок 17" descr="Бутакова Марина Николаевна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861183" y="4367229"/>
            <a:ext cx="1775344" cy="2490771"/>
          </a:xfrm>
          <a:prstGeom prst="rect">
            <a:avLst/>
          </a:prstGeom>
        </p:spPr>
      </p:pic>
      <p:pic>
        <p:nvPicPr>
          <p:cNvPr id="19" name="Рисунок 18" descr="марина ник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405056" y="1105469"/>
            <a:ext cx="2247625" cy="3091145"/>
          </a:xfrm>
          <a:prstGeom prst="rect">
            <a:avLst/>
          </a:prstGeom>
        </p:spPr>
      </p:pic>
      <p:pic>
        <p:nvPicPr>
          <p:cNvPr id="20" name="Рисунок 19" descr="Марш парков.t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175669" y="4282868"/>
            <a:ext cx="1871355" cy="2575131"/>
          </a:xfrm>
          <a:prstGeom prst="rect">
            <a:avLst/>
          </a:prstGeom>
        </p:spPr>
      </p:pic>
      <p:pic>
        <p:nvPicPr>
          <p:cNvPr id="21" name="Рисунок 20" descr="основы православных культур.t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007688" y="3003030"/>
            <a:ext cx="2136312" cy="2940570"/>
          </a:xfrm>
          <a:prstGeom prst="rect">
            <a:avLst/>
          </a:prstGeom>
        </p:spPr>
      </p:pic>
      <p:pic>
        <p:nvPicPr>
          <p:cNvPr id="22" name="Рисунок 21" descr="Снимок3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406930" y="2654705"/>
            <a:ext cx="2167577" cy="2811224"/>
          </a:xfrm>
          <a:prstGeom prst="rect">
            <a:avLst/>
          </a:prstGeom>
        </p:spPr>
      </p:pic>
      <p:pic>
        <p:nvPicPr>
          <p:cNvPr id="23" name="Рисунок 22" descr="Снимок4.JP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2538483"/>
            <a:ext cx="2244702" cy="2942180"/>
          </a:xfrm>
          <a:prstGeom prst="rect">
            <a:avLst/>
          </a:prstGeom>
        </p:spPr>
      </p:pic>
      <p:pic>
        <p:nvPicPr>
          <p:cNvPr id="24" name="Рисунок 23" descr="Снимо5к.JP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4539541"/>
            <a:ext cx="2179946" cy="2864796"/>
          </a:xfrm>
          <a:prstGeom prst="rect">
            <a:avLst/>
          </a:prstGeom>
        </p:spPr>
      </p:pic>
      <p:pic>
        <p:nvPicPr>
          <p:cNvPr id="26" name="Рисунок 25" descr="ГИБДД.JP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507868" y="4319878"/>
            <a:ext cx="1930163" cy="2538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11297" y="1066349"/>
            <a:ext cx="895172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sz="2400" dirty="0"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01504" y="0"/>
            <a:ext cx="4653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Последние мои достижения</a:t>
            </a:r>
            <a:endParaRPr lang="ru-RU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423081"/>
            <a:ext cx="91440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400" dirty="0" smtClean="0"/>
              <a:t>Диплом за проведение Всероссийского </a:t>
            </a:r>
            <a:r>
              <a:rPr lang="ru-RU" sz="2400" dirty="0" err="1" smtClean="0"/>
              <a:t>экоурока</a:t>
            </a:r>
            <a:r>
              <a:rPr lang="ru-RU" sz="2400" dirty="0" smtClean="0"/>
              <a:t> «Мобильные технологии для экологии» - 2016 год</a:t>
            </a:r>
          </a:p>
          <a:p>
            <a:pPr marL="342900" indent="-342900">
              <a:buAutoNum type="arabicPeriod"/>
            </a:pPr>
            <a:r>
              <a:rPr lang="ru-RU" sz="2400" dirty="0" smtClean="0"/>
              <a:t>Диплом за проведение Всероссийского </a:t>
            </a:r>
            <a:r>
              <a:rPr lang="ru-RU" sz="2400" dirty="0" err="1" smtClean="0"/>
              <a:t>экоурока</a:t>
            </a:r>
            <a:r>
              <a:rPr lang="ru-RU" sz="2400" dirty="0" smtClean="0"/>
              <a:t> «Хранители воды» - 2016 год</a:t>
            </a:r>
          </a:p>
        </p:txBody>
      </p:sp>
      <p:pic>
        <p:nvPicPr>
          <p:cNvPr id="7" name="Рисунок 6" descr="Снимок мобил. технологии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363" y="1910687"/>
            <a:ext cx="2091847" cy="2770780"/>
          </a:xfrm>
          <a:prstGeom prst="rect">
            <a:avLst/>
          </a:prstGeom>
        </p:spPr>
      </p:pic>
      <p:pic>
        <p:nvPicPr>
          <p:cNvPr id="8" name="Рисунок 7" descr="урок Мобильные технологии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84143" y="1610437"/>
            <a:ext cx="3880067" cy="2582918"/>
          </a:xfrm>
          <a:prstGeom prst="rect">
            <a:avLst/>
          </a:prstGeom>
        </p:spPr>
      </p:pic>
      <p:pic>
        <p:nvPicPr>
          <p:cNvPr id="9" name="Рисунок 8" descr="Снимок хранители воды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4218" y="3998420"/>
            <a:ext cx="2203757" cy="2859580"/>
          </a:xfrm>
          <a:prstGeom prst="rect">
            <a:avLst/>
          </a:prstGeom>
        </p:spPr>
      </p:pic>
      <p:pic>
        <p:nvPicPr>
          <p:cNvPr id="10" name="Рисунок 9" descr="урок Хранители воды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06201" y="4235924"/>
            <a:ext cx="3496101" cy="2622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11297" y="1066349"/>
            <a:ext cx="895172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sz="2400" dirty="0"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05468" y="232012"/>
            <a:ext cx="7028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Мои достижения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8" name="Рисунок 7" descr="почетная грамота от Зяблицева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961" y="846161"/>
            <a:ext cx="2924937" cy="4026090"/>
          </a:xfrm>
          <a:prstGeom prst="rect">
            <a:avLst/>
          </a:prstGeom>
        </p:spPr>
      </p:pic>
      <p:pic>
        <p:nvPicPr>
          <p:cNvPr id="9" name="Рисунок 8" descr="почетная грамрта от города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74672" y="908821"/>
            <a:ext cx="2805053" cy="3861072"/>
          </a:xfrm>
          <a:prstGeom prst="rect">
            <a:avLst/>
          </a:prstGeom>
        </p:spPr>
      </p:pic>
      <p:pic>
        <p:nvPicPr>
          <p:cNvPr id="7" name="Рисунок 6" descr="вручение грамоты поитогам года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2257" y="4230806"/>
            <a:ext cx="3551043" cy="2361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11297" y="1066349"/>
            <a:ext cx="895172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sz="2400" dirty="0"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574432"/>
            <a:ext cx="91440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2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Задачи на новый </a:t>
            </a:r>
            <a:r>
              <a:rPr lang="ru-RU" sz="3200" b="1" dirty="0" err="1" smtClean="0">
                <a:solidFill>
                  <a:srgbClr val="002060"/>
                </a:solidFill>
              </a:rPr>
              <a:t>межаттестационный</a:t>
            </a:r>
            <a:r>
              <a:rPr lang="ru-RU" sz="3200" b="1" dirty="0" smtClean="0">
                <a:solidFill>
                  <a:srgbClr val="002060"/>
                </a:solidFill>
              </a:rPr>
              <a:t> период:</a:t>
            </a:r>
          </a:p>
          <a:p>
            <a:pPr algn="ctr"/>
            <a:endParaRPr lang="ru-RU" sz="3200" b="1" dirty="0" smtClean="0">
              <a:solidFill>
                <a:srgbClr val="002060"/>
              </a:solidFill>
            </a:endParaRPr>
          </a:p>
          <a:p>
            <a:pPr algn="ctr"/>
            <a:endParaRPr lang="ru-RU" sz="24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Разработать комплекс мероприятий по использованию ИКТ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как средства дистанционного обучения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для успешного освоения ФГОС ООО.</a:t>
            </a:r>
          </a:p>
          <a:p>
            <a:pPr algn="ctr"/>
            <a:endParaRPr lang="ru-RU" sz="3200" b="1" dirty="0" smtClean="0">
              <a:solidFill>
                <a:srgbClr val="002060"/>
              </a:solidFill>
            </a:endParaRPr>
          </a:p>
          <a:p>
            <a:pPr algn="ctr"/>
            <a:endParaRPr lang="ru-RU" sz="3200" b="1" dirty="0" smtClean="0">
              <a:solidFill>
                <a:srgbClr val="002060"/>
              </a:solidFill>
            </a:endParaRPr>
          </a:p>
          <a:p>
            <a:pPr algn="ctr"/>
            <a:endParaRPr lang="ru-RU" sz="3200" b="1" dirty="0" smtClean="0">
              <a:solidFill>
                <a:srgbClr val="002060"/>
              </a:solidFill>
            </a:endParaRPr>
          </a:p>
          <a:p>
            <a:pPr algn="ctr"/>
            <a:endParaRPr lang="ru-RU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11297" y="1066349"/>
            <a:ext cx="895172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sz="2400" dirty="0"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05468" y="232012"/>
            <a:ext cx="70285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За робкие, доверчивые души</a:t>
            </a:r>
            <a:br>
              <a:rPr lang="ru-RU" sz="2400" b="1" dirty="0" smtClean="0">
                <a:solidFill>
                  <a:srgbClr val="002060"/>
                </a:solidFill>
              </a:rPr>
            </a:br>
            <a:r>
              <a:rPr lang="ru-RU" sz="2400" b="1" dirty="0" smtClean="0">
                <a:solidFill>
                  <a:srgbClr val="002060"/>
                </a:solidFill>
              </a:rPr>
              <a:t>Несу всегда ответ перед собой.</a:t>
            </a:r>
            <a:br>
              <a:rPr lang="ru-RU" sz="2400" b="1" dirty="0" smtClean="0">
                <a:solidFill>
                  <a:srgbClr val="002060"/>
                </a:solidFill>
              </a:rPr>
            </a:br>
            <a:r>
              <a:rPr lang="ru-RU" sz="2400" b="1" dirty="0" smtClean="0">
                <a:solidFill>
                  <a:srgbClr val="002060"/>
                </a:solidFill>
              </a:rPr>
              <a:t>Я все стараюсь сделать лучше</a:t>
            </a:r>
            <a:br>
              <a:rPr lang="ru-RU" sz="2400" b="1" dirty="0" smtClean="0">
                <a:solidFill>
                  <a:srgbClr val="002060"/>
                </a:solidFill>
              </a:rPr>
            </a:br>
            <a:r>
              <a:rPr lang="ru-RU" sz="2400" b="1" dirty="0" smtClean="0">
                <a:solidFill>
                  <a:srgbClr val="002060"/>
                </a:solidFill>
              </a:rPr>
              <a:t>И это мне начертано судьбой.</a:t>
            </a:r>
            <a:br>
              <a:rPr lang="ru-RU" sz="2400" b="1" dirty="0" smtClean="0">
                <a:solidFill>
                  <a:srgbClr val="002060"/>
                </a:solidFill>
              </a:rPr>
            </a:b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7" name="Рисунок 6" descr="Снимок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2679" y="1727461"/>
            <a:ext cx="2369380" cy="4246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11297" y="1066349"/>
            <a:ext cx="895172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sz="2400" dirty="0"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1324" y="1324708"/>
            <a:ext cx="75127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002060"/>
                </a:solidFill>
              </a:rPr>
              <a:t>Спасибо за внимание</a:t>
            </a:r>
            <a:endParaRPr lang="ru-RU" sz="6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Znanio.ru copy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mtClean="0">
                <a:hlinkClick r:id="rId2"/>
              </a:rPr>
              <a:t>Скачано с </a:t>
            </a:r>
            <a:r>
              <a:rPr lang="en-US" smtClean="0">
                <a:hlinkClick r:id="rId2"/>
              </a:rPr>
              <a:t>www.znanio.ru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39133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11297" y="1066349"/>
            <a:ext cx="895172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sz="2400" dirty="0">
              <a:cs typeface="Times New Roman" panose="02020603050405020304" pitchFamily="18" charset="0"/>
            </a:endParaRPr>
          </a:p>
        </p:txBody>
      </p:sp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-1" y="1"/>
            <a:ext cx="9144001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Сведения о повышении квалификации:</a:t>
            </a:r>
            <a:endParaRPr kumimoji="0" lang="ru-RU" sz="32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2015 г., Центр педагогических инноваций и развития образования "Новый век" по теме "Характеристика личностных, регулятивных, познавательных и коммуникативных УУД при новых ФГОС", 108 часов.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alibri" pitchFamily="34" charset="0"/>
              <a:cs typeface="Calibri" pitchFamily="34" charset="0"/>
            </a:endParaRPr>
          </a:p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2015г. Центр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онлайн-обучения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"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Нетология-групп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" по теме "Биология. Углубленная и олимпиадная подготовка учащихся",72 ч.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Рисунок 4" descr="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64961" y="2715905"/>
            <a:ext cx="2648474" cy="3746310"/>
          </a:xfrm>
          <a:prstGeom prst="rect">
            <a:avLst/>
          </a:prstGeom>
        </p:spPr>
      </p:pic>
      <p:pic>
        <p:nvPicPr>
          <p:cNvPr id="7" name="Рисунок 6" descr="Снимок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3712" y="2770496"/>
            <a:ext cx="3682396" cy="2511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11297" y="1066349"/>
            <a:ext cx="895172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sz="2400" dirty="0">
              <a:cs typeface="Times New Roman" panose="02020603050405020304" pitchFamily="18" charset="0"/>
            </a:endParaRPr>
          </a:p>
        </p:txBody>
      </p:sp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-1" y="204717"/>
            <a:ext cx="9307774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Сведения о повышении квалификации:</a:t>
            </a:r>
            <a:endParaRPr kumimoji="0" lang="ru-RU" sz="32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3.    2016 г.,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Онлайн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- школа  «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Фоксфорд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» </a:t>
            </a:r>
            <a:r>
              <a:rPr kumimoji="0" lang="ru-RU" sz="24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по теме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«Проектная и исследовательская деятельность  как способ формирования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метапредметных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результатов обучения в условиях реализации ФГОС», 72 часа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alibri" pitchFamily="34" charset="0"/>
              <a:cs typeface="Calibri" pitchFamily="34" charset="0"/>
            </a:endParaRPr>
          </a:p>
          <a:p>
            <a:pPr lvl="0" indent="4508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4.    2016г</a:t>
            </a:r>
            <a:r>
              <a:rPr lang="ru-RU" sz="2400" dirty="0" smtClean="0">
                <a:solidFill>
                  <a:srgbClr val="00206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., </a:t>
            </a:r>
            <a:r>
              <a:rPr lang="ru-RU" sz="2400" dirty="0" err="1" smtClean="0">
                <a:solidFill>
                  <a:srgbClr val="00206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Онлайн</a:t>
            </a:r>
            <a:r>
              <a:rPr lang="ru-RU" sz="2400" dirty="0" smtClean="0">
                <a:solidFill>
                  <a:srgbClr val="00206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- школа  «</a:t>
            </a:r>
            <a:r>
              <a:rPr lang="ru-RU" sz="2400" dirty="0" err="1" smtClean="0">
                <a:solidFill>
                  <a:srgbClr val="00206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Фоксфорд</a:t>
            </a:r>
            <a:r>
              <a:rPr lang="ru-RU" sz="2400" dirty="0" smtClean="0">
                <a:solidFill>
                  <a:srgbClr val="00206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»  по теме «Работа с одаренными детьми на уроках биологии», 72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часа</a:t>
            </a:r>
            <a:r>
              <a:rPr lang="ru-RU" sz="2400" dirty="0" smtClean="0">
                <a:solidFill>
                  <a:srgbClr val="00206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.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Рисунок 7" descr="Снимок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165" y="2968982"/>
            <a:ext cx="4085586" cy="2886192"/>
          </a:xfrm>
          <a:prstGeom prst="rect">
            <a:avLst/>
          </a:prstGeom>
        </p:spPr>
      </p:pic>
      <p:pic>
        <p:nvPicPr>
          <p:cNvPr id="9" name="Рисунок 8" descr="Снимок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3068" y="2965806"/>
            <a:ext cx="4094329" cy="288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11297" y="1066349"/>
            <a:ext cx="895172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sz="2400" dirty="0"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6728" y="0"/>
            <a:ext cx="813406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Образовательные семинары и </a:t>
            </a:r>
            <a:r>
              <a:rPr lang="ru-RU" sz="3200" b="1" dirty="0" err="1" smtClean="0"/>
              <a:t>вебинары</a:t>
            </a:r>
            <a:r>
              <a:rPr lang="ru-RU" sz="3200" b="1" dirty="0" smtClean="0"/>
              <a:t>:</a:t>
            </a:r>
            <a:r>
              <a:rPr lang="ru-RU" dirty="0" smtClean="0"/>
              <a:t> 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0" y="409434"/>
            <a:ext cx="914400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uk-UA" sz="2400" dirty="0" err="1" smtClean="0">
                <a:solidFill>
                  <a:srgbClr val="002060"/>
                </a:solidFill>
              </a:rPr>
              <a:t>Со</a:t>
            </a:r>
            <a:r>
              <a:rPr lang="ru-RU" sz="2400" dirty="0" smtClean="0">
                <a:solidFill>
                  <a:srgbClr val="002060"/>
                </a:solidFill>
              </a:rPr>
              <a:t>здание динамических презентаций – 2016 г.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002060"/>
                </a:solidFill>
              </a:rPr>
              <a:t>Особенности работы учителя общеобразовательного учреждения в оказании помощи учащемуся для определения предмета по выбору - 2015 г.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002060"/>
                </a:solidFill>
              </a:rPr>
              <a:t>Решения в области ИТ в образовании - 2016 г.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002060"/>
                </a:solidFill>
              </a:rPr>
              <a:t>Облачные сервисы и офисные приложения в работе учителя – 2016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</a:rPr>
              <a:t>II</a:t>
            </a:r>
            <a:r>
              <a:rPr lang="ru-RU" sz="2400" dirty="0" smtClean="0">
                <a:solidFill>
                  <a:srgbClr val="002060"/>
                </a:solidFill>
              </a:rPr>
              <a:t> Всероссийская </a:t>
            </a:r>
            <a:r>
              <a:rPr lang="ru-RU" sz="2400" dirty="0" err="1" smtClean="0">
                <a:solidFill>
                  <a:srgbClr val="002060"/>
                </a:solidFill>
              </a:rPr>
              <a:t>онлайн-конференция</a:t>
            </a:r>
            <a:r>
              <a:rPr lang="ru-RU" sz="2400" dirty="0" smtClean="0">
                <a:solidFill>
                  <a:srgbClr val="002060"/>
                </a:solidFill>
              </a:rPr>
              <a:t> учителей  «Проекты и исследования школьников в современном образовании – 2016 г.</a:t>
            </a:r>
          </a:p>
          <a:p>
            <a:pPr>
              <a:buFont typeface="Arial" pitchFamily="34" charset="0"/>
              <a:buChar char="•"/>
            </a:pPr>
            <a:endParaRPr lang="ru-RU" sz="2400" dirty="0" smtClean="0">
              <a:solidFill>
                <a:srgbClr val="002060"/>
              </a:solidFill>
            </a:endParaRPr>
          </a:p>
          <a:p>
            <a:pPr>
              <a:buFont typeface="Arial" pitchFamily="34" charset="0"/>
              <a:buChar char="•"/>
            </a:pP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7" name="Рисунок 6" descr="свидетельство о вебинаре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398292"/>
            <a:ext cx="3072161" cy="2176817"/>
          </a:xfrm>
          <a:prstGeom prst="rect">
            <a:avLst/>
          </a:prstGeom>
        </p:spPr>
      </p:pic>
      <p:pic>
        <p:nvPicPr>
          <p:cNvPr id="9" name="Рисунок 8" descr="Снимок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4329" y="3397923"/>
            <a:ext cx="2411318" cy="3200769"/>
          </a:xfrm>
          <a:prstGeom prst="rect">
            <a:avLst/>
          </a:prstGeom>
        </p:spPr>
      </p:pic>
      <p:pic>
        <p:nvPicPr>
          <p:cNvPr id="10" name="Рисунок 9" descr="Снимок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1982" y="3695093"/>
            <a:ext cx="3116595" cy="2201665"/>
          </a:xfrm>
          <a:prstGeom prst="rect">
            <a:avLst/>
          </a:prstGeom>
        </p:spPr>
      </p:pic>
      <p:pic>
        <p:nvPicPr>
          <p:cNvPr id="11" name="Рисунок 10" descr="сертификат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7616" y="3434976"/>
            <a:ext cx="2456384" cy="3220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11297" y="1066349"/>
            <a:ext cx="895172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sz="2400" dirty="0"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409434"/>
            <a:ext cx="9144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endParaRPr lang="ru-RU" dirty="0">
              <a:solidFill>
                <a:srgbClr val="002060"/>
              </a:solidFill>
            </a:endParaRPr>
          </a:p>
        </p:txBody>
      </p:sp>
      <p:graphicFrame>
        <p:nvGraphicFramePr>
          <p:cNvPr id="7" name="Схема 6"/>
          <p:cNvGraphicFramePr/>
          <p:nvPr/>
        </p:nvGraphicFramePr>
        <p:xfrm>
          <a:off x="173620" y="715557"/>
          <a:ext cx="8806607" cy="4560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125337" y="3360718"/>
            <a:ext cx="3220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Использование ИКТ</a:t>
            </a:r>
            <a:endParaRPr lang="ru-RU" dirty="0" smtClean="0">
              <a:solidFill>
                <a:srgbClr val="FF0000"/>
              </a:solidFill>
            </a:endParaRPr>
          </a:p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596788" y="245661"/>
            <a:ext cx="6155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Использование ИКТ</a:t>
            </a:r>
            <a:r>
              <a:rPr lang="en-US" b="1" dirty="0" smtClean="0"/>
              <a:t> </a:t>
            </a:r>
            <a:r>
              <a:rPr lang="ru-RU" b="1" dirty="0" smtClean="0"/>
              <a:t>на уроках географии и биологии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10" name="Рисунок 9" descr="мобильные технологии в экологии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262082" y="4939539"/>
            <a:ext cx="2881918" cy="1918461"/>
          </a:xfrm>
          <a:prstGeom prst="rect">
            <a:avLst/>
          </a:prstGeom>
        </p:spPr>
      </p:pic>
      <p:pic>
        <p:nvPicPr>
          <p:cNvPr id="11" name="Рисунок 10" descr="3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-222023" y="4796885"/>
            <a:ext cx="2748153" cy="2061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1049</TotalTime>
  <Words>1485</Words>
  <Application>Microsoft Office PowerPoint</Application>
  <PresentationFormat>Экран (4:3)</PresentationFormat>
  <Paragraphs>161</Paragraphs>
  <Slides>56</Slides>
  <Notes>5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56</vt:i4>
      </vt:variant>
    </vt:vector>
  </HeadingPairs>
  <TitlesOfParts>
    <vt:vector size="66" baseType="lpstr">
      <vt:lpstr>MS Gothic</vt:lpstr>
      <vt:lpstr>Arial</vt:lpstr>
      <vt:lpstr>Calibri</vt:lpstr>
      <vt:lpstr>Calibri Light</vt:lpstr>
      <vt:lpstr>Georgia</vt:lpstr>
      <vt:lpstr>Monotype Corsiva</vt:lpstr>
      <vt:lpstr>Times New Roman</vt:lpstr>
      <vt:lpstr>Тема Office</vt:lpstr>
      <vt:lpstr>Chart</vt:lpstr>
      <vt:lpstr>Лист Microsoft Excel 97-2003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Скачано с www.znanio.ru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 Горяйнов</dc:creator>
  <cp:lastModifiedBy>Viktar</cp:lastModifiedBy>
  <cp:revision>123</cp:revision>
  <dcterms:created xsi:type="dcterms:W3CDTF">2013-11-19T05:52:05Z</dcterms:created>
  <dcterms:modified xsi:type="dcterms:W3CDTF">2020-09-07T13:26:11Z</dcterms:modified>
</cp:coreProperties>
</file>