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9" r:id="rId3"/>
    <p:sldId id="257" r:id="rId4"/>
    <p:sldId id="281" r:id="rId5"/>
    <p:sldId id="282" r:id="rId6"/>
    <p:sldId id="283" r:id="rId7"/>
    <p:sldId id="284" r:id="rId8"/>
    <p:sldId id="280" r:id="rId9"/>
    <p:sldId id="275" r:id="rId10"/>
    <p:sldId id="278" r:id="rId11"/>
    <p:sldId id="276" r:id="rId12"/>
    <p:sldId id="277" r:id="rId13"/>
    <p:sldId id="273" r:id="rId14"/>
    <p:sldId id="271" r:id="rId15"/>
    <p:sldId id="261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2" r:id="rId24"/>
    <p:sldId id="259" r:id="rId25"/>
    <p:sldId id="263" r:id="rId26"/>
    <p:sldId id="260" r:id="rId27"/>
    <p:sldId id="285" r:id="rId28"/>
    <p:sldId id="286" r:id="rId29"/>
    <p:sldId id="287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6" d="100"/>
          <a:sy n="46" d="100"/>
        </p:scale>
        <p:origin x="132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B4C71EC6-210F-42DE-9C53-41977AD35B3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B4C71EC6-210F-42DE-9C53-41977AD35B3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ad.pay-click.ru/click?impid=SCI-163-61123-in68iwhc-a5c&amp;bidid=SCB-163-390cfca4-b239-11e5-8fcb-002590c0647c-in68iwhd-hlo&amp;adt=1&amp;sub_id=0&amp;u=aHR0cDovL2xvZy5tb3JnZG0ucnUvP3NyYz1zbWExJnNfYWN0PWMmc190cms9Q2lCemJXRXhjMUU0VmxaM1FVRkJRVUpWY20xRk4wRkJRVUZCUVRkWGFFY3dLaEQ0MTdLeEF4aXhuOVM0QlEqKg8=&amp;h=cd7ebe27fdcf37a3f6e6278bb39b6aac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znanio.ru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548680"/>
            <a:ext cx="8423944" cy="2148656"/>
          </a:xfrm>
        </p:spPr>
        <p:txBody>
          <a:bodyPr/>
          <a:lstStyle/>
          <a:p>
            <a:pPr algn="ctr"/>
            <a:r>
              <a:rPr lang="ru-RU" b="1" i="1" dirty="0" smtClean="0">
                <a:effectLst/>
              </a:rPr>
              <a:t>Это знакомое незнакомое числительное</a:t>
            </a:r>
            <a:r>
              <a:rPr lang="ru-RU" b="1" i="1" dirty="0">
                <a:effectLst/>
              </a:rPr>
              <a:t> </a:t>
            </a:r>
            <a:endParaRPr lang="ru-RU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2924944"/>
            <a:ext cx="8062912" cy="17526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Подготовили ученицы 6 «А» класса</a:t>
            </a:r>
          </a:p>
          <a:p>
            <a:r>
              <a:rPr lang="ru-RU" sz="2400" b="1" dirty="0" err="1" smtClean="0"/>
              <a:t>Агаджанян</a:t>
            </a:r>
            <a:r>
              <a:rPr lang="ru-RU" sz="2400" b="1" dirty="0" smtClean="0"/>
              <a:t> София и </a:t>
            </a:r>
          </a:p>
          <a:p>
            <a:r>
              <a:rPr lang="ru-RU" sz="2400" b="1" dirty="0" smtClean="0"/>
              <a:t>Дедова Маргарита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627310"/>
            <a:ext cx="4872934" cy="3096344"/>
          </a:xfrm>
          <a:prstGeom prst="rect">
            <a:avLst/>
          </a:prstGeom>
          <a:noFill/>
          <a:ln>
            <a:noFill/>
          </a:ln>
          <a:effectLst>
            <a:softEdge rad="190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2033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6350">
                  <a:solidFill>
                    <a:srgbClr val="7FD13B">
                      <a:shade val="43000"/>
                    </a:srgbClr>
                  </a:solidFill>
                </a:ln>
                <a:solidFill>
                  <a:srgbClr val="7FD13B">
                    <a:tint val="83000"/>
                    <a:satMod val="150000"/>
                  </a:srgbClr>
                </a:solidFill>
              </a:rPr>
              <a:t>Из истории слов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628800"/>
            <a:ext cx="8208912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>
                <a:ea typeface="Calibri"/>
              </a:rPr>
              <a:t>Тьма</a:t>
            </a:r>
            <a:r>
              <a:rPr lang="ru-RU" sz="2000" dirty="0">
                <a:ea typeface="Calibri"/>
              </a:rPr>
              <a:t>. Когда хотят сказать о большом количестве, то употребляют слово тьма: Народу </a:t>
            </a:r>
            <a:r>
              <a:rPr lang="ru-RU" sz="2000" dirty="0" smtClean="0">
                <a:ea typeface="Calibri"/>
              </a:rPr>
              <a:t>в зале тьма</a:t>
            </a:r>
            <a:r>
              <a:rPr lang="ru-RU" sz="2000" dirty="0">
                <a:ea typeface="Calibri"/>
              </a:rPr>
              <a:t>. </a:t>
            </a:r>
            <a:br>
              <a:rPr lang="ru-RU" sz="2000" dirty="0">
                <a:ea typeface="Calibri"/>
              </a:rPr>
            </a:br>
            <a:r>
              <a:rPr lang="ru-RU" sz="2000" dirty="0">
                <a:ea typeface="Calibri"/>
              </a:rPr>
              <a:t>В древнерусском языке слово </a:t>
            </a:r>
            <a:r>
              <a:rPr lang="ru-RU" sz="2000" dirty="0" smtClean="0">
                <a:ea typeface="Calibri"/>
              </a:rPr>
              <a:t>«тьма» </a:t>
            </a:r>
            <a:r>
              <a:rPr lang="ru-RU" sz="2000" dirty="0">
                <a:ea typeface="Calibri"/>
              </a:rPr>
              <a:t>было числительным и обозначало «десять тысяч». Число это считалось столь огромным, что тем же словом обозначалось всякое не поддающееся учету множество</a:t>
            </a:r>
            <a:r>
              <a:rPr lang="ru-RU" dirty="0">
                <a:ea typeface="Calibri"/>
              </a:rPr>
              <a:t>. </a:t>
            </a:r>
            <a:endParaRPr lang="ru-RU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89040"/>
            <a:ext cx="4484171" cy="2802607"/>
          </a:xfrm>
          <a:prstGeom prst="rect">
            <a:avLst/>
          </a:prstGeom>
          <a:noFill/>
          <a:ln>
            <a:noFill/>
          </a:ln>
          <a:effectLst>
            <a:softEdge rad="266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7955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6350">
                  <a:solidFill>
                    <a:srgbClr val="7FD13B">
                      <a:shade val="43000"/>
                    </a:srgbClr>
                  </a:solidFill>
                </a:ln>
                <a:solidFill>
                  <a:srgbClr val="7FD13B">
                    <a:tint val="83000"/>
                    <a:satMod val="150000"/>
                  </a:srgbClr>
                </a:solidFill>
              </a:rPr>
              <a:t>Из истории слов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0796" y="1381065"/>
            <a:ext cx="8117668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prstClr val="white"/>
                </a:solidFill>
                <a:ea typeface="Calibri"/>
                <a:cs typeface="Times New Roman"/>
              </a:rPr>
              <a:t>Миллион</a:t>
            </a:r>
            <a:r>
              <a:rPr lang="ru-RU" dirty="0">
                <a:solidFill>
                  <a:prstClr val="white"/>
                </a:solidFill>
                <a:ea typeface="Calibri"/>
                <a:cs typeface="Times New Roman"/>
              </a:rPr>
              <a:t>. Слово миллион имеет собственного «создателя». Знаменитый путешественник Марко Поло, посетивший в 13 веке Китай, чтобы передать своё восхищение его несметными богатствами, и придумал слово миллион, которое состоит из итальянского слова </a:t>
            </a:r>
            <a:r>
              <a:rPr lang="ru-RU" dirty="0" err="1">
                <a:solidFill>
                  <a:prstClr val="white"/>
                </a:solidFill>
                <a:ea typeface="Calibri"/>
                <a:cs typeface="Times New Roman"/>
              </a:rPr>
              <a:t>милли</a:t>
            </a:r>
            <a:r>
              <a:rPr lang="ru-RU" dirty="0">
                <a:solidFill>
                  <a:prstClr val="white"/>
                </a:solidFill>
                <a:ea typeface="Calibri"/>
                <a:cs typeface="Times New Roman"/>
              </a:rPr>
              <a:t>, означающего «тысяча», и </a:t>
            </a:r>
            <a:r>
              <a:rPr lang="ru-RU" dirty="0" err="1">
                <a:solidFill>
                  <a:prstClr val="white"/>
                </a:solidFill>
                <a:ea typeface="Calibri"/>
                <a:cs typeface="Times New Roman"/>
              </a:rPr>
              <a:t>оне</a:t>
            </a:r>
            <a:r>
              <a:rPr lang="ru-RU" dirty="0">
                <a:solidFill>
                  <a:prstClr val="white"/>
                </a:solidFill>
                <a:ea typeface="Calibri"/>
                <a:cs typeface="Times New Roman"/>
              </a:rPr>
              <a:t>, соответствующего русскому увеличительному суффиксу –</a:t>
            </a:r>
            <a:r>
              <a:rPr lang="ru-RU" dirty="0" err="1">
                <a:solidFill>
                  <a:prstClr val="white"/>
                </a:solidFill>
                <a:ea typeface="Calibri"/>
                <a:cs typeface="Times New Roman"/>
              </a:rPr>
              <a:t>ищ</a:t>
            </a:r>
            <a:r>
              <a:rPr lang="ru-RU" dirty="0">
                <a:solidFill>
                  <a:prstClr val="white"/>
                </a:solidFill>
                <a:ea typeface="Calibri"/>
                <a:cs typeface="Times New Roman"/>
              </a:rPr>
              <a:t>- (например, домище). Таким образом, слово миллион дословно соответствует несуществующему в русском языке слову </a:t>
            </a:r>
            <a:r>
              <a:rPr lang="ru-RU" dirty="0" err="1">
                <a:solidFill>
                  <a:prstClr val="white"/>
                </a:solidFill>
                <a:ea typeface="Calibri"/>
                <a:cs typeface="Times New Roman"/>
              </a:rPr>
              <a:t>тысячища</a:t>
            </a:r>
            <a:r>
              <a:rPr lang="ru-RU" dirty="0">
                <a:solidFill>
                  <a:prstClr val="white"/>
                </a:solidFill>
                <a:ea typeface="Calibri"/>
                <a:cs typeface="Times New Roman"/>
              </a:rPr>
              <a:t>. </a:t>
            </a:r>
            <a:endParaRPr lang="ru-RU" sz="2800" dirty="0">
              <a:solidFill>
                <a:prstClr val="white"/>
              </a:solidFill>
              <a:ea typeface="Calibri"/>
              <a:cs typeface="Times New Roman"/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96" y="4235525"/>
            <a:ext cx="7670086" cy="2773557"/>
          </a:xfrm>
          <a:prstGeom prst="rect">
            <a:avLst/>
          </a:prstGeom>
          <a:noFill/>
          <a:ln>
            <a:noFill/>
          </a:ln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34212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6350">
                  <a:solidFill>
                    <a:srgbClr val="7FD13B">
                      <a:shade val="43000"/>
                    </a:srgbClr>
                  </a:solidFill>
                </a:ln>
                <a:solidFill>
                  <a:srgbClr val="7FD13B">
                    <a:tint val="83000"/>
                    <a:satMod val="150000"/>
                  </a:srgbClr>
                </a:solidFill>
              </a:rPr>
              <a:t>Из истории слов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628800"/>
            <a:ext cx="4572000" cy="34163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dirty="0">
                <a:solidFill>
                  <a:srgbClr val="000000"/>
                </a:solidFill>
                <a:latin typeface="Tahoma"/>
                <a:ea typeface="Calibri"/>
              </a:rPr>
              <a:t> </a:t>
            </a:r>
            <a:r>
              <a:rPr lang="ru-RU" sz="3600" dirty="0">
                <a:ea typeface="Calibri"/>
              </a:rPr>
              <a:t>Тридевять. </a:t>
            </a:r>
            <a:r>
              <a:rPr lang="ru-RU" sz="2000" dirty="0">
                <a:ea typeface="Calibri"/>
              </a:rPr>
              <a:t>В древности у некоторых народов счет велся не десятками, а девятками. Тридевять – это значит «три девятки», т.е. двадцать семь. В сказках это своеобразное число употреблялось обычно для обозначения очень далекой страны. </a:t>
            </a:r>
            <a:br>
              <a:rPr lang="ru-RU" sz="2000" dirty="0">
                <a:ea typeface="Calibri"/>
              </a:rPr>
            </a:br>
            <a:endParaRPr lang="ru-RU" sz="20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36" y="2982413"/>
            <a:ext cx="3946326" cy="3675721"/>
          </a:xfrm>
          <a:prstGeom prst="rect">
            <a:avLst/>
          </a:prstGeom>
          <a:noFill/>
          <a:ln>
            <a:noFill/>
          </a:ln>
          <a:effectLst>
            <a:softEdge rad="254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520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Интересные факты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5189" y="1182231"/>
            <a:ext cx="408829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ea typeface="Calibri"/>
                <a:cs typeface="Times New Roman"/>
              </a:rPr>
              <a:t>В старину в России и в других странах применялись различные меры длины. Чаще всего они были связаны с размерами частей тела человека. Например: сажень, </a:t>
            </a:r>
            <a:r>
              <a:rPr lang="ru-RU" sz="2000" dirty="0" smtClean="0">
                <a:ea typeface="Calibri"/>
                <a:cs typeface="Times New Roman"/>
              </a:rPr>
              <a:t>локоть 937-45 см), пядь</a:t>
            </a:r>
            <a:endParaRPr lang="ru-RU" sz="2000" dirty="0"/>
          </a:p>
        </p:txBody>
      </p:sp>
      <p:pic>
        <p:nvPicPr>
          <p:cNvPr id="14338" name="Picture 2" descr="http://u.900igr.net:10/datai/matematika/Starinnye-russkie-mery/0021-029-Sazh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3" y="3645024"/>
            <a:ext cx="8808745" cy="2880320"/>
          </a:xfrm>
          <a:prstGeom prst="rect">
            <a:avLst/>
          </a:prstGeom>
          <a:noFill/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200" y="1844824"/>
            <a:ext cx="3295650" cy="1905000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http://f.mypage.ru/5e0568cc2457fed34f6d75122808020b_8e165993c77ec27c1010a1e253e5fbe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39" y="686577"/>
            <a:ext cx="1716782" cy="1716782"/>
          </a:xfrm>
          <a:prstGeom prst="rect">
            <a:avLst/>
          </a:prstGeom>
          <a:noFill/>
          <a:effectLst>
            <a:softEdge rad="139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29105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82260" y="332656"/>
            <a:ext cx="63781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92D050"/>
                </a:solidFill>
                <a:ea typeface="Calibri"/>
                <a:cs typeface="Times New Roman"/>
              </a:rPr>
              <a:t>Фразеологизмы</a:t>
            </a:r>
            <a:r>
              <a:rPr lang="ru-RU" dirty="0" smtClean="0">
                <a:solidFill>
                  <a:srgbClr val="92D050"/>
                </a:solidFill>
                <a:latin typeface="Calibri"/>
                <a:ea typeface="Calibri"/>
                <a:cs typeface="Times New Roman"/>
              </a:rPr>
              <a:t> </a:t>
            </a:r>
            <a:endParaRPr lang="ru-RU" dirty="0">
              <a:solidFill>
                <a:srgbClr val="92D05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1040542"/>
            <a:ext cx="5184576" cy="5137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Одного поля ягода (совершенно похожи)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В один голос (вместе)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Одному богу известно (никому)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Один к одному (одинаково)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a typeface="Calibri"/>
                <a:cs typeface="Times New Roman"/>
              </a:rPr>
              <a:t>Одним росчерком пера (не вникая в существо дела)</a:t>
            </a:r>
          </a:p>
          <a:p>
            <a:r>
              <a:rPr lang="ru-RU" dirty="0">
                <a:ea typeface="Calibri"/>
              </a:rPr>
              <a:t>Одним миром мазаны (с одинаковыми недостатками) </a:t>
            </a:r>
            <a:endParaRPr lang="ru-RU" dirty="0" smtClean="0">
              <a:ea typeface="Calibri"/>
            </a:endParaRPr>
          </a:p>
          <a:p>
            <a:r>
              <a:rPr lang="ru-RU" dirty="0">
                <a:ea typeface="Calibri"/>
              </a:rPr>
              <a:t/>
            </a:r>
            <a:br>
              <a:rPr lang="ru-RU" dirty="0">
                <a:ea typeface="Calibri"/>
              </a:rPr>
            </a:br>
            <a:r>
              <a:rPr lang="ru-RU" dirty="0">
                <a:ea typeface="Calibri"/>
              </a:rPr>
              <a:t>С три короба (наврать, наговорить) – очень много наговорить неправды. </a:t>
            </a:r>
            <a:endParaRPr lang="ru-RU" dirty="0" smtClean="0">
              <a:ea typeface="Calibri"/>
            </a:endParaRPr>
          </a:p>
          <a:p>
            <a:r>
              <a:rPr lang="ru-RU" dirty="0">
                <a:ea typeface="Calibri"/>
              </a:rPr>
              <a:t/>
            </a:r>
            <a:br>
              <a:rPr lang="ru-RU" dirty="0">
                <a:ea typeface="Calibri"/>
              </a:rPr>
            </a:br>
            <a:r>
              <a:rPr lang="ru-RU" dirty="0">
                <a:ea typeface="Calibri"/>
              </a:rPr>
              <a:t>В три погибели (гнуться) – гнуться очень низко. </a:t>
            </a:r>
            <a:br>
              <a:rPr lang="ru-RU" dirty="0">
                <a:ea typeface="Calibri"/>
              </a:rPr>
            </a:b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888039"/>
            <a:ext cx="2669282" cy="2701313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680" y="2914601"/>
            <a:ext cx="2981993" cy="3975989"/>
          </a:xfrm>
          <a:prstGeom prst="rect">
            <a:avLst/>
          </a:prstGeom>
          <a:noFill/>
          <a:ln>
            <a:noFill/>
          </a:ln>
          <a:effectLst>
            <a:softEdge rad="342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643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53886" y="186622"/>
            <a:ext cx="685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/>
              <a:t>А может ли обойтись без чисел фольклор? Нет! В пословицах и поговорках мы тоже встречаем числительные! </a:t>
            </a:r>
            <a:r>
              <a:rPr lang="ru-RU" sz="3200" dirty="0"/>
              <a:t/>
            </a:r>
            <a:br>
              <a:rPr lang="ru-RU" sz="3200" dirty="0"/>
            </a:b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09937" y="3212976"/>
            <a:ext cx="72737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Один раз украл – навек вором стал. </a:t>
            </a:r>
            <a:br>
              <a:rPr lang="ru-RU" sz="2000" dirty="0"/>
            </a:br>
            <a:r>
              <a:rPr lang="ru-RU" sz="2000" dirty="0"/>
              <a:t>Один раз солгал – навек лгуном стал. </a:t>
            </a:r>
            <a:br>
              <a:rPr lang="ru-RU" sz="2000" dirty="0"/>
            </a:br>
            <a:r>
              <a:rPr lang="ru-RU" sz="2000" dirty="0"/>
              <a:t>Одна мудрая голова ста голов стоит. </a:t>
            </a:r>
            <a:br>
              <a:rPr lang="ru-RU" sz="2000" dirty="0"/>
            </a:br>
            <a:r>
              <a:rPr lang="ru-RU" sz="2000" dirty="0"/>
              <a:t>Одна пчела немного мёду натаскает. </a:t>
            </a:r>
            <a:br>
              <a:rPr lang="ru-RU" sz="2000" dirty="0"/>
            </a:br>
            <a:r>
              <a:rPr lang="ru-RU" sz="2000" dirty="0"/>
              <a:t>Одному ехать и дорога длинна. </a:t>
            </a:r>
            <a:br>
              <a:rPr lang="ru-RU" sz="2000" dirty="0"/>
            </a:br>
            <a:r>
              <a:rPr lang="ru-RU" sz="2000" dirty="0"/>
              <a:t>Одна книга тысячу людей учит. </a:t>
            </a:r>
            <a:br>
              <a:rPr lang="ru-RU" sz="2000" dirty="0"/>
            </a:br>
            <a:r>
              <a:rPr lang="ru-RU" sz="2000" dirty="0"/>
              <a:t>Одно сегодня лучше двух завтра. </a:t>
            </a:r>
            <a:r>
              <a:rPr lang="ru-RU" sz="2000" dirty="0" smtClean="0"/>
              <a:t>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Один в поле не воин. </a:t>
            </a:r>
            <a:br>
              <a:rPr lang="ru-RU" sz="2000" dirty="0"/>
            </a:br>
            <a:r>
              <a:rPr lang="ru-RU" sz="2000" dirty="0"/>
              <a:t>Что для одного еда, для </a:t>
            </a:r>
            <a:r>
              <a:rPr lang="ru-RU" sz="2000" dirty="0" smtClean="0"/>
              <a:t>другого - яд</a:t>
            </a:r>
            <a:endParaRPr lang="ru-RU" sz="2000" dirty="0"/>
          </a:p>
        </p:txBody>
      </p:sp>
      <p:pic>
        <p:nvPicPr>
          <p:cNvPr id="3076" name="Picture 4" descr="http://egypt.life-rus.pro/attachments/Image/learn2.png?template=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070" y="2132856"/>
            <a:ext cx="3873864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031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413" y="558553"/>
            <a:ext cx="4395587" cy="6048672"/>
          </a:xfrm>
          <a:prstGeom prst="rect">
            <a:avLst/>
          </a:prstGeom>
          <a:noFill/>
          <a:ln>
            <a:noFill/>
          </a:ln>
          <a:effectLst>
            <a:softEdge rad="762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 descr="Папилломы? Это признак паразитов в организме! Избавляйтесь от них, выпивая...">
            <a:hlinkClick r:id="rId3" tooltip="Папилломы? Это признак паразитов в организме! Избавляйтесь от них, выпивая..."/>
          </p:cNvPr>
          <p:cNvSpPr>
            <a:spLocks noChangeAspect="1" noChangeArrowheads="1"/>
          </p:cNvSpPr>
          <p:nvPr/>
        </p:nvSpPr>
        <p:spPr bwMode="auto">
          <a:xfrm>
            <a:off x="523875" y="635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683634"/>
            <a:ext cx="531033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cs typeface="Times New Roman" pitchFamily="18" charset="0"/>
              </a:rPr>
              <a:t>Один волк гоняет овец полк.</a:t>
            </a:r>
            <a:r>
              <a:rPr lang="ru-RU" altLang="ru-RU" sz="2000" dirty="0"/>
              <a:t/>
            </a:r>
            <a:br>
              <a:rPr lang="ru-RU" altLang="ru-RU" sz="2000" dirty="0"/>
            </a:br>
            <a:r>
              <a:rPr lang="ru-RU" altLang="ru-RU" sz="2000" dirty="0">
                <a:cs typeface="Times New Roman" pitchFamily="18" charset="0"/>
              </a:rPr>
              <a:t>С одной ягоды сыт не будешь.</a:t>
            </a:r>
            <a:r>
              <a:rPr lang="ru-RU" altLang="ru-RU" sz="2000" dirty="0"/>
              <a:t/>
            </a:r>
            <a:br>
              <a:rPr lang="ru-RU" altLang="ru-RU" sz="2000" dirty="0"/>
            </a:br>
            <a:r>
              <a:rPr lang="ru-RU" altLang="ru-RU" sz="2000" dirty="0">
                <a:cs typeface="Times New Roman" pitchFamily="18" charset="0"/>
              </a:rPr>
              <a:t>Первый день гости – золото, второй – серебро, третий – медь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cs typeface="Times New Roman" pitchFamily="18" charset="0"/>
              </a:rPr>
              <a:t> Один за всех и все за одного.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cs typeface="Times New Roman" pitchFamily="18" charset="0"/>
              </a:rPr>
              <a:t>Один в поле не воин.</a:t>
            </a:r>
            <a:br>
              <a:rPr lang="ru-RU" altLang="ru-RU" sz="2000" dirty="0">
                <a:cs typeface="Times New Roman" pitchFamily="18" charset="0"/>
              </a:rPr>
            </a:br>
            <a:r>
              <a:rPr lang="ru-RU" altLang="ru-RU" sz="2000" dirty="0">
                <a:cs typeface="Times New Roman" pitchFamily="18" charset="0"/>
              </a:rPr>
              <a:t>Один и дома горюет, а двое в поле воюют.</a:t>
            </a:r>
            <a:br>
              <a:rPr lang="ru-RU" altLang="ru-RU" sz="2000" dirty="0">
                <a:cs typeface="Times New Roman" pitchFamily="18" charset="0"/>
              </a:rPr>
            </a:br>
            <a:r>
              <a:rPr lang="ru-RU" altLang="ru-RU" sz="2000" dirty="0">
                <a:cs typeface="Times New Roman" pitchFamily="18" charset="0"/>
              </a:rPr>
              <a:t>Одна голова и в печи гаснет, а две и в поле курятся.</a:t>
            </a:r>
            <a:br>
              <a:rPr lang="ru-RU" altLang="ru-RU" sz="2000" dirty="0">
                <a:cs typeface="Times New Roman" pitchFamily="18" charset="0"/>
              </a:rPr>
            </a:br>
            <a:r>
              <a:rPr lang="ru-RU" altLang="ru-RU" sz="2000" dirty="0">
                <a:cs typeface="Times New Roman" pitchFamily="18" charset="0"/>
              </a:rPr>
              <a:t>Одним конём всё поле не изъездишь.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cs typeface="Times New Roman" pitchFamily="18" charset="0"/>
              </a:rPr>
              <a:t>Если по-русски скроен, и один в поле воин.</a:t>
            </a:r>
            <a:br>
              <a:rPr lang="ru-RU" altLang="ru-RU" sz="2000" dirty="0">
                <a:cs typeface="Times New Roman" pitchFamily="18" charset="0"/>
              </a:rPr>
            </a:br>
            <a:r>
              <a:rPr lang="ru-RU" altLang="ru-RU" sz="2000" dirty="0">
                <a:cs typeface="Times New Roman" pitchFamily="18" charset="0"/>
              </a:rPr>
              <a:t>Первый парень на деревне, а в деревне один дом.</a:t>
            </a:r>
            <a:br>
              <a:rPr lang="ru-RU" altLang="ru-RU" sz="2000" dirty="0">
                <a:cs typeface="Times New Roman" pitchFamily="18" charset="0"/>
              </a:rPr>
            </a:br>
            <a:r>
              <a:rPr lang="ru-RU" altLang="ru-RU" sz="2000" dirty="0">
                <a:cs typeface="Times New Roman" pitchFamily="18" charset="0"/>
              </a:rPr>
              <a:t>Пока не поешь каши из одной чаши, так и человека не узнаешь.</a:t>
            </a:r>
            <a:br>
              <a:rPr lang="ru-RU" altLang="ru-RU" sz="2000" dirty="0">
                <a:cs typeface="Times New Roman" pitchFamily="18" charset="0"/>
              </a:rPr>
            </a:br>
            <a:r>
              <a:rPr lang="ru-RU" altLang="ru-RU" sz="2000" dirty="0">
                <a:cs typeface="Times New Roman" pitchFamily="18" charset="0"/>
              </a:rPr>
              <a:t>Одна голова хорошо, а две ещё лучше.</a:t>
            </a:r>
            <a:r>
              <a:rPr lang="ru-RU" altLang="ru-RU" sz="2000" dirty="0"/>
              <a:t> </a:t>
            </a:r>
            <a:endParaRPr lang="ru-RU" altLang="ru-RU" sz="2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lib5.podelise.ru/tw_files2/urls_389/6/d-5339/5339_html_m50e3e5b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819472"/>
            <a:ext cx="5860782" cy="8064896"/>
          </a:xfrm>
          <a:prstGeom prst="rect">
            <a:avLst/>
          </a:prstGeom>
          <a:noFill/>
          <a:effectLst>
            <a:softEdge rad="406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558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://lib5.podelise.ru/tw_files2/urls_389/6/d-5339/5339_html_7c9f1e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-603448"/>
            <a:ext cx="6442659" cy="8865604"/>
          </a:xfrm>
          <a:prstGeom prst="rect">
            <a:avLst/>
          </a:prstGeom>
          <a:noFill/>
          <a:effectLst>
            <a:softEdge rad="647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8990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-819472"/>
            <a:ext cx="7012007" cy="9649072"/>
          </a:xfrm>
          <a:prstGeom prst="rect">
            <a:avLst/>
          </a:prstGeom>
          <a:noFill/>
          <a:ln>
            <a:noFill/>
          </a:ln>
          <a:effectLst>
            <a:softEdge rad="5207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7837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721346"/>
          </a:xfrm>
        </p:spPr>
        <p:txBody>
          <a:bodyPr>
            <a:normAutofit fontScale="90000"/>
          </a:bodyPr>
          <a:lstStyle/>
          <a:p>
            <a:pPr marL="448056" lvl="0" indent="-384048">
              <a:spcBef>
                <a:spcPct val="20000"/>
              </a:spcBef>
            </a:pPr>
            <a:r>
              <a:rPr lang="ru-RU" dirty="0" smtClean="0"/>
              <a:t>Цель: </a:t>
            </a:r>
            <a:r>
              <a:rPr lang="ru-RU" sz="2800" dirty="0" smtClean="0">
                <a:ln>
                  <a:noFill/>
                </a:ln>
                <a:solidFill>
                  <a:prstClr val="white"/>
                </a:solidFill>
                <a:effectLst/>
                <a:latin typeface="+mn-lt"/>
                <a:ea typeface="+mn-ea"/>
                <a:cs typeface="+mn-cs"/>
              </a:rPr>
              <a:t>расширить </a:t>
            </a:r>
            <a:r>
              <a:rPr lang="ru-RU" sz="2800" dirty="0">
                <a:ln>
                  <a:noFill/>
                </a:ln>
                <a:solidFill>
                  <a:prstClr val="white"/>
                </a:solidFill>
                <a:effectLst/>
                <a:latin typeface="+mn-lt"/>
                <a:ea typeface="+mn-ea"/>
                <a:cs typeface="+mn-cs"/>
              </a:rPr>
              <a:t>представление  о сфере употребления числительных в устной и письменной речи</a:t>
            </a:r>
            <a:br>
              <a:rPr lang="ru-RU" sz="2800" dirty="0">
                <a:ln>
                  <a:noFill/>
                </a:ln>
                <a:solidFill>
                  <a:prstClr val="white"/>
                </a:solidFill>
                <a:effectLst/>
                <a:latin typeface="+mn-lt"/>
                <a:ea typeface="+mn-ea"/>
                <a:cs typeface="+mn-cs"/>
              </a:rPr>
            </a:br>
            <a:endParaRPr lang="ru-RU" sz="28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64008" indent="0" algn="just">
              <a:buNone/>
            </a:pPr>
            <a:r>
              <a:rPr lang="ru-RU" sz="2000" b="1" dirty="0" smtClean="0"/>
              <a:t>Задачи </a:t>
            </a:r>
            <a:r>
              <a:rPr lang="ru-RU" sz="2000" b="1" dirty="0"/>
              <a:t>проекта:</a:t>
            </a:r>
            <a:endParaRPr lang="ru-RU" sz="2000" dirty="0"/>
          </a:p>
          <a:p>
            <a:pPr algn="just"/>
            <a:r>
              <a:rPr lang="ru-RU" sz="2000" dirty="0" smtClean="0"/>
              <a:t>рассмотреть </a:t>
            </a:r>
            <a:r>
              <a:rPr lang="ru-RU" sz="2000" dirty="0"/>
              <a:t>спектр употребления</a:t>
            </a:r>
            <a:r>
              <a:rPr lang="ru-RU" sz="2000" b="1" dirty="0"/>
              <a:t> </a:t>
            </a:r>
            <a:r>
              <a:rPr lang="ru-RU" sz="2000" dirty="0"/>
              <a:t>числительных в речи, </a:t>
            </a:r>
            <a:r>
              <a:rPr lang="ru-RU" sz="2000" dirty="0" smtClean="0"/>
              <a:t>познакомиться  </a:t>
            </a:r>
            <a:r>
              <a:rPr lang="ru-RU" sz="2000" dirty="0"/>
              <a:t>со словами, которые раньше служили для обозначения меры </a:t>
            </a:r>
            <a:r>
              <a:rPr lang="ru-RU" sz="2000" dirty="0" smtClean="0"/>
              <a:t>длины;</a:t>
            </a:r>
          </a:p>
          <a:p>
            <a:pPr algn="just"/>
            <a:r>
              <a:rPr lang="ru-RU" sz="2000" dirty="0"/>
              <a:t>н</a:t>
            </a:r>
            <a:r>
              <a:rPr lang="ru-RU" sz="2000" dirty="0" smtClean="0"/>
              <a:t>айти интересные факты о числительном;</a:t>
            </a:r>
          </a:p>
          <a:p>
            <a:pPr algn="just"/>
            <a:r>
              <a:rPr lang="ru-RU" sz="2000" dirty="0" smtClean="0"/>
              <a:t>совершенствовать </a:t>
            </a:r>
            <a:r>
              <a:rPr lang="ru-RU" sz="2000" dirty="0"/>
              <a:t>навыки</a:t>
            </a:r>
            <a:r>
              <a:rPr lang="ru-RU" sz="2000" b="1" dirty="0"/>
              <a:t> </a:t>
            </a:r>
            <a:r>
              <a:rPr lang="ru-RU" sz="2000" dirty="0"/>
              <a:t>исследовательской </a:t>
            </a:r>
            <a:r>
              <a:rPr lang="ru-RU" sz="2000" dirty="0" smtClean="0"/>
              <a:t>деятельности, </a:t>
            </a:r>
            <a:r>
              <a:rPr lang="ru-RU" sz="2000" dirty="0"/>
              <a:t>самостоятельной работы с информацией, работы со словарями, поиска информации в сети Интернет;</a:t>
            </a:r>
          </a:p>
          <a:p>
            <a:pPr algn="just"/>
            <a:r>
              <a:rPr lang="ru-RU" sz="2000" dirty="0" smtClean="0"/>
              <a:t>формировать </a:t>
            </a:r>
            <a:r>
              <a:rPr lang="ru-RU" sz="2000" dirty="0"/>
              <a:t>навыки работы в группе, умение планировать и организовывать свою деятельность, выступать перед аудиторией, формулировать свое мнение и анализировать выступление других, создавать презентации. </a:t>
            </a:r>
          </a:p>
        </p:txBody>
      </p:sp>
    </p:spTree>
    <p:extLst>
      <p:ext uri="{BB962C8B-B14F-4D97-AF65-F5344CB8AC3E}">
        <p14:creationId xmlns:p14="http://schemas.microsoft.com/office/powerpoint/2010/main" val="4004495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lib5.podelise.ru/tw_files2/urls_389/6/d-5339/5339_html_m5c3b42d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094" y="-963488"/>
            <a:ext cx="6488723" cy="8928992"/>
          </a:xfrm>
          <a:prstGeom prst="rect">
            <a:avLst/>
          </a:prstGeom>
          <a:noFill/>
          <a:effectLst>
            <a:softEdge rad="546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9418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603448"/>
            <a:ext cx="6615859" cy="9103940"/>
          </a:xfrm>
          <a:prstGeom prst="rect">
            <a:avLst/>
          </a:prstGeom>
          <a:noFill/>
          <a:ln>
            <a:noFill/>
          </a:ln>
          <a:effectLst>
            <a:softEdge rad="685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409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065" y="-747464"/>
            <a:ext cx="6959680" cy="9577064"/>
          </a:xfrm>
          <a:prstGeom prst="rect">
            <a:avLst/>
          </a:prstGeom>
          <a:noFill/>
          <a:ln>
            <a:noFill/>
          </a:ln>
          <a:effectLst>
            <a:softEdge rad="711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581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91680" y="0"/>
            <a:ext cx="3528392" cy="1399032"/>
          </a:xfrm>
        </p:spPr>
        <p:txBody>
          <a:bodyPr/>
          <a:lstStyle/>
          <a:p>
            <a:r>
              <a:rPr lang="ru-RU" dirty="0" smtClean="0"/>
              <a:t>Загадки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35895" y="1225942"/>
            <a:ext cx="5328593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/>
            </a:r>
            <a:b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</a:br>
            <a:r>
              <a:rPr lang="ru-RU" dirty="0">
                <a:solidFill>
                  <a:srgbClr val="FF0000"/>
                </a:solidFill>
                <a:latin typeface="Times New Roman"/>
                <a:ea typeface="Times New Roman"/>
              </a:rPr>
              <a:t>• </a:t>
            </a:r>
            <a:r>
              <a:rPr lang="ru-RU" sz="2000" dirty="0">
                <a:ea typeface="Times New Roman"/>
              </a:rPr>
              <a:t>Два стоят, два лежат, пятый ходит, шестой водит, седьмой песенки поет. (Дверь) 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• Кто землю первый пашет? (Червяк) 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• Был ребенок – не знал пеленок, стал стариком – сто пеленок на нем. (Капуста) </a:t>
            </a:r>
            <a:br>
              <a:rPr lang="ru-RU" sz="2000" dirty="0">
                <a:ea typeface="Times New Roman"/>
              </a:rPr>
            </a:br>
            <a:r>
              <a:rPr lang="ru-RU" sz="2000" dirty="0" smtClean="0">
                <a:ea typeface="Times New Roman"/>
              </a:rPr>
              <a:t>• </a:t>
            </a:r>
            <a:r>
              <a:rPr lang="ru-RU" sz="2000" dirty="0">
                <a:ea typeface="Times New Roman"/>
              </a:rPr>
              <a:t>Два брюшка, четыре ушка. (Подушка) 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• Четыре брата под одной шляпой стоят, одним кушаком обвязаны. (Стол) </a:t>
            </a:r>
            <a:br>
              <a:rPr lang="ru-RU" sz="2000" dirty="0">
                <a:ea typeface="Times New Roman"/>
              </a:rPr>
            </a:br>
            <a:r>
              <a:rPr lang="ru-RU" sz="2000" dirty="0">
                <a:ea typeface="Times New Roman"/>
              </a:rPr>
              <a:t>• Выходили 12 молодцев, выносили 52 сокола, выпускали 365 лебедей. (Месяцы, недели, дни) </a:t>
            </a:r>
            <a:br>
              <a:rPr lang="ru-RU" sz="2000" dirty="0">
                <a:ea typeface="Times New Roman"/>
              </a:rPr>
            </a:br>
            <a:endParaRPr lang="ru-RU" sz="2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8" y="1764461"/>
            <a:ext cx="3617567" cy="4184819"/>
          </a:xfrm>
          <a:prstGeom prst="rect">
            <a:avLst/>
          </a:prstGeom>
          <a:noFill/>
          <a:ln>
            <a:noFill/>
          </a:ln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2152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344" y="2651563"/>
            <a:ext cx="2839660" cy="3983522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28344" y="2420888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/>
              <a:t>«Один дома» </a:t>
            </a:r>
            <a:br>
              <a:rPr lang="ru-RU" sz="2000" dirty="0"/>
            </a:br>
            <a:r>
              <a:rPr lang="ru-RU" sz="2000" dirty="0"/>
              <a:t>«Плюс один-1013» </a:t>
            </a:r>
            <a:br>
              <a:rPr lang="ru-RU" sz="2000" dirty="0"/>
            </a:br>
            <a:r>
              <a:rPr lang="ru-RU" sz="2000" dirty="0"/>
              <a:t>«Зайцев + один» </a:t>
            </a:r>
            <a:br>
              <a:rPr lang="ru-RU" sz="2000" dirty="0"/>
            </a:br>
            <a:r>
              <a:rPr lang="ru-RU" sz="2000" dirty="0"/>
              <a:t>«В бой идут одни старики» </a:t>
            </a:r>
            <a:br>
              <a:rPr lang="ru-RU" sz="2000" dirty="0"/>
            </a:br>
            <a:r>
              <a:rPr lang="ru-RU" sz="2000" dirty="0"/>
              <a:t>«Одним меньше» </a:t>
            </a:r>
            <a:br>
              <a:rPr lang="ru-RU" sz="2000" dirty="0"/>
            </a:br>
            <a:r>
              <a:rPr lang="ru-RU" sz="2000" dirty="0"/>
              <a:t>«Ты у меня одна» </a:t>
            </a:r>
            <a:br>
              <a:rPr lang="ru-RU" sz="2000" dirty="0"/>
            </a:br>
            <a:r>
              <a:rPr lang="ru-RU" sz="2000" dirty="0"/>
              <a:t>«История одного города» </a:t>
            </a:r>
            <a:br>
              <a:rPr lang="ru-RU" sz="2000" dirty="0"/>
            </a:br>
            <a:r>
              <a:rPr lang="ru-RU" sz="2000" dirty="0" smtClean="0"/>
              <a:t>«Рыцарь</a:t>
            </a:r>
            <a:r>
              <a:rPr lang="ru-RU" sz="2000" dirty="0"/>
              <a:t>» </a:t>
            </a:r>
            <a:br>
              <a:rPr lang="ru-RU" sz="2000" dirty="0"/>
            </a:br>
            <a:r>
              <a:rPr lang="ru-RU" sz="2000" dirty="0"/>
              <a:t>«Первая перчатка» </a:t>
            </a:r>
            <a:br>
              <a:rPr lang="ru-RU" sz="2000" dirty="0"/>
            </a:br>
            <a:r>
              <a:rPr lang="ru-RU" sz="2000" dirty="0"/>
              <a:t>«Первая любовь» 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539" y="260647"/>
            <a:ext cx="2081392" cy="2952329"/>
          </a:xfrm>
          <a:prstGeom prst="rect">
            <a:avLst/>
          </a:prstGeom>
          <a:noFill/>
          <a:ln>
            <a:noFill/>
          </a:ln>
          <a:effectLst>
            <a:softEdge rad="762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811" y="260646"/>
            <a:ext cx="2080937" cy="2952330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0" y="548680"/>
            <a:ext cx="8229600" cy="1398587"/>
          </a:xfrm>
        </p:spPr>
        <p:txBody>
          <a:bodyPr/>
          <a:lstStyle/>
          <a:p>
            <a:r>
              <a:rPr lang="ru-RU" dirty="0"/>
              <a:t>Ф</a:t>
            </a:r>
            <a:r>
              <a:rPr lang="ru-RU" dirty="0" smtClean="0"/>
              <a:t>ильмы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55219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7692" y="1628800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ru-RU" sz="2000" dirty="0">
                <a:solidFill>
                  <a:prstClr val="white"/>
                </a:solidFill>
              </a:rPr>
              <a:t>«Агент 007» </a:t>
            </a:r>
            <a:endParaRPr lang="ru-RU" sz="2000" dirty="0" smtClean="0">
              <a:solidFill>
                <a:prstClr val="white"/>
              </a:solidFill>
            </a:endParaRPr>
          </a:p>
          <a:p>
            <a:pPr lvl="0"/>
            <a:r>
              <a:rPr lang="ru-RU" sz="2000" dirty="0" smtClean="0">
                <a:solidFill>
                  <a:prstClr val="white"/>
                </a:solidFill>
              </a:rPr>
              <a:t>«Девятая рота»</a:t>
            </a:r>
            <a:r>
              <a:rPr lang="ru-RU" sz="2000" dirty="0">
                <a:solidFill>
                  <a:prstClr val="white"/>
                </a:solidFill>
              </a:rPr>
              <a:t/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«Десятое королевство» 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«Двенадцать стульев» 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«Двенадцать месяцев» 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«Двенадцать рождественских свиданий» 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«Тринадцать друзей </a:t>
            </a:r>
            <a:r>
              <a:rPr lang="ru-RU" sz="2000" dirty="0" err="1">
                <a:solidFill>
                  <a:prstClr val="white"/>
                </a:solidFill>
              </a:rPr>
              <a:t>Оушена</a:t>
            </a:r>
            <a:r>
              <a:rPr lang="ru-RU" sz="2000" dirty="0">
                <a:solidFill>
                  <a:prstClr val="white"/>
                </a:solidFill>
              </a:rPr>
              <a:t>» 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«Тринадцать войн» 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«Пятница тринадцатое» </a:t>
            </a:r>
          </a:p>
          <a:p>
            <a:pPr lvl="0"/>
            <a:r>
              <a:rPr lang="ru-RU" sz="2000" dirty="0">
                <a:solidFill>
                  <a:prstClr val="white"/>
                </a:solidFill>
              </a:rPr>
              <a:t>«Три плюс два»</a:t>
            </a:r>
            <a:br>
              <a:rPr lang="ru-RU" sz="2000" dirty="0">
                <a:solidFill>
                  <a:prstClr val="white"/>
                </a:solidFill>
              </a:rPr>
            </a:br>
            <a:r>
              <a:rPr lang="ru-RU" sz="2000" dirty="0">
                <a:solidFill>
                  <a:prstClr val="white"/>
                </a:solidFill>
              </a:rPr>
              <a:t>«Семнадцать мгновений весны» </a:t>
            </a:r>
            <a:br>
              <a:rPr lang="ru-RU" sz="2000" dirty="0">
                <a:solidFill>
                  <a:prstClr val="white"/>
                </a:solidFill>
              </a:rPr>
            </a:br>
            <a:endParaRPr lang="ru-RU" sz="2000" dirty="0">
              <a:solidFill>
                <a:prstClr val="white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170"/>
            <a:ext cx="2664296" cy="3895200"/>
          </a:xfrm>
          <a:prstGeom prst="rect">
            <a:avLst/>
          </a:prstGeom>
          <a:noFill/>
          <a:ln>
            <a:noFill/>
          </a:ln>
          <a:effectLst>
            <a:softEdge rad="368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119793"/>
            <a:ext cx="2438772" cy="3411686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300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99020" y="404664"/>
            <a:ext cx="464498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«Семь </a:t>
            </a:r>
            <a:r>
              <a:rPr lang="ru-RU" sz="2000" dirty="0" err="1"/>
              <a:t>Симеонов</a:t>
            </a:r>
            <a:r>
              <a:rPr lang="ru-RU" sz="2000" dirty="0"/>
              <a:t>» русская народная сказка </a:t>
            </a:r>
            <a:br>
              <a:rPr lang="ru-RU" sz="2000" dirty="0"/>
            </a:br>
            <a:r>
              <a:rPr lang="ru-RU" sz="2000" dirty="0"/>
              <a:t>«Семь королей и одна королева» </a:t>
            </a:r>
            <a:r>
              <a:rPr lang="ru-RU" sz="2000" dirty="0" err="1"/>
              <a:t>Е.Пермяк</a:t>
            </a:r>
            <a:r>
              <a:rPr lang="ru-RU" sz="2000" dirty="0"/>
              <a:t> </a:t>
            </a:r>
            <a:br>
              <a:rPr lang="ru-RU" sz="2000" dirty="0"/>
            </a:br>
            <a:r>
              <a:rPr lang="ru-RU" sz="2000" dirty="0"/>
              <a:t>«Семь подземных королей» </a:t>
            </a:r>
            <a:r>
              <a:rPr lang="ru-RU" sz="2000" dirty="0" err="1"/>
              <a:t>А.Волков</a:t>
            </a:r>
            <a:r>
              <a:rPr lang="ru-RU" sz="2000" dirty="0"/>
              <a:t> </a:t>
            </a:r>
            <a:br>
              <a:rPr lang="ru-RU" sz="2000" dirty="0"/>
            </a:br>
            <a:r>
              <a:rPr lang="ru-RU" sz="2000" dirty="0"/>
              <a:t>«Семь цветов радуги» </a:t>
            </a:r>
            <a:r>
              <a:rPr lang="ru-RU" sz="2000" dirty="0" err="1"/>
              <a:t>В.Брюсов</a:t>
            </a:r>
            <a:r>
              <a:rPr lang="ru-RU" sz="2000" dirty="0"/>
              <a:t> </a:t>
            </a:r>
            <a:br>
              <a:rPr lang="ru-RU" sz="2000" dirty="0"/>
            </a:br>
            <a:r>
              <a:rPr lang="ru-RU" sz="2000" dirty="0"/>
              <a:t>«Ночной сторож, или семь занимательных историй» </a:t>
            </a:r>
            <a:r>
              <a:rPr lang="ru-RU" sz="2000" dirty="0" err="1"/>
              <a:t>В.Каверин</a:t>
            </a:r>
            <a:r>
              <a:rPr lang="ru-RU" sz="2000" dirty="0"/>
              <a:t> </a:t>
            </a:r>
            <a:br>
              <a:rPr lang="ru-RU" sz="2000" dirty="0"/>
            </a:br>
            <a:r>
              <a:rPr lang="ru-RU" sz="2000" dirty="0"/>
              <a:t>«Сказка о мёртвой царевне и семи богатырях» </a:t>
            </a:r>
            <a:r>
              <a:rPr lang="ru-RU" sz="2000" dirty="0" err="1" smtClean="0"/>
              <a:t>А.Пушкин</a:t>
            </a:r>
            <a:endParaRPr lang="ru-RU" sz="2000" dirty="0" smtClean="0"/>
          </a:p>
          <a:p>
            <a:r>
              <a:rPr lang="ru-RU" sz="2000" dirty="0">
                <a:ea typeface="Calibri"/>
              </a:rPr>
              <a:t>«451 по Фаренгейту» </a:t>
            </a:r>
            <a:r>
              <a:rPr lang="ru-RU" sz="2000" dirty="0" err="1" smtClean="0">
                <a:ea typeface="Calibri"/>
              </a:rPr>
              <a:t>Р.Брэдбери</a:t>
            </a:r>
            <a:endParaRPr lang="ru-RU" sz="2000" dirty="0" smtClean="0">
              <a:ea typeface="Calibri"/>
            </a:endParaRPr>
          </a:p>
          <a:p>
            <a:r>
              <a:rPr lang="ru-RU" sz="2000" dirty="0">
                <a:ea typeface="Calibri"/>
              </a:rPr>
              <a:t> «Десять </a:t>
            </a:r>
            <a:r>
              <a:rPr lang="ru-RU" sz="2000" dirty="0" err="1">
                <a:ea typeface="Calibri"/>
              </a:rPr>
              <a:t>негритят</a:t>
            </a:r>
            <a:r>
              <a:rPr lang="ru-RU" sz="2000" dirty="0">
                <a:ea typeface="Calibri"/>
              </a:rPr>
              <a:t>» </a:t>
            </a:r>
            <a:r>
              <a:rPr lang="ru-RU" sz="2000" dirty="0" err="1">
                <a:ea typeface="Calibri"/>
              </a:rPr>
              <a:t>А.Кристи</a:t>
            </a:r>
            <a:r>
              <a:rPr lang="ru-RU" sz="2000" dirty="0">
                <a:ea typeface="Calibri"/>
              </a:rPr>
              <a:t> </a:t>
            </a:r>
            <a:endParaRPr lang="ru-RU" sz="2000" dirty="0" smtClean="0"/>
          </a:p>
          <a:p>
            <a:r>
              <a:rPr lang="ru-RU" sz="2000" dirty="0"/>
              <a:t> </a:t>
            </a:r>
            <a:r>
              <a:rPr lang="ru-RU" sz="2000" dirty="0">
                <a:ea typeface="Calibri"/>
              </a:rPr>
              <a:t>«Пётр Первый» </a:t>
            </a:r>
            <a:r>
              <a:rPr lang="ru-RU" sz="2000" dirty="0" err="1">
                <a:ea typeface="Calibri"/>
              </a:rPr>
              <a:t>А.Толстой</a:t>
            </a:r>
            <a:r>
              <a:rPr lang="ru-RU" sz="2000" dirty="0">
                <a:ea typeface="Calibri"/>
              </a:rPr>
              <a:t> </a:t>
            </a:r>
            <a:br>
              <a:rPr lang="ru-RU" sz="2000" dirty="0">
                <a:ea typeface="Calibri"/>
              </a:rPr>
            </a:br>
            <a:r>
              <a:rPr lang="ru-RU" sz="2000" dirty="0">
                <a:ea typeface="Calibri"/>
              </a:rPr>
              <a:t>«Первая любовь» </a:t>
            </a:r>
            <a:r>
              <a:rPr lang="ru-RU" sz="2000" dirty="0" err="1">
                <a:ea typeface="Calibri"/>
              </a:rPr>
              <a:t>И.Тургенев</a:t>
            </a:r>
            <a:r>
              <a:rPr lang="ru-RU" sz="2000" dirty="0">
                <a:ea typeface="Calibri"/>
              </a:rPr>
              <a:t> </a:t>
            </a:r>
            <a:br>
              <a:rPr lang="ru-RU" sz="2000" dirty="0">
                <a:ea typeface="Calibri"/>
              </a:rPr>
            </a:br>
            <a:r>
              <a:rPr lang="ru-RU" sz="2000" dirty="0">
                <a:ea typeface="Calibri"/>
              </a:rPr>
              <a:t>«Два капитана» </a:t>
            </a:r>
            <a:r>
              <a:rPr lang="ru-RU" sz="2000" dirty="0" err="1">
                <a:ea typeface="Calibri"/>
              </a:rPr>
              <a:t>В.Каверин</a:t>
            </a:r>
            <a:r>
              <a:rPr lang="ru-RU" sz="2000" dirty="0">
                <a:ea typeface="Calibri"/>
              </a:rPr>
              <a:t> </a:t>
            </a:r>
            <a:br>
              <a:rPr lang="ru-RU" sz="2000" dirty="0">
                <a:ea typeface="Calibri"/>
              </a:rPr>
            </a:br>
            <a:r>
              <a:rPr lang="ru-RU" sz="2000" dirty="0">
                <a:ea typeface="Calibri"/>
              </a:rPr>
              <a:t>«Две Дианы» </a:t>
            </a:r>
            <a:r>
              <a:rPr lang="ru-RU" sz="2000" dirty="0" err="1">
                <a:ea typeface="Calibri"/>
              </a:rPr>
              <a:t>А.Дюма</a:t>
            </a:r>
            <a:r>
              <a:rPr lang="ru-RU" sz="2000" dirty="0">
                <a:ea typeface="Calibri"/>
              </a:rPr>
              <a:t> </a:t>
            </a:r>
            <a:endParaRPr lang="ru-RU" sz="2000" dirty="0" smtClean="0">
              <a:ea typeface="Calibri"/>
            </a:endParaRPr>
          </a:p>
          <a:p>
            <a:r>
              <a:rPr lang="ru-RU" sz="2000" dirty="0">
                <a:ea typeface="Calibri"/>
              </a:rPr>
              <a:t>«Пятнадцатилетний капитан» </a:t>
            </a:r>
            <a:r>
              <a:rPr lang="ru-RU" sz="2000" dirty="0" err="1">
                <a:ea typeface="Calibri"/>
              </a:rPr>
              <a:t>Ж.Верн</a:t>
            </a:r>
            <a:r>
              <a:rPr lang="ru-RU" sz="2000" dirty="0">
                <a:ea typeface="Calibri"/>
              </a:rPr>
              <a:t> </a:t>
            </a:r>
            <a:br>
              <a:rPr lang="ru-RU" sz="2000" dirty="0">
                <a:ea typeface="Calibri"/>
              </a:rPr>
            </a:br>
            <a:r>
              <a:rPr lang="ru-RU" sz="2000" dirty="0">
                <a:ea typeface="Calibri"/>
              </a:rPr>
              <a:t/>
            </a:r>
            <a:br>
              <a:rPr lang="ru-RU" sz="2000" dirty="0">
                <a:ea typeface="Calibri"/>
              </a:rPr>
            </a:br>
            <a:endParaRPr lang="ru-RU" sz="2000" dirty="0"/>
          </a:p>
        </p:txBody>
      </p:sp>
      <p:pic>
        <p:nvPicPr>
          <p:cNvPr id="2050" name="Picture 2" descr="http://www.wiki.vladimir.i-edu.ru/images/b/b5/%D0%94%D1%83%D0%BC%D1%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112"/>
            <a:ext cx="4828900" cy="470012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Книги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5999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3744"/>
            <a:ext cx="8229600" cy="1399032"/>
          </a:xfrm>
        </p:spPr>
        <p:txBody>
          <a:bodyPr/>
          <a:lstStyle/>
          <a:p>
            <a:r>
              <a:rPr lang="ru-RU" dirty="0" smtClean="0"/>
              <a:t>выводы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196752"/>
            <a:ext cx="619268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На основании результата данного исследования можно сделать вывод, что сфера употребления имен числительных очень широка. Числительные используются в быту, в разговорной речи, в фольклоре (загадках, пословицах, поговорках), в сказках. Отличительной особенностью имен числительных является то, что они пишутся и цифрами, и буквами.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380" y="4581128"/>
            <a:ext cx="3757600" cy="1803648"/>
          </a:xfrm>
          <a:prstGeom prst="rect">
            <a:avLst/>
          </a:prstGeom>
          <a:noFill/>
          <a:ln>
            <a:noFill/>
          </a:ln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1526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http://dr-3838.com/photo/56bd43f74d147.jp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48883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284984"/>
            <a:ext cx="3525180" cy="3525180"/>
          </a:xfrm>
          <a:prstGeom prst="rect">
            <a:avLst/>
          </a:prstGeom>
          <a:noFill/>
          <a:ln>
            <a:noFill/>
          </a:ln>
          <a:effectLst>
            <a:softEdge rad="304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27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Znanio.ru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mtClean="0">
                <a:hlinkClick r:id="rId2"/>
              </a:rPr>
              <a:t>Скачано с </a:t>
            </a:r>
            <a:r>
              <a:rPr lang="en-US" smtClean="0">
                <a:hlinkClick r:id="rId2"/>
              </a:rPr>
              <a:t>www.znanio.ru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6743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029" y="2492896"/>
            <a:ext cx="5330619" cy="139903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своей повседневной жизни мы постоянно сталкиваемся с числительными. </a:t>
            </a:r>
            <a:r>
              <a:rPr lang="ru-RU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Числительные </a:t>
            </a:r>
            <a:r>
              <a:rPr lang="ru-RU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окружают нас со всех сторон, они используется во всех сферах жизни. </a:t>
            </a:r>
            <a:br>
              <a:rPr lang="ru-RU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ru-RU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1026" name="Picture 2" descr="http://igraemirastem.ru/wp-content/uploads/2012/04/chisl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030" y="1804662"/>
            <a:ext cx="3891124" cy="352839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231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4077072"/>
            <a:ext cx="8229600" cy="4572000"/>
          </a:xfrm>
        </p:spPr>
        <p:txBody>
          <a:bodyPr>
            <a:normAutofit/>
          </a:bodyPr>
          <a:lstStyle/>
          <a:p>
            <a:r>
              <a:rPr lang="ru-RU" sz="2400" dirty="0" smtClean="0">
                <a:ea typeface="Calibri"/>
              </a:rPr>
              <a:t>По </a:t>
            </a:r>
            <a:r>
              <a:rPr lang="ru-RU" sz="2400" dirty="0">
                <a:ea typeface="Calibri"/>
              </a:rPr>
              <a:t>частоте употребления в речи занимает 8 место. Среди девяти тысяч самых частотных слов 55 числительные, самыми частотными из них являются один, два, три, четыре, пять, десять, семь, шесть</a:t>
            </a:r>
            <a:endParaRPr lang="ru-RU" sz="2400" dirty="0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88640"/>
            <a:ext cx="5039544" cy="3779658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764704"/>
            <a:ext cx="309634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prstClr val="white"/>
                </a:solidFill>
                <a:ea typeface="Calibri"/>
              </a:rPr>
              <a:t>Не сразу человек научился считать и создал имя числительное. Из всех имен эта часть речи самая молодая.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3339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399032"/>
          </a:xfrm>
        </p:spPr>
        <p:txBody>
          <a:bodyPr/>
          <a:lstStyle/>
          <a:p>
            <a:r>
              <a:rPr lang="ru-RU" dirty="0" smtClean="0"/>
              <a:t>Из истории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503040"/>
            <a:ext cx="8229600" cy="4572000"/>
          </a:xfrm>
        </p:spPr>
        <p:txBody>
          <a:bodyPr>
            <a:normAutofit fontScale="92500" lnSpcReduction="20000"/>
          </a:bodyPr>
          <a:lstStyle/>
          <a:p>
            <a:r>
              <a:rPr lang="ru-RU" dirty="0"/>
              <a:t>Слова, обозначающие в русском языке числа, собирались постепенно, из разных частей речи. "Один", "два", "три", "четыре" – из прилагательных. Как и все прилагательные, они согласовывались с существительными по роду, числу и падежу. Следы этого согласования сохранились до наших дней в числительных "один" и "два" – "один учебник" – "одна книга" – "одно окно" – "одни ножницы"; "два учебника" – "две книги". 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29300"/>
            <a:ext cx="2800132" cy="2100099"/>
          </a:xfrm>
          <a:prstGeom prst="rect">
            <a:avLst/>
          </a:prstGeom>
          <a:noFill/>
          <a:ln>
            <a:noFill/>
          </a:ln>
          <a:effectLst>
            <a:softEdge rad="3556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816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6350">
                  <a:solidFill>
                    <a:srgbClr val="7FD13B">
                      <a:shade val="43000"/>
                    </a:srgbClr>
                  </a:solidFill>
                </a:ln>
                <a:solidFill>
                  <a:srgbClr val="7FD13B">
                    <a:tint val="83000"/>
                    <a:satMod val="150000"/>
                  </a:srgbClr>
                </a:solidFill>
              </a:rPr>
              <a:t>Из истории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783703"/>
            <a:ext cx="5842992" cy="4572000"/>
          </a:xfrm>
        </p:spPr>
        <p:txBody>
          <a:bodyPr/>
          <a:lstStyle/>
          <a:p>
            <a:pPr lvl="0">
              <a:buClr>
                <a:srgbClr val="7FD13B"/>
              </a:buClr>
            </a:pPr>
            <a:r>
              <a:rPr lang="ru-RU" sz="2300" dirty="0">
                <a:solidFill>
                  <a:prstClr val="white"/>
                </a:solidFill>
              </a:rPr>
              <a:t>"</a:t>
            </a:r>
            <a:r>
              <a:rPr lang="ru-RU" sz="2400" dirty="0">
                <a:solidFill>
                  <a:prstClr val="white"/>
                </a:solidFill>
              </a:rPr>
              <a:t>Пять", "шесть", "семь", "восемь", "девять" – из существительных. В давние времена, когда эти слова были существительными, за ними следовали существительные в родительном падеже. Следы этого тоже сохранились в современном языке: "пять человек", "шесть человек", "семь человек" и т.д.</a:t>
            </a:r>
          </a:p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24744"/>
            <a:ext cx="2857500" cy="4991100"/>
          </a:xfrm>
          <a:prstGeom prst="rect">
            <a:avLst/>
          </a:prstGeom>
          <a:noFill/>
          <a:ln>
            <a:noFill/>
          </a:ln>
          <a:effectLst>
            <a:softEdge rad="4064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6910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ln w="6350">
                  <a:solidFill>
                    <a:srgbClr val="7FD13B">
                      <a:shade val="43000"/>
                    </a:srgbClr>
                  </a:solidFill>
                </a:ln>
                <a:solidFill>
                  <a:srgbClr val="7FD13B">
                    <a:tint val="83000"/>
                    <a:satMod val="150000"/>
                  </a:srgbClr>
                </a:solidFill>
              </a:rPr>
              <a:t>Из истории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572000"/>
          </a:xfrm>
        </p:spPr>
        <p:txBody>
          <a:bodyPr/>
          <a:lstStyle/>
          <a:p>
            <a:r>
              <a:rPr lang="ru-RU" dirty="0"/>
              <a:t>В середине </a:t>
            </a:r>
            <a:r>
              <a:rPr lang="ru-RU" dirty="0" smtClean="0"/>
              <a:t>Х</a:t>
            </a:r>
            <a:r>
              <a:rPr lang="en-US" dirty="0" smtClean="0"/>
              <a:t>VIII </a:t>
            </a:r>
            <a:r>
              <a:rPr lang="ru-RU" dirty="0" smtClean="0"/>
              <a:t>века </a:t>
            </a:r>
            <a:r>
              <a:rPr lang="ru-RU" dirty="0" err="1"/>
              <a:t>М.В.Ломоносов</a:t>
            </a:r>
            <a:r>
              <a:rPr lang="ru-RU" dirty="0"/>
              <a:t> в своей грамматике впервые назвал числительные самостоятельной частью </a:t>
            </a:r>
            <a:r>
              <a:rPr lang="ru-RU" dirty="0" smtClean="0"/>
              <a:t>речи</a:t>
            </a:r>
            <a:r>
              <a:rPr lang="ru-RU" dirty="0"/>
              <a:t>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891" y="3810000"/>
            <a:ext cx="73342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10914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229600" cy="1399032"/>
          </a:xfrm>
        </p:spPr>
        <p:txBody>
          <a:bodyPr/>
          <a:lstStyle/>
          <a:p>
            <a:r>
              <a:rPr lang="ru-RU" dirty="0">
                <a:ln w="6350">
                  <a:solidFill>
                    <a:srgbClr val="7FD13B">
                      <a:shade val="43000"/>
                    </a:srgbClr>
                  </a:solidFill>
                </a:ln>
                <a:solidFill>
                  <a:srgbClr val="7FD13B">
                    <a:tint val="83000"/>
                    <a:satMod val="150000"/>
                  </a:srgbClr>
                </a:solidFill>
              </a:rPr>
              <a:t>Из истории слов</a:t>
            </a:r>
            <a:endParaRPr lang="ru-RU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548684"/>
            <a:ext cx="4283968" cy="4283968"/>
          </a:xfrm>
          <a:prstGeom prst="rect">
            <a:avLst/>
          </a:prstGeom>
          <a:noFill/>
          <a:ln>
            <a:noFill/>
          </a:ln>
          <a:effectLst>
            <a:softEdge rad="4699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556792"/>
            <a:ext cx="5256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ea typeface="Times New Roman"/>
                <a:cs typeface="Times New Roman"/>
              </a:rPr>
              <a:t>Начиная </a:t>
            </a:r>
            <a:r>
              <a:rPr lang="ru-RU" sz="2400" dirty="0">
                <a:ea typeface="Times New Roman"/>
                <a:cs typeface="Times New Roman"/>
              </a:rPr>
              <a:t>с одиннадцати и </a:t>
            </a:r>
            <a:r>
              <a:rPr lang="ru-RU" sz="2400" dirty="0" smtClean="0">
                <a:ea typeface="Times New Roman"/>
                <a:cs typeface="Times New Roman"/>
              </a:rPr>
              <a:t>заканчивая</a:t>
            </a:r>
            <a:r>
              <a:rPr lang="ru-RU" sz="2400" dirty="0">
                <a:ea typeface="Times New Roman"/>
                <a:cs typeface="Times New Roman"/>
              </a:rPr>
              <a:t> двадцатью и три­дцатью, числительные имеют необычное сочетание -</a:t>
            </a:r>
            <a:r>
              <a:rPr lang="ru-RU" sz="2400" dirty="0" err="1">
                <a:ea typeface="Times New Roman"/>
                <a:cs typeface="Times New Roman"/>
              </a:rPr>
              <a:t>дцать</a:t>
            </a:r>
            <a:r>
              <a:rPr lang="ru-RU" sz="2400" dirty="0">
                <a:ea typeface="Times New Roman"/>
                <a:cs typeface="Times New Roman"/>
              </a:rPr>
              <a:t>, которое в других числительных не встречается.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5855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 истории слов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58010" y="1412776"/>
            <a:ext cx="8136904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3600" dirty="0">
                <a:solidFill>
                  <a:srgbClr val="FFFF00"/>
                </a:solidFill>
                <a:ea typeface="Calibri"/>
                <a:cs typeface="Times New Roman"/>
              </a:rPr>
              <a:t>Сорок. </a:t>
            </a:r>
            <a:r>
              <a:rPr lang="ru-RU" dirty="0">
                <a:ea typeface="Calibri"/>
                <a:cs typeface="Times New Roman"/>
              </a:rPr>
              <a:t>Слово </a:t>
            </a:r>
            <a:r>
              <a:rPr lang="ru-RU" dirty="0" smtClean="0">
                <a:ea typeface="Calibri"/>
                <a:cs typeface="Times New Roman"/>
              </a:rPr>
              <a:t>«сорок» в </a:t>
            </a:r>
            <a:r>
              <a:rPr lang="ru-RU" dirty="0">
                <a:ea typeface="Calibri"/>
                <a:cs typeface="Times New Roman"/>
              </a:rPr>
              <a:t>Древней Руси было именем существительным. Оно означало «мешок». Мешок с сорока соболями служил денежной единицей. В один </a:t>
            </a:r>
            <a:r>
              <a:rPr lang="ru-RU" dirty="0" err="1">
                <a:ea typeface="Calibri"/>
                <a:cs typeface="Times New Roman"/>
              </a:rPr>
              <a:t>сорокъ</a:t>
            </a:r>
            <a:r>
              <a:rPr lang="ru-RU" dirty="0">
                <a:ea typeface="Calibri"/>
                <a:cs typeface="Times New Roman"/>
              </a:rPr>
              <a:t> (то есть мешок) вкладывали 4 десятка собольих или беличьих шкурок, что составляло набор на целую шубу. Таким образом, </a:t>
            </a:r>
            <a:r>
              <a:rPr lang="ru-RU" dirty="0" err="1">
                <a:ea typeface="Calibri"/>
                <a:cs typeface="Times New Roman"/>
              </a:rPr>
              <a:t>сорокъ</a:t>
            </a:r>
            <a:r>
              <a:rPr lang="ru-RU" dirty="0">
                <a:ea typeface="Calibri"/>
                <a:cs typeface="Times New Roman"/>
              </a:rPr>
              <a:t> – сначала мешок, затем мешок с 40 соболями (или белками) и, наконец, числительное сорок. (Из «Краткого этимологического словаря» Н.М. </a:t>
            </a:r>
            <a:r>
              <a:rPr lang="ru-RU" dirty="0" err="1">
                <a:ea typeface="Calibri"/>
                <a:cs typeface="Times New Roman"/>
              </a:rPr>
              <a:t>Шанского</a:t>
            </a:r>
            <a:r>
              <a:rPr lang="ru-RU" dirty="0">
                <a:ea typeface="Calibri"/>
                <a:cs typeface="Times New Roman"/>
              </a:rPr>
              <a:t>). </a:t>
            </a:r>
            <a:br>
              <a:rPr lang="ru-RU" dirty="0">
                <a:ea typeface="Calibri"/>
                <a:cs typeface="Times New Roman"/>
              </a:rPr>
            </a:br>
            <a:r>
              <a:rPr lang="ru-RU" dirty="0" smtClean="0">
                <a:ea typeface="Calibri"/>
                <a:cs typeface="Times New Roman"/>
              </a:rPr>
              <a:t>•</a:t>
            </a:r>
            <a:endParaRPr lang="ru-RU" sz="2800" dirty="0">
              <a:effectLst/>
              <a:ea typeface="Calibri"/>
              <a:cs typeface="Times New Roman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61048"/>
            <a:ext cx="3781425" cy="2914650"/>
          </a:xfrm>
          <a:prstGeom prst="rect">
            <a:avLst/>
          </a:prstGeom>
          <a:noFill/>
          <a:ln>
            <a:noFill/>
          </a:ln>
          <a:effectLst>
            <a:softEdge rad="2921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09719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299</TotalTime>
  <Words>647</Words>
  <Application>Microsoft Office PowerPoint</Application>
  <PresentationFormat>Экран (4:3)</PresentationFormat>
  <Paragraphs>62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Calibri</vt:lpstr>
      <vt:lpstr>Century Gothic</vt:lpstr>
      <vt:lpstr>Tahoma</vt:lpstr>
      <vt:lpstr>Times New Roman</vt:lpstr>
      <vt:lpstr>Verdana</vt:lpstr>
      <vt:lpstr>Wingdings 2</vt:lpstr>
      <vt:lpstr>Яркая</vt:lpstr>
      <vt:lpstr>Это знакомое незнакомое числительное </vt:lpstr>
      <vt:lpstr>Цель: расширить представление  о сфере употребления числительных в устной и письменной речи </vt:lpstr>
      <vt:lpstr> В своей повседневной жизни мы постоянно сталкиваемся с числительными. Числительные окружают нас со всех сторон, они используется во всех сферах жизни.  </vt:lpstr>
      <vt:lpstr>Презентация PowerPoint</vt:lpstr>
      <vt:lpstr>Из истории</vt:lpstr>
      <vt:lpstr>Из истории</vt:lpstr>
      <vt:lpstr>Из истории</vt:lpstr>
      <vt:lpstr>Из истории слов</vt:lpstr>
      <vt:lpstr>Из истории слов</vt:lpstr>
      <vt:lpstr>Из истории слов</vt:lpstr>
      <vt:lpstr>Из истории слов</vt:lpstr>
      <vt:lpstr>Из истории слов</vt:lpstr>
      <vt:lpstr>Интересные факты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Загадки</vt:lpstr>
      <vt:lpstr>Фильмы</vt:lpstr>
      <vt:lpstr>Презентация PowerPoint</vt:lpstr>
      <vt:lpstr>Книги</vt:lpstr>
      <vt:lpstr>выводы</vt:lpstr>
      <vt:lpstr>Презентация PowerPoint</vt:lpstr>
      <vt:lpstr>Скачано с www.znanio.ru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Занимательные факты об имени числительном </dc:title>
  <cp:lastModifiedBy>Viktar</cp:lastModifiedBy>
  <cp:revision>28</cp:revision>
  <dcterms:modified xsi:type="dcterms:W3CDTF">2020-09-05T23:42:30Z</dcterms:modified>
</cp:coreProperties>
</file>