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56" r:id="rId2"/>
    <p:sldId id="258" r:id="rId3"/>
    <p:sldId id="257" r:id="rId4"/>
    <p:sldId id="260" r:id="rId5"/>
    <p:sldId id="261" r:id="rId6"/>
    <p:sldId id="265" r:id="rId7"/>
    <p:sldId id="262" r:id="rId8"/>
    <p:sldId id="267" r:id="rId9"/>
    <p:sldId id="269" r:id="rId10"/>
    <p:sldId id="268" r:id="rId11"/>
    <p:sldId id="270" r:id="rId12"/>
    <p:sldId id="27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99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B25B5-6461-43A6-B2E8-2B0C0CEDD10F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4B60D-83C8-4F67-9F79-494D9E826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B60D-83C8-4F67-9F79-494D9E8260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B60D-83C8-4F67-9F79-494D9E8260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4B60D-83C8-4F67-9F79-494D9E8260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72CA63-5B58-4F6D-BCE1-3AB089CA2879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3CFA2-A63C-4AF0-B396-DA4C6312DE6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0CA90-AC01-4907-834D-E0FA838C12F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10E59-7E00-43AF-803B-83FD3A952AD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1730-497C-49D8-8D12-DAA6DA5A1C5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6972E-100F-4DD4-A450-4C0171B34D1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6C2C8-23DB-4AA6-88DF-ABE5A00F984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08F4F-9794-492F-909A-FF375D9A53D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4E3B2-AB98-4D43-B8B3-6AEC6071E30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659F-4217-4085-B023-0794A1E129C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68F56-7918-4727-B910-FD82DB9969B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F6BE88D-88E6-44A6-9BB6-ADBEB0164031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Documents and Settings\алексей\Рабочий стол\Рисунок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23527" y="969210"/>
            <a:ext cx="8208913" cy="17730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TextBox 8"/>
          <p:cNvSpPr txBox="1"/>
          <p:nvPr/>
        </p:nvSpPr>
        <p:spPr>
          <a:xfrm>
            <a:off x="215516" y="188640"/>
            <a:ext cx="8712968" cy="6463308"/>
          </a:xfrm>
          <a:prstGeom prst="rect">
            <a:avLst/>
          </a:prstGeom>
          <a:noFill/>
          <a:ln w="19050" cmpd="sng">
            <a:solidFill>
              <a:srgbClr val="FF66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313" y="2852936"/>
            <a:ext cx="67422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chemeClr val="bg2"/>
              </a:buClr>
              <a:buSzPct val="130000"/>
              <a:buFont typeface="Wingdings" pitchFamily="2" charset="2"/>
              <a:buChar char="?"/>
            </a:pPr>
            <a:r>
              <a:rPr lang="ru-RU" sz="6000" b="1" cap="none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Деление клетки</a:t>
            </a:r>
          </a:p>
          <a:p>
            <a:pPr algn="ctr"/>
            <a:r>
              <a:rPr lang="ru-RU" sz="6000" b="1" cap="none" spc="50" dirty="0" smtClean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Митоз</a:t>
            </a:r>
            <a:endParaRPr lang="ru-RU" sz="6000" b="1" cap="none" spc="50" dirty="0">
              <a:ln w="11430"/>
              <a:solidFill>
                <a:srgbClr val="FF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373216"/>
            <a:ext cx="309634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4866" y="116632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Телофаза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7_5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-1463" t="16181" r="69738" b="9247"/>
          <a:stretch>
            <a:fillRect/>
          </a:stretch>
        </p:blipFill>
        <p:spPr bwMode="auto">
          <a:xfrm>
            <a:off x="251520" y="908720"/>
            <a:ext cx="2578230" cy="255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алексей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 r="8268" b="27313"/>
          <a:stretch>
            <a:fillRect/>
          </a:stretch>
        </p:blipFill>
        <p:spPr bwMode="auto">
          <a:xfrm>
            <a:off x="2699792" y="908720"/>
            <a:ext cx="5046396" cy="31989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1760" y="980728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ядрышко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764704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дочерние ядра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1340768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центриоли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3429000"/>
            <a:ext cx="223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ядерная мембрана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780928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хромосомы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573016"/>
            <a:ext cx="196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дочерние клетки</a:t>
            </a:r>
            <a:endParaRPr lang="ru-RU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59532" y="4149080"/>
            <a:ext cx="8424936" cy="864096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/>
              <a:t> Хромосомы деконденсируются, образуются ядрышки и ядерные мембраны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</a:pPr>
            <a:r>
              <a:rPr lang="ru-RU" sz="3200" dirty="0" smtClean="0">
                <a:latin typeface="Georgia" pitchFamily="18" charset="0"/>
              </a:rPr>
              <a:t> 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59532" y="5157192"/>
            <a:ext cx="8424936" cy="504056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/>
              <a:t> Растворяются нити веретена деления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59532" y="5805264"/>
            <a:ext cx="8424936" cy="864096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Цитокинез</a:t>
            </a:r>
            <a:r>
              <a:rPr lang="ru-RU" sz="3200" dirty="0" smtClean="0"/>
              <a:t> – деление цитоплазмы и образование двух дочерних </a:t>
            </a:r>
            <a:r>
              <a:rPr lang="ru-RU" sz="3200" dirty="0" smtClean="0"/>
              <a:t>клеток как и материнская</a:t>
            </a:r>
            <a:endParaRPr lang="ru-RU" sz="3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endParaRPr lang="ru-RU" sz="3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1700808"/>
            <a:ext cx="1661742" cy="995422"/>
          </a:xfrm>
          <a:prstGeom prst="ellips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ru-RU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4866" y="116632"/>
            <a:ext cx="5754269" cy="1328023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Биологическое значение митоза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 descr="C:\Documents and Settings\алексей\Рабочий стол\mitosis_withtex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14134"/>
            <a:ext cx="2699563" cy="2778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645024"/>
            <a:ext cx="8352928" cy="1077218"/>
          </a:xfrm>
          <a:prstGeom prst="rect">
            <a:avLst/>
          </a:prstGeom>
          <a:ln w="12700"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>
                <a:latin typeface="+mn-lt"/>
              </a:rPr>
              <a:t> В результате митоза образуется две клетки генетически идентичные материнской</a:t>
            </a:r>
            <a:endParaRPr lang="ru-RU" sz="32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869160"/>
            <a:ext cx="8352928" cy="584775"/>
          </a:xfrm>
          <a:prstGeom prst="rect">
            <a:avLst/>
          </a:prstGeom>
          <a:ln w="12700"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>
                <a:latin typeface="+mn-lt"/>
              </a:rPr>
              <a:t> Поддерживает постоянное число хромосом</a:t>
            </a: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89240"/>
            <a:ext cx="8352928" cy="1077218"/>
          </a:xfrm>
          <a:prstGeom prst="rect">
            <a:avLst/>
          </a:prstGeom>
          <a:ln w="12700"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>
                <a:latin typeface="+mn-lt"/>
              </a:rPr>
              <a:t> Обеспечивает рост, регенерацию, бесполое размножение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8306942" cy="219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4866" y="188640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Характеристика митоза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700808"/>
          <a:ext cx="8424936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9262"/>
                <a:gridCol w="3949756"/>
                <a:gridCol w="21259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Фазы митоза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События,</a:t>
                      </a:r>
                      <a:r>
                        <a:rPr lang="ru-RU" sz="3200" baseline="0" dirty="0" smtClean="0"/>
                        <a:t> происходящие в фазу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Набор</a:t>
                      </a:r>
                    </a:p>
                    <a:p>
                      <a:r>
                        <a:rPr lang="ru-RU" sz="3200" dirty="0" smtClean="0"/>
                        <a:t>хромосом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1. Профаза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2824"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>
            <a:stCxn id="27" idx="2"/>
          </p:cNvCxnSpPr>
          <p:nvPr/>
        </p:nvCxnSpPr>
        <p:spPr>
          <a:xfrm flipH="1">
            <a:off x="1613304" y="903729"/>
            <a:ext cx="2958697" cy="5090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7" idx="2"/>
          </p:cNvCxnSpPr>
          <p:nvPr/>
        </p:nvCxnSpPr>
        <p:spPr>
          <a:xfrm>
            <a:off x="4572001" y="903729"/>
            <a:ext cx="3161981" cy="50904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80000">
            <a:off x="4571533" y="783197"/>
            <a:ext cx="36004" cy="64800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576" y="1484784"/>
            <a:ext cx="1686993" cy="646986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Амитоз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1484784"/>
            <a:ext cx="1656184" cy="646986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Митоз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1484784"/>
            <a:ext cx="1656184" cy="64807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Мейоз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2276872"/>
            <a:ext cx="2880320" cy="3323987"/>
          </a:xfrm>
          <a:prstGeom prst="rect">
            <a:avLst/>
          </a:prstGeom>
          <a:ln w="1270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dirty="0" smtClean="0"/>
              <a:t>Прямое деление ядра путем перетяжки в отмирающих тканях и в клетках опухолей</a:t>
            </a:r>
            <a:endParaRPr lang="ru-RU" sz="3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2276872"/>
            <a:ext cx="2952328" cy="4708981"/>
          </a:xfrm>
          <a:prstGeom prst="rect">
            <a:avLst/>
          </a:prstGeom>
          <a:ln w="1270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dirty="0" smtClean="0"/>
              <a:t>Непрямое деление ядра эукариотической клетки с сохранением числа </a:t>
            </a:r>
            <a:r>
              <a:rPr lang="ru-RU" sz="3000" dirty="0" smtClean="0"/>
              <a:t>хромосом ( деление соматических клеток)</a:t>
            </a:r>
            <a:endParaRPr lang="ru-RU" sz="3000" dirty="0" smtClean="0"/>
          </a:p>
          <a:p>
            <a:endParaRPr lang="ru-RU" sz="3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2276872"/>
            <a:ext cx="2808312" cy="3323987"/>
          </a:xfrm>
          <a:prstGeom prst="rect">
            <a:avLst/>
          </a:prstGeom>
          <a:ln w="1270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dirty="0" smtClean="0"/>
              <a:t>Деление в зоне созревания половых клеток,  приводящее к уменьшению числа хромосом</a:t>
            </a:r>
            <a:endParaRPr lang="ru-RU" sz="30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94866" y="188640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Способы деления клеток</a:t>
            </a:r>
            <a:endParaRPr lang="ru-RU" sz="36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700808"/>
            <a:ext cx="7128792" cy="1569660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latin typeface="+mn-lt"/>
              </a:rPr>
              <a:t>ериод  с момента  образования клетки  и до ее деления или  превращения в специализированную клетку</a:t>
            </a:r>
            <a:endParaRPr lang="ru-RU" sz="3200" dirty="0"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91680" y="188640"/>
            <a:ext cx="5760640" cy="1328023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Жизненный цикл клетки (клеточный цикл)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484784"/>
            <a:ext cx="2160240" cy="646986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Интерфаза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1484784"/>
            <a:ext cx="2160240" cy="646986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Митоз</a:t>
            </a:r>
            <a:endParaRPr lang="ru-RU" sz="3200" dirty="0"/>
          </a:p>
        </p:txBody>
      </p:sp>
      <p:cxnSp>
        <p:nvCxnSpPr>
          <p:cNvPr id="10" name="Прямая со стрелкой 9"/>
          <p:cNvCxnSpPr>
            <a:stCxn id="4" idx="2"/>
            <a:endCxn id="9" idx="0"/>
          </p:cNvCxnSpPr>
          <p:nvPr/>
        </p:nvCxnSpPr>
        <p:spPr>
          <a:xfrm>
            <a:off x="4640823" y="903729"/>
            <a:ext cx="3027521" cy="58105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4" idx="2"/>
            <a:endCxn id="8" idx="0"/>
          </p:cNvCxnSpPr>
          <p:nvPr/>
        </p:nvCxnSpPr>
        <p:spPr>
          <a:xfrm flipH="1">
            <a:off x="1475656" y="903729"/>
            <a:ext cx="3165167" cy="58105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63688" y="188640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Клеточный цикл 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276872"/>
            <a:ext cx="2376264" cy="2062103"/>
          </a:xfrm>
          <a:prstGeom prst="rect">
            <a:avLst/>
          </a:prstGeom>
          <a:ln w="12700"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+mn-lt"/>
              </a:rPr>
              <a:t>Период между клеточными делениям</a:t>
            </a:r>
            <a:endParaRPr lang="ru-RU" sz="3200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2276872"/>
            <a:ext cx="2376264" cy="2062103"/>
          </a:xfrm>
          <a:prstGeom prst="rect">
            <a:avLst/>
          </a:prstGeom>
          <a:ln w="12700"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/>
              <a:t> Профаза</a:t>
            </a:r>
          </a:p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>
                <a:latin typeface="+mn-lt"/>
              </a:rPr>
              <a:t> Метафаза</a:t>
            </a:r>
          </a:p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/>
              <a:t> Анафаза</a:t>
            </a:r>
          </a:p>
          <a:p>
            <a:pPr>
              <a:buClr>
                <a:srgbClr val="FF9900"/>
              </a:buClr>
              <a:buFont typeface="Monotype Corsiva" pitchFamily="66" charset="0"/>
              <a:buChar char="•"/>
            </a:pPr>
            <a:r>
              <a:rPr lang="ru-RU" sz="3200" dirty="0" smtClean="0">
                <a:latin typeface="+mn-lt"/>
              </a:rPr>
              <a:t> Телофаза</a:t>
            </a:r>
            <a:endParaRPr lang="ru-RU" sz="3200" dirty="0">
              <a:latin typeface="+mn-lt"/>
            </a:endParaRPr>
          </a:p>
        </p:txBody>
      </p:sp>
      <p:grpSp>
        <p:nvGrpSpPr>
          <p:cNvPr id="66" name="Group 12"/>
          <p:cNvGrpSpPr>
            <a:grpSpLocks/>
          </p:cNvGrpSpPr>
          <p:nvPr/>
        </p:nvGrpSpPr>
        <p:grpSpPr bwMode="auto">
          <a:xfrm>
            <a:off x="2771800" y="2852936"/>
            <a:ext cx="3868983" cy="3795135"/>
            <a:chOff x="1273" y="-740"/>
            <a:chExt cx="3477" cy="3830"/>
          </a:xfrm>
        </p:grpSpPr>
        <p:sp>
          <p:nvSpPr>
            <p:cNvPr id="67" name="Oval 10"/>
            <p:cNvSpPr>
              <a:spLocks noChangeArrowheads="1"/>
            </p:cNvSpPr>
            <p:nvPr/>
          </p:nvSpPr>
          <p:spPr bwMode="auto">
            <a:xfrm>
              <a:off x="1273" y="-159"/>
              <a:ext cx="3220" cy="3249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8" name="Picture 11" descr="7_1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2373" y="-740"/>
              <a:ext cx="2377" cy="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Интерфаза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691680" y="908720"/>
            <a:ext cx="5760640" cy="7493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8640960" cy="1569660"/>
          </a:xfrm>
          <a:prstGeom prst="rect">
            <a:avLst/>
          </a:prstGeom>
          <a:ln w="12700"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Фаза в которой клетка готовиться к делению, накопление питательных веществ + АТФ. Удвоение хромосом</a:t>
            </a:r>
            <a:endParaRPr lang="ru-RU" sz="3200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1680" y="3068960"/>
            <a:ext cx="5760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ja-JP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1475656" y="6525344"/>
            <a:ext cx="648072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88640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Репликация ДНК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1700808"/>
            <a:ext cx="372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+mn-lt"/>
              </a:rPr>
              <a:t>Материнская клетка</a:t>
            </a:r>
            <a:endParaRPr lang="ru-RU" sz="3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170080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n-lt"/>
              </a:rPr>
              <a:t>Интерфаза</a:t>
            </a:r>
            <a:endParaRPr lang="ru-RU" sz="32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5301208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n2c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C:\Documents and Settings\алексей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908300" cy="2833687"/>
          </a:xfrm>
          <a:prstGeom prst="rect">
            <a:avLst/>
          </a:prstGeom>
          <a:noFill/>
        </p:spPr>
      </p:pic>
      <p:pic>
        <p:nvPicPr>
          <p:cNvPr id="2051" name="Picture 3" descr="C:\Documents and Settings\алексей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2908300" cy="283368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5940152" y="5301208"/>
            <a:ext cx="1181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8316416" y="6309320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116632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Профаза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" descr="7_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-503" t="17998" r="69954" b="7199"/>
          <a:stretch>
            <a:fillRect/>
          </a:stretch>
        </p:blipFill>
        <p:spPr bwMode="auto">
          <a:xfrm>
            <a:off x="323528" y="908720"/>
            <a:ext cx="2514540" cy="258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лексей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 r="10039" b="27313"/>
          <a:stretch>
            <a:fillRect/>
          </a:stretch>
        </p:blipFill>
        <p:spPr bwMode="auto">
          <a:xfrm>
            <a:off x="2843808" y="908720"/>
            <a:ext cx="4464496" cy="288577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9532" y="4797152"/>
            <a:ext cx="8424936" cy="864096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noProof="0" dirty="0" smtClean="0">
                <a:latin typeface="+mn-lt"/>
              </a:rPr>
              <a:t>Появляется веретено деления </a:t>
            </a:r>
            <a:endParaRPr lang="ru-RU" sz="32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3284984"/>
            <a:ext cx="1415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хромосомы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980728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центриоли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836712"/>
            <a:ext cx="21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веретено деления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3789040"/>
            <a:ext cx="8424936" cy="880241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Font typeface="Monotype Corsiva" pitchFamily="66" charset="0"/>
              <a:buChar char="•"/>
            </a:pPr>
            <a:r>
              <a:rPr lang="ru-RU" sz="3200" dirty="0" smtClean="0">
                <a:latin typeface="+mn-lt"/>
              </a:rPr>
              <a:t>Увеличивается </a:t>
            </a:r>
            <a:r>
              <a:rPr lang="ru-RU" sz="3200" dirty="0" smtClean="0">
                <a:latin typeface="+mn-lt"/>
              </a:rPr>
              <a:t>объем ядра, хромосомы </a:t>
            </a:r>
            <a:r>
              <a:rPr lang="ru-RU" sz="3200" dirty="0" err="1" smtClean="0">
                <a:latin typeface="+mn-lt"/>
              </a:rPr>
              <a:t>спирализируются</a:t>
            </a:r>
            <a:r>
              <a:rPr lang="ru-RU" sz="3200" dirty="0" smtClean="0">
                <a:latin typeface="+mn-lt"/>
              </a:rPr>
              <a:t>, утолщаются  </a:t>
            </a:r>
            <a:r>
              <a:rPr lang="ru-RU" sz="3200" dirty="0" smtClean="0">
                <a:latin typeface="+mn-lt"/>
              </a:rPr>
              <a:t>и </a:t>
            </a:r>
            <a:r>
              <a:rPr lang="ru-RU" sz="3200" dirty="0" smtClean="0">
                <a:latin typeface="+mn-lt"/>
              </a:rPr>
              <a:t>удлиняются</a:t>
            </a:r>
            <a:endParaRPr lang="ru-RU" sz="3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1700808"/>
            <a:ext cx="1661742" cy="995422"/>
          </a:xfrm>
          <a:prstGeom prst="ellips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4866" y="116632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Метафаза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7_3"/>
          <p:cNvPicPr>
            <a:picLocks noChangeAspect="1" noChangeArrowheads="1"/>
          </p:cNvPicPr>
          <p:nvPr/>
        </p:nvPicPr>
        <p:blipFill>
          <a:blip r:embed="rId2" cstate="print"/>
          <a:srcRect t="18059" r="68719"/>
          <a:stretch>
            <a:fillRect/>
          </a:stretch>
        </p:blipFill>
        <p:spPr bwMode="auto">
          <a:xfrm>
            <a:off x="395536" y="980728"/>
            <a:ext cx="2592288" cy="25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алексей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 r="11220" b="33218"/>
          <a:stretch>
            <a:fillRect/>
          </a:stretch>
        </p:blipFill>
        <p:spPr bwMode="auto">
          <a:xfrm>
            <a:off x="2843808" y="908720"/>
            <a:ext cx="4992216" cy="300415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908720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центромера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908720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сестринские </a:t>
            </a:r>
          </a:p>
          <a:p>
            <a:r>
              <a:rPr lang="ru-RU" dirty="0" smtClean="0"/>
              <a:t>хроматиды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3068960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центриоли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3212976"/>
            <a:ext cx="21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веретено деления</a:t>
            </a:r>
            <a:endParaRPr lang="ru-RU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5536" y="4005064"/>
            <a:ext cx="8424936" cy="1296144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Четка выражено веретено деления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Хромосомы располагаются в </a:t>
            </a:r>
            <a:r>
              <a:rPr lang="ru-RU" sz="3200" dirty="0" err="1" smtClean="0">
                <a:solidFill>
                  <a:srgbClr val="FF0000"/>
                </a:solidFill>
                <a:latin typeface="Georgia" pitchFamily="18" charset="0"/>
              </a:rPr>
              <a:t>эквотериальной</a:t>
            </a:r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 плоскости </a:t>
            </a:r>
            <a:endParaRPr lang="ru-RU" sz="3200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95536" y="5589240"/>
            <a:ext cx="8424936" cy="864096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smtClean="0"/>
              <a:t>Нити веретена деления прикрепляются к </a:t>
            </a:r>
            <a:r>
              <a:rPr lang="ru-RU" sz="3200" dirty="0" smtClean="0"/>
              <a:t>хроматидам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1700808"/>
            <a:ext cx="1661742" cy="995422"/>
          </a:xfrm>
          <a:prstGeom prst="ellips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4866" y="116632"/>
            <a:ext cx="5754269" cy="715089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Анафаза</a:t>
            </a:r>
            <a:endParaRPr lang="ru-RU" sz="3600" b="1" cap="none" spc="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" descr="7_4"/>
          <p:cNvPicPr>
            <a:picLocks noChangeAspect="1" noChangeArrowheads="1"/>
          </p:cNvPicPr>
          <p:nvPr/>
        </p:nvPicPr>
        <p:blipFill>
          <a:blip r:embed="rId2" cstate="print"/>
          <a:srcRect t="14490" r="67334"/>
          <a:stretch>
            <a:fillRect/>
          </a:stretch>
        </p:blipFill>
        <p:spPr bwMode="auto">
          <a:xfrm>
            <a:off x="395536" y="878280"/>
            <a:ext cx="2763396" cy="29444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2" descr="C:\Documents and Settings\алексей\Рабочий стол\Безымянный.bmp"/>
          <p:cNvPicPr>
            <a:picLocks noChangeAspect="1" noChangeArrowheads="1"/>
          </p:cNvPicPr>
          <p:nvPr/>
        </p:nvPicPr>
        <p:blipFill>
          <a:blip r:embed="rId3" cstate="print"/>
          <a:srcRect l="5906" t="738" r="5906" b="29528"/>
          <a:stretch>
            <a:fillRect/>
          </a:stretch>
        </p:blipFill>
        <p:spPr bwMode="auto">
          <a:xfrm>
            <a:off x="2771800" y="980728"/>
            <a:ext cx="4894583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836712"/>
            <a:ext cx="137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хроматиды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00192" y="1340768"/>
            <a:ext cx="13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центриоли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3645024"/>
            <a:ext cx="213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веретено деления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573016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центромера</a:t>
            </a:r>
            <a:endParaRPr lang="ru-RU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9532" y="4365104"/>
            <a:ext cx="8424936" cy="864096"/>
          </a:xfrm>
          <a:prstGeom prst="rect">
            <a:avLst/>
          </a:prstGeom>
          <a:ln w="12700">
            <a:solidFill>
              <a:srgbClr val="FF99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  <a:buFont typeface="Monotype Corsiva" pitchFamily="66" charset="0"/>
              <a:buChar char="•"/>
            </a:pPr>
            <a:r>
              <a:rPr lang="ru-RU" sz="3200" dirty="0" smtClean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  <a:buSzPct val="100000"/>
            </a:pPr>
            <a:r>
              <a:rPr lang="ru-RU" sz="3200" dirty="0" smtClean="0">
                <a:latin typeface="Georgia" pitchFamily="18" charset="0"/>
              </a:rPr>
              <a:t> </a:t>
            </a:r>
            <a:r>
              <a:rPr lang="ru-RU" sz="3200" dirty="0" smtClean="0">
                <a:latin typeface="Georgia" pitchFamily="18" charset="0"/>
              </a:rPr>
              <a:t>Хроматиды расходятся к полюсам клетки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1700808"/>
            <a:ext cx="1661742" cy="995422"/>
          </a:xfrm>
          <a:prstGeom prst="ellips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4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2">
  <a:themeElements>
    <a:clrScheme name="Другая 8">
      <a:dk1>
        <a:srgbClr val="000000"/>
      </a:dk1>
      <a:lt1>
        <a:srgbClr val="FFFFFF"/>
      </a:lt1>
      <a:dk2>
        <a:srgbClr val="FDCEB6"/>
      </a:dk2>
      <a:lt2>
        <a:srgbClr val="FC854A"/>
      </a:lt2>
      <a:accent1>
        <a:srgbClr val="FFFF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817</TotalTime>
  <Words>265</Words>
  <Application>Microsoft Office PowerPoint</Application>
  <PresentationFormat>Экран (4:3)</PresentationFormat>
  <Paragraphs>98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Classic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админ</cp:lastModifiedBy>
  <cp:revision>102</cp:revision>
  <dcterms:created xsi:type="dcterms:W3CDTF">2013-01-03T15:27:03Z</dcterms:created>
  <dcterms:modified xsi:type="dcterms:W3CDTF">2015-11-12T20:24:48Z</dcterms:modified>
</cp:coreProperties>
</file>