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371" r:id="rId2"/>
    <p:sldId id="372" r:id="rId3"/>
    <p:sldId id="373" r:id="rId4"/>
    <p:sldId id="374" r:id="rId5"/>
    <p:sldId id="375" r:id="rId6"/>
    <p:sldId id="376" r:id="rId7"/>
    <p:sldId id="281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311" r:id="rId23"/>
    <p:sldId id="257" r:id="rId24"/>
    <p:sldId id="270" r:id="rId25"/>
    <p:sldId id="259" r:id="rId26"/>
    <p:sldId id="271" r:id="rId27"/>
    <p:sldId id="260" r:id="rId28"/>
    <p:sldId id="272" r:id="rId29"/>
    <p:sldId id="266" r:id="rId30"/>
    <p:sldId id="273" r:id="rId31"/>
    <p:sldId id="262" r:id="rId32"/>
    <p:sldId id="274" r:id="rId33"/>
    <p:sldId id="261" r:id="rId34"/>
    <p:sldId id="275" r:id="rId35"/>
    <p:sldId id="263" r:id="rId36"/>
    <p:sldId id="276" r:id="rId37"/>
    <p:sldId id="267" r:id="rId38"/>
    <p:sldId id="279" r:id="rId39"/>
    <p:sldId id="268" r:id="rId40"/>
    <p:sldId id="280" r:id="rId41"/>
    <p:sldId id="317" r:id="rId42"/>
    <p:sldId id="318" r:id="rId43"/>
    <p:sldId id="319" r:id="rId44"/>
    <p:sldId id="320" r:id="rId45"/>
    <p:sldId id="321" r:id="rId46"/>
    <p:sldId id="322" r:id="rId47"/>
    <p:sldId id="323" r:id="rId48"/>
    <p:sldId id="324" r:id="rId49"/>
    <p:sldId id="325" r:id="rId50"/>
    <p:sldId id="326" r:id="rId51"/>
    <p:sldId id="327" r:id="rId52"/>
    <p:sldId id="328" r:id="rId53"/>
    <p:sldId id="329" r:id="rId54"/>
    <p:sldId id="330" r:id="rId55"/>
    <p:sldId id="331" r:id="rId56"/>
    <p:sldId id="332" r:id="rId57"/>
    <p:sldId id="333" r:id="rId58"/>
    <p:sldId id="334" r:id="rId59"/>
    <p:sldId id="335" r:id="rId60"/>
    <p:sldId id="336" r:id="rId61"/>
    <p:sldId id="337" r:id="rId62"/>
    <p:sldId id="338" r:id="rId63"/>
    <p:sldId id="339" r:id="rId64"/>
    <p:sldId id="340" r:id="rId65"/>
    <p:sldId id="341" r:id="rId66"/>
    <p:sldId id="342" r:id="rId67"/>
    <p:sldId id="343" r:id="rId68"/>
    <p:sldId id="344" r:id="rId69"/>
    <p:sldId id="345" r:id="rId70"/>
    <p:sldId id="297" r:id="rId71"/>
    <p:sldId id="299" r:id="rId72"/>
    <p:sldId id="300" r:id="rId73"/>
    <p:sldId id="301" r:id="rId74"/>
    <p:sldId id="302" r:id="rId75"/>
    <p:sldId id="303" r:id="rId76"/>
    <p:sldId id="304" r:id="rId77"/>
    <p:sldId id="305" r:id="rId78"/>
    <p:sldId id="306" r:id="rId79"/>
    <p:sldId id="307" r:id="rId80"/>
    <p:sldId id="308" r:id="rId81"/>
    <p:sldId id="309" r:id="rId82"/>
    <p:sldId id="298" r:id="rId83"/>
    <p:sldId id="347" r:id="rId84"/>
    <p:sldId id="348" r:id="rId85"/>
    <p:sldId id="349" r:id="rId86"/>
    <p:sldId id="350" r:id="rId87"/>
    <p:sldId id="351" r:id="rId88"/>
    <p:sldId id="352" r:id="rId89"/>
    <p:sldId id="353" r:id="rId90"/>
    <p:sldId id="354" r:id="rId91"/>
    <p:sldId id="355" r:id="rId92"/>
    <p:sldId id="356" r:id="rId93"/>
    <p:sldId id="357" r:id="rId94"/>
    <p:sldId id="358" r:id="rId95"/>
    <p:sldId id="359" r:id="rId96"/>
    <p:sldId id="361" r:id="rId97"/>
    <p:sldId id="364" r:id="rId98"/>
    <p:sldId id="365" r:id="rId99"/>
    <p:sldId id="367" r:id="rId100"/>
    <p:sldId id="368" r:id="rId101"/>
    <p:sldId id="369" r:id="rId102"/>
    <p:sldId id="370" r:id="rId103"/>
    <p:sldId id="312" r:id="rId104"/>
    <p:sldId id="377" r:id="rId105"/>
    <p:sldId id="346" r:id="rId106"/>
    <p:sldId id="378" r:id="rId10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660066"/>
    <a:srgbClr val="3E8E3A"/>
    <a:srgbClr val="949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13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viewProps" Target="view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ru-RU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</p:grpSp>
      <p:sp>
        <p:nvSpPr>
          <p:cNvPr id="245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A9BBBE59-8AC2-472F-BC64-023F6432A8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4D4F2C-18B2-43D9-949A-30C27E6A50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B7B05-8CC4-4BB8-8419-30C7E1065E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4638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5025" y="1600200"/>
            <a:ext cx="4037013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5025" y="3938588"/>
            <a:ext cx="4037013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81EA8-B5DF-4B95-8913-D2C64EE82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comb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1097B-7BB4-4BFF-8DCA-555C5F0E27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36A86A-8F4F-469F-B41B-EA5075315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402E-8B41-4DE0-B061-99053E371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4791B-FD3E-4EAB-9502-E14BA8E9E7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AAD4-8A36-4355-B6A8-99477ABEF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1E24B-0F6C-4C60-804C-143461DFC4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F6F0F-BDB6-4BFB-9E68-2A37BC0CA2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ACF23-B987-46A9-B8CB-184D7B5AA2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4178F86F-8875-4FF4-BD8A-77ED8E8803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hyperlink" Target="http://uchimcauchitca.blogspot.com/2010/08/1.html" TargetMode="External"/><Relationship Id="rId2" Type="http://schemas.openxmlformats.org/officeDocument/2006/relationships/hyperlink" Target="http://www.traktat.com/language/book/synt/slovosoch/sposob%20_p.php" TargetMode="Externa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hyperlink" Target="https://znanio.ru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 sz="quarter" idx="4294967295"/>
          </p:nvPr>
        </p:nvSpPr>
        <p:spPr>
          <a:xfrm>
            <a:off x="457200" y="1600200"/>
            <a:ext cx="8305800" cy="2057400"/>
          </a:xfrm>
        </p:spPr>
        <p:txBody>
          <a:bodyPr/>
          <a:lstStyle/>
          <a:p>
            <a:r>
              <a:rPr lang="en-US" sz="6000" smtClean="0"/>
              <a:t>               </a:t>
            </a:r>
            <a:r>
              <a:rPr lang="ru-RU" sz="6000" smtClean="0">
                <a:solidFill>
                  <a:srgbClr val="006600"/>
                </a:solidFill>
              </a:rPr>
              <a:t>Типы</a:t>
            </a:r>
            <a:r>
              <a:rPr lang="en-US" sz="6000" smtClean="0">
                <a:solidFill>
                  <a:srgbClr val="006600"/>
                </a:solidFill>
              </a:rPr>
              <a:t/>
            </a:r>
            <a:br>
              <a:rPr lang="en-US" sz="6000" smtClean="0">
                <a:solidFill>
                  <a:srgbClr val="006600"/>
                </a:solidFill>
              </a:rPr>
            </a:br>
            <a:r>
              <a:rPr lang="ru-RU" sz="6000" smtClean="0">
                <a:solidFill>
                  <a:srgbClr val="006600"/>
                </a:solidFill>
              </a:rPr>
              <a:t>подчинительной связи</a:t>
            </a:r>
          </a:p>
        </p:txBody>
      </p:sp>
      <p:sp>
        <p:nvSpPr>
          <p:cNvPr id="4099" name="TextBox 2"/>
          <p:cNvSpPr txBox="1">
            <a:spLocks noChangeArrowheads="1"/>
          </p:cNvSpPr>
          <p:nvPr/>
        </p:nvSpPr>
        <p:spPr bwMode="auto">
          <a:xfrm>
            <a:off x="3124200" y="4572000"/>
            <a:ext cx="3556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6000" b="1">
                <a:solidFill>
                  <a:srgbClr val="C00000"/>
                </a:solidFill>
              </a:rPr>
              <a:t>Задание 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>
                <a:solidFill>
                  <a:srgbClr val="FF0000"/>
                </a:solidFill>
              </a:rPr>
              <a:t>Что такое словосочетание</a:t>
            </a:r>
          </a:p>
        </p:txBody>
      </p:sp>
      <p:sp>
        <p:nvSpPr>
          <p:cNvPr id="8195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mtClean="0">
                <a:solidFill>
                  <a:srgbClr val="3E8E3A"/>
                </a:solidFill>
              </a:rPr>
              <a:t>Словосочетанием называются </a:t>
            </a:r>
            <a:r>
              <a:rPr lang="ru-RU" b="1" smtClean="0">
                <a:solidFill>
                  <a:srgbClr val="3E8E3A"/>
                </a:solidFill>
              </a:rPr>
              <a:t>два или несколько слов,</a:t>
            </a:r>
            <a:r>
              <a:rPr lang="ru-RU" smtClean="0">
                <a:solidFill>
                  <a:srgbClr val="3E8E3A"/>
                </a:solidFill>
              </a:rPr>
              <a:t> объединенных по </a:t>
            </a:r>
            <a:r>
              <a:rPr lang="ru-RU" b="1" smtClean="0">
                <a:solidFill>
                  <a:srgbClr val="3E8E3A"/>
                </a:solidFill>
              </a:rPr>
              <a:t>смыслу и грамматически.</a:t>
            </a:r>
          </a:p>
          <a:p>
            <a:pPr algn="just"/>
            <a:r>
              <a:rPr lang="ru-RU" smtClean="0">
                <a:solidFill>
                  <a:srgbClr val="002060"/>
                </a:solidFill>
              </a:rPr>
              <a:t>Словосочетание состоит из </a:t>
            </a:r>
            <a:r>
              <a:rPr lang="ru-RU" b="1" smtClean="0">
                <a:solidFill>
                  <a:srgbClr val="002060"/>
                </a:solidFill>
              </a:rPr>
              <a:t>главного и зависимого слов</a:t>
            </a:r>
            <a:r>
              <a:rPr lang="ru-RU" smtClean="0">
                <a:solidFill>
                  <a:srgbClr val="002060"/>
                </a:solidFill>
              </a:rPr>
              <a:t> (главное – от которого ставится вопрос, зависимое – к которому ставится вопрос). Выделяются три общих типа словосочетаний (по главному слову): </a:t>
            </a:r>
            <a:r>
              <a:rPr lang="ru-RU" b="1" smtClean="0">
                <a:solidFill>
                  <a:srgbClr val="002060"/>
                </a:solidFill>
              </a:rPr>
              <a:t>глагольные, именные и наречные.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  <a:endParaRPr lang="ru-RU" smtClean="0">
              <a:solidFill>
                <a:srgbClr val="3A1D00"/>
              </a:solidFill>
            </a:endParaRPr>
          </a:p>
        </p:txBody>
      </p:sp>
      <p:sp>
        <p:nvSpPr>
          <p:cNvPr id="10547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785813" y="1928813"/>
            <a:ext cx="800735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6600"/>
                </a:solidFill>
              </a:rPr>
              <a:t>Прогулка пешком </a:t>
            </a:r>
          </a:p>
          <a:p>
            <a:pPr eaLnBrk="1" hangingPunct="1">
              <a:buFont typeface="Wingdings" pitchFamily="2" charset="2"/>
              <a:buNone/>
            </a:pPr>
            <a:endParaRPr lang="ru-RU" b="1" i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 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 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 в) согласование</a:t>
            </a:r>
          </a:p>
        </p:txBody>
      </p:sp>
      <p:pic>
        <p:nvPicPr>
          <p:cNvPr id="105476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143000" y="41910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</a:p>
        </p:txBody>
      </p:sp>
      <p:sp>
        <p:nvSpPr>
          <p:cNvPr id="1064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6600"/>
                </a:solidFill>
              </a:rPr>
              <a:t>Дружески заботливый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 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 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 в) согласование</a:t>
            </a:r>
          </a:p>
        </p:txBody>
      </p:sp>
      <p:pic>
        <p:nvPicPr>
          <p:cNvPr id="106500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914400" y="41148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  <a:endParaRPr lang="ru-RU" smtClean="0">
              <a:solidFill>
                <a:srgbClr val="3A1D00"/>
              </a:solidFill>
            </a:endParaRPr>
          </a:p>
        </p:txBody>
      </p:sp>
      <p:sp>
        <p:nvSpPr>
          <p:cNvPr id="1075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6600"/>
                </a:solidFill>
              </a:rPr>
              <a:t>Эти письма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в) согласование</a:t>
            </a:r>
          </a:p>
        </p:txBody>
      </p:sp>
      <p:pic>
        <p:nvPicPr>
          <p:cNvPr id="107524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838200" y="47244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 descr="Крупная сетка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0"/>
            <a:ext cx="4038600" cy="658812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i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А2. Укажите словосочетание, неправильно составленное из предложения.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Веселый разговор незнакомых женщин меня раздражал.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1) Веселый разговор;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2) разговор женщин;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3) веселый раздражал;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4) раздражал меня.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А3. Какие слова не являются словосочетанием?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1) Внезапно замолчать;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2) резким свистом;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3) вернется и расскажет;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4) в конце зимы.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 А4. Укажите глагольное словосочетание.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1) На детском празднике;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2) поступить некрасиво;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3) прибежал зайчонок;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4) мерцающий вдали.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0070C0"/>
                </a:solidFill>
              </a:rPr>
              <a:t>А5. Укажите словосочетание со значением предмета и его признака</a:t>
            </a:r>
            <a:r>
              <a:rPr lang="ru-RU" sz="1600" b="1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1) Объяснить задание;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2) повернул налево;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3) сделал наспех;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/>
              <a:t>4) в голубом сарафане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dirty="0" smtClean="0"/>
          </a:p>
        </p:txBody>
      </p:sp>
      <p:sp>
        <p:nvSpPr>
          <p:cNvPr id="108547" name="Rectangle 3" descr="Газетная бумага"/>
          <p:cNvSpPr>
            <a:spLocks noGrp="1" noChangeArrowheads="1"/>
          </p:cNvSpPr>
          <p:nvPr>
            <p:ph type="body" sz="half" idx="2"/>
          </p:nvPr>
        </p:nvSpPr>
        <p:spPr>
          <a:xfrm>
            <a:off x="4800600" y="48768"/>
            <a:ext cx="4038600" cy="6588125"/>
          </a:xfrm>
          <a:solidFill>
            <a:schemeClr val="bg1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solidFill>
                  <a:srgbClr val="0070C0"/>
                </a:solidFill>
              </a:rPr>
              <a:t>А6. Какие слова не являются словосочетанием?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1) Кончить дело;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2) в солнечный день;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3) листочки распустились;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4) вдали от дома.</a:t>
            </a:r>
            <a:endParaRPr lang="en-US" sz="1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solidFill>
                  <a:srgbClr val="0070C0"/>
                </a:solidFill>
              </a:rPr>
              <a:t>А7. Какие слова не являются словосочета­нием?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1) День и ночь;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2) заглянуть в будущее;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3) автор статьи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4) карие глаза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solidFill>
                  <a:srgbClr val="0070C0"/>
                </a:solidFill>
              </a:rPr>
              <a:t>А8. В каком словосочетании неправильно определено главное слово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1)</a:t>
            </a:r>
            <a:r>
              <a:rPr lang="ru-RU" sz="1200" b="1" u="sng" dirty="0" smtClean="0"/>
              <a:t>Жить </a:t>
            </a:r>
            <a:r>
              <a:rPr lang="ru-RU" sz="1200" b="1" dirty="0" smtClean="0"/>
              <a:t>дружно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2) верная </a:t>
            </a:r>
            <a:r>
              <a:rPr lang="ru-RU" sz="1200" b="1" u="sng" dirty="0" smtClean="0"/>
              <a:t>подруга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3) купил </a:t>
            </a:r>
            <a:r>
              <a:rPr lang="ru-RU" sz="1200" b="1" u="sng" dirty="0" smtClean="0"/>
              <a:t>рюкзак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4) в родной </a:t>
            </a:r>
            <a:r>
              <a:rPr lang="ru-RU" sz="1200" b="1" u="sng" dirty="0" smtClean="0"/>
              <a:t>школе</a:t>
            </a:r>
            <a:endParaRPr lang="en-US" sz="1200" b="1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u="sng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solidFill>
                  <a:srgbClr val="0070C0"/>
                </a:solidFill>
              </a:rPr>
              <a:t>А9. В каком словосочетании неправильно определено главное слово?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1)	Встречный </a:t>
            </a:r>
            <a:r>
              <a:rPr lang="ru-RU" sz="1200" b="1" u="sng" dirty="0" smtClean="0"/>
              <a:t>поезд</a:t>
            </a:r>
            <a:r>
              <a:rPr lang="ru-RU" sz="12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2)	</a:t>
            </a:r>
            <a:r>
              <a:rPr lang="ru-RU" sz="1200" b="1" u="sng" dirty="0" smtClean="0"/>
              <a:t>скоро</a:t>
            </a:r>
            <a:r>
              <a:rPr lang="ru-RU" sz="1200" b="1" dirty="0" smtClean="0"/>
              <a:t> встретимся;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3)	</a:t>
            </a:r>
            <a:r>
              <a:rPr lang="ru-RU" sz="1200" b="1" u="sng" dirty="0" smtClean="0"/>
              <a:t>встретился </a:t>
            </a:r>
            <a:r>
              <a:rPr lang="ru-RU" sz="1200" b="1" dirty="0" smtClean="0"/>
              <a:t>с другом;</a:t>
            </a:r>
          </a:p>
          <a:p>
            <a:pPr>
              <a:lnSpc>
                <a:spcPct val="80000"/>
              </a:lnSpc>
              <a:buFont typeface="Wingdings" pitchFamily="2" charset="2"/>
              <a:buAutoNum type="arabicParenR" startAt="4"/>
            </a:pPr>
            <a:r>
              <a:rPr lang="ru-RU" sz="1200" b="1" u="sng" dirty="0" smtClean="0"/>
              <a:t>встреча</a:t>
            </a:r>
            <a:r>
              <a:rPr lang="ru-RU" sz="1200" b="1" dirty="0" smtClean="0"/>
              <a:t> одноклассников</a:t>
            </a:r>
            <a:endParaRPr lang="en-US" sz="1200" b="1" dirty="0" smtClean="0"/>
          </a:p>
          <a:p>
            <a:pPr marL="0" indent="0">
              <a:lnSpc>
                <a:spcPct val="80000"/>
              </a:lnSpc>
              <a:buNone/>
            </a:pPr>
            <a:endParaRPr lang="ru-RU" sz="1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solidFill>
                  <a:srgbClr val="0070C0"/>
                </a:solidFill>
              </a:rPr>
              <a:t>10. Какие слова не являются словосочетанием?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1) Прочитал статью;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2) в прохладной роще;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3) ночь темна;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4) наша радость.</a:t>
            </a:r>
            <a:endParaRPr lang="en-US" sz="1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>
                <a:solidFill>
                  <a:srgbClr val="0070C0"/>
                </a:solidFill>
              </a:rPr>
              <a:t>А11. В каком словосочетании неправильно определено главное слово?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1)	Сдал </a:t>
            </a:r>
            <a:r>
              <a:rPr lang="ru-RU" sz="1200" b="1" u="sng" dirty="0" smtClean="0"/>
              <a:t>зачет</a:t>
            </a:r>
            <a:r>
              <a:rPr lang="ru-RU" sz="12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2)	на лесной </a:t>
            </a:r>
            <a:r>
              <a:rPr lang="ru-RU" sz="1200" b="1" u="sng" dirty="0" smtClean="0"/>
              <a:t>опушке</a:t>
            </a:r>
            <a:r>
              <a:rPr lang="ru-RU" sz="1200" b="1" dirty="0" smtClean="0"/>
              <a:t>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3)	</a:t>
            </a:r>
            <a:r>
              <a:rPr lang="ru-RU" sz="1200" b="1" u="sng" dirty="0" smtClean="0"/>
              <a:t>идти </a:t>
            </a:r>
            <a:r>
              <a:rPr lang="ru-RU" sz="1200" b="1" dirty="0" smtClean="0"/>
              <a:t>по аллее;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200" b="1" dirty="0" smtClean="0"/>
              <a:t>4)	твой </a:t>
            </a:r>
            <a:r>
              <a:rPr lang="ru-RU" sz="1200" b="1" u="sng" dirty="0" smtClean="0"/>
              <a:t>взгляд.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dirty="0" smtClean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1200" b="1" dirty="0" smtClean="0"/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176720" y="1828800"/>
            <a:ext cx="1580882" cy="31700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А2 –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А3 –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А4 –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А5 –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А6 –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08568" y="1839397"/>
            <a:ext cx="1880643" cy="31700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dirty="0">
                <a:ln w="12700">
                  <a:solidFill>
                    <a:srgbClr val="420000">
                      <a:satMod val="155000"/>
                    </a:srgbClr>
                  </a:solidFill>
                  <a:prstDash val="solid"/>
                </a:ln>
                <a:solidFill>
                  <a:srgbClr val="66000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А7 – </a:t>
            </a:r>
            <a:r>
              <a:rPr lang="ru-RU" sz="4000" b="1" dirty="0">
                <a:ln w="12700">
                  <a:solidFill>
                    <a:srgbClr val="42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rgbClr val="420000">
                      <a:satMod val="155000"/>
                    </a:srgbClr>
                  </a:solidFill>
                  <a:prstDash val="solid"/>
                </a:ln>
                <a:solidFill>
                  <a:srgbClr val="660000">
                    <a:tint val="85000"/>
                    <a:satMod val="15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А8 - </a:t>
            </a:r>
            <a:r>
              <a:rPr lang="ru-RU" sz="4000" b="1" dirty="0">
                <a:ln w="12700">
                  <a:solidFill>
                    <a:srgbClr val="42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А9 –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А10 - 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  <a:p>
            <a:pPr algn="ctr">
              <a:defRPr/>
            </a:pP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А11 - </a:t>
            </a:r>
            <a:r>
              <a:rPr lang="ru-RU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источники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hlinkClick r:id="rId2"/>
              </a:rPr>
              <a:t>http://www.traktat.com/language/book/synt/slovosoch/sposob%20_p.php</a:t>
            </a:r>
            <a:endParaRPr lang="ru-RU" smtClean="0"/>
          </a:p>
          <a:p>
            <a:pPr eaLnBrk="1" hangingPunct="1"/>
            <a:r>
              <a:rPr lang="ru-RU" smtClean="0">
                <a:hlinkClick r:id="rId3"/>
              </a:rPr>
              <a:t>http://uchimcauchitca.blogspot.com/2010/08/1.html</a:t>
            </a:r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Znanio.ru 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5000" y="635000"/>
            <a:ext cx="6350000" cy="369332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ru-RU" smtClean="0">
                <a:hlinkClick r:id="rId2"/>
              </a:rPr>
              <a:t>Скачано с </a:t>
            </a:r>
            <a:r>
              <a:rPr lang="en-US" smtClean="0">
                <a:hlinkClick r:id="rId2"/>
              </a:rPr>
              <a:t>www.znanio.ru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29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smtClean="0"/>
              <a:t>Укажите словосочетание, неправильно составленное из предложения.</a:t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14339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2555875"/>
            <a:ext cx="4038600" cy="43021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i="1" smtClean="0">
                <a:solidFill>
                  <a:srgbClr val="C00000"/>
                </a:solidFill>
              </a:rPr>
              <a:t>Веселый разговор</a:t>
            </a:r>
            <a:endParaRPr lang="en-US" i="1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ru-RU" i="1" smtClean="0">
                <a:solidFill>
                  <a:srgbClr val="C00000"/>
                </a:solidFill>
              </a:rPr>
              <a:t>незнакомых женщин</a:t>
            </a:r>
            <a:endParaRPr lang="en-US" i="1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ru-RU" i="1" smtClean="0">
                <a:solidFill>
                  <a:srgbClr val="C00000"/>
                </a:solidFill>
              </a:rPr>
              <a:t>меня раздражал.</a:t>
            </a:r>
            <a:br>
              <a:rPr lang="ru-RU" i="1" smtClean="0">
                <a:solidFill>
                  <a:srgbClr val="C00000"/>
                </a:solidFill>
              </a:rPr>
            </a:br>
            <a:endParaRPr lang="ru-RU" i="1" smtClean="0">
              <a:solidFill>
                <a:srgbClr val="C00000"/>
              </a:solidFill>
            </a:endParaRPr>
          </a:p>
        </p:txBody>
      </p:sp>
      <p:sp>
        <p:nvSpPr>
          <p:cNvPr id="14340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555875"/>
            <a:ext cx="4038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1) Веселый разговор;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ru-RU" smtClean="0"/>
              <a:t>2) разговор женщин;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ru-RU" smtClean="0"/>
              <a:t>3) веселый раздражал;</a:t>
            </a:r>
            <a:endParaRPr lang="en-US" smtClean="0"/>
          </a:p>
          <a:p>
            <a:pPr>
              <a:buFont typeface="Wingdings" pitchFamily="2" charset="2"/>
              <a:buNone/>
            </a:pPr>
            <a:r>
              <a:rPr lang="ru-RU" smtClean="0"/>
              <a:t>4) раздражал меня.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8" name="Семиугольник 7"/>
          <p:cNvSpPr/>
          <p:nvPr/>
        </p:nvSpPr>
        <p:spPr>
          <a:xfrm>
            <a:off x="6172200" y="54102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ru-RU" sz="3200" smtClean="0">
                <a:solidFill>
                  <a:srgbClr val="C00000"/>
                </a:solidFill>
              </a:rPr>
              <a:t>Какие слова не являются словосочетанием?</a:t>
            </a:r>
          </a:p>
        </p:txBody>
      </p:sp>
      <p:sp>
        <p:nvSpPr>
          <p:cNvPr id="15363" name="Содержимое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6600"/>
                </a:solidFill>
              </a:rPr>
              <a:t>     </a:t>
            </a:r>
            <a:r>
              <a:rPr lang="ru-RU" i="1" smtClean="0">
                <a:solidFill>
                  <a:srgbClr val="006600"/>
                </a:solidFill>
              </a:rPr>
              <a:t>1) Внезапно замолчать;</a:t>
            </a:r>
            <a:br>
              <a:rPr lang="ru-RU" i="1" smtClean="0">
                <a:solidFill>
                  <a:srgbClr val="006600"/>
                </a:solidFill>
              </a:rPr>
            </a:br>
            <a:r>
              <a:rPr lang="ru-RU" i="1" smtClean="0">
                <a:solidFill>
                  <a:srgbClr val="006600"/>
                </a:solidFill>
              </a:rPr>
              <a:t>2) резким свистом;</a:t>
            </a:r>
            <a:br>
              <a:rPr lang="ru-RU" i="1" smtClean="0">
                <a:solidFill>
                  <a:srgbClr val="006600"/>
                </a:solidFill>
              </a:rPr>
            </a:br>
            <a:r>
              <a:rPr lang="ru-RU" i="1" smtClean="0">
                <a:solidFill>
                  <a:srgbClr val="006600"/>
                </a:solidFill>
              </a:rPr>
              <a:t>3) вернется и расскажет;</a:t>
            </a:r>
            <a:br>
              <a:rPr lang="ru-RU" i="1" smtClean="0">
                <a:solidFill>
                  <a:srgbClr val="006600"/>
                </a:solidFill>
              </a:rPr>
            </a:br>
            <a:r>
              <a:rPr lang="ru-RU" i="1" smtClean="0">
                <a:solidFill>
                  <a:srgbClr val="006600"/>
                </a:solidFill>
              </a:rPr>
              <a:t>4) в конце зимы.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6" name="Семиугольник 5"/>
          <p:cNvSpPr/>
          <p:nvPr/>
        </p:nvSpPr>
        <p:spPr>
          <a:xfrm>
            <a:off x="6172200" y="41148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C00000"/>
                </a:solidFill>
              </a:rPr>
              <a:t>Укажите глагольное словосочетание.</a:t>
            </a:r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457200" y="28956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006600"/>
                </a:solidFill>
              </a:rPr>
              <a:t>    </a:t>
            </a:r>
            <a:r>
              <a:rPr lang="ru-RU" i="1" smtClean="0">
                <a:solidFill>
                  <a:srgbClr val="006600"/>
                </a:solidFill>
              </a:rPr>
              <a:t>1) На детском празднике;</a:t>
            </a:r>
            <a:br>
              <a:rPr lang="ru-RU" i="1" smtClean="0">
                <a:solidFill>
                  <a:srgbClr val="006600"/>
                </a:solidFill>
              </a:rPr>
            </a:br>
            <a:r>
              <a:rPr lang="ru-RU" i="1" smtClean="0">
                <a:solidFill>
                  <a:srgbClr val="006600"/>
                </a:solidFill>
              </a:rPr>
              <a:t>2) поступить некрасиво;</a:t>
            </a:r>
            <a:br>
              <a:rPr lang="ru-RU" i="1" smtClean="0">
                <a:solidFill>
                  <a:srgbClr val="006600"/>
                </a:solidFill>
              </a:rPr>
            </a:br>
            <a:r>
              <a:rPr lang="ru-RU" i="1" smtClean="0">
                <a:solidFill>
                  <a:srgbClr val="006600"/>
                </a:solidFill>
              </a:rPr>
              <a:t>3) прибежал зайчонок;</a:t>
            </a:r>
            <a:br>
              <a:rPr lang="ru-RU" i="1" smtClean="0">
                <a:solidFill>
                  <a:srgbClr val="006600"/>
                </a:solidFill>
              </a:rPr>
            </a:br>
            <a:r>
              <a:rPr lang="ru-RU" i="1" smtClean="0">
                <a:solidFill>
                  <a:srgbClr val="006600"/>
                </a:solidFill>
              </a:rPr>
              <a:t>4) мерцающий вдали.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" name="Семиугольник 3"/>
          <p:cNvSpPr/>
          <p:nvPr/>
        </p:nvSpPr>
        <p:spPr>
          <a:xfrm>
            <a:off x="6477000" y="52578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>
                <a:solidFill>
                  <a:srgbClr val="C00000"/>
                </a:solidFill>
              </a:rPr>
              <a:t>Укажите словосочетание со значением предмета и его признака.</a:t>
            </a: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533400" y="27432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 </a:t>
            </a:r>
            <a:r>
              <a:rPr lang="ru-RU" i="1" smtClean="0">
                <a:solidFill>
                  <a:srgbClr val="002060"/>
                </a:solidFill>
              </a:rPr>
              <a:t>1) Объяснить задание;</a:t>
            </a:r>
            <a:br>
              <a:rPr lang="ru-RU" i="1" smtClean="0">
                <a:solidFill>
                  <a:srgbClr val="002060"/>
                </a:solidFill>
              </a:rPr>
            </a:br>
            <a:r>
              <a:rPr lang="ru-RU" i="1" smtClean="0">
                <a:solidFill>
                  <a:srgbClr val="002060"/>
                </a:solidFill>
              </a:rPr>
              <a:t>2) повернул налево;</a:t>
            </a:r>
            <a:br>
              <a:rPr lang="ru-RU" i="1" smtClean="0">
                <a:solidFill>
                  <a:srgbClr val="002060"/>
                </a:solidFill>
              </a:rPr>
            </a:br>
            <a:r>
              <a:rPr lang="ru-RU" i="1" smtClean="0">
                <a:solidFill>
                  <a:srgbClr val="002060"/>
                </a:solidFill>
              </a:rPr>
              <a:t>3) сделал наспех;</a:t>
            </a:r>
            <a:br>
              <a:rPr lang="ru-RU" i="1" smtClean="0">
                <a:solidFill>
                  <a:srgbClr val="002060"/>
                </a:solidFill>
              </a:rPr>
            </a:br>
            <a:r>
              <a:rPr lang="ru-RU" i="1" smtClean="0">
                <a:solidFill>
                  <a:srgbClr val="002060"/>
                </a:solidFill>
              </a:rPr>
              <a:t>4) в голубом сарафане.</a:t>
            </a: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002060"/>
              </a:solidFill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7010400" y="51054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C00000"/>
                </a:solidFill>
              </a:rPr>
              <a:t>Какие слова не являются словосочетанием?</a:t>
            </a: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 </a:t>
            </a:r>
            <a:r>
              <a:rPr lang="ru-RU" i="1" smtClean="0">
                <a:solidFill>
                  <a:srgbClr val="7030A0"/>
                </a:solidFill>
              </a:rPr>
              <a:t>1) Кончить дело;</a:t>
            </a:r>
            <a:br>
              <a:rPr lang="ru-RU" i="1" smtClean="0">
                <a:solidFill>
                  <a:srgbClr val="7030A0"/>
                </a:solidFill>
              </a:rPr>
            </a:br>
            <a:r>
              <a:rPr lang="ru-RU" i="1" smtClean="0">
                <a:solidFill>
                  <a:srgbClr val="7030A0"/>
                </a:solidFill>
              </a:rPr>
              <a:t>2) в солнечный день;</a:t>
            </a:r>
            <a:br>
              <a:rPr lang="ru-RU" i="1" smtClean="0">
                <a:solidFill>
                  <a:srgbClr val="7030A0"/>
                </a:solidFill>
              </a:rPr>
            </a:br>
            <a:r>
              <a:rPr lang="ru-RU" i="1" smtClean="0">
                <a:solidFill>
                  <a:srgbClr val="7030A0"/>
                </a:solidFill>
              </a:rPr>
              <a:t>3) листочки распустились;</a:t>
            </a:r>
            <a:br>
              <a:rPr lang="ru-RU" i="1" smtClean="0">
                <a:solidFill>
                  <a:srgbClr val="7030A0"/>
                </a:solidFill>
              </a:rPr>
            </a:br>
            <a:r>
              <a:rPr lang="ru-RU" i="1" smtClean="0">
                <a:solidFill>
                  <a:srgbClr val="7030A0"/>
                </a:solidFill>
              </a:rPr>
              <a:t>4) вдали от дома.</a:t>
            </a: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7030A0"/>
              </a:solidFill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7391400" y="50292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smtClean="0">
                <a:solidFill>
                  <a:srgbClr val="C00000"/>
                </a:solidFill>
              </a:rPr>
              <a:t>В каком словосочетании неправильно определено главное слово?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/>
              <a:t>     </a:t>
            </a:r>
            <a:r>
              <a:rPr lang="ru-RU" i="1" smtClean="0"/>
              <a:t>1) </a:t>
            </a:r>
            <a:r>
              <a:rPr lang="ru-RU" b="1" i="1" smtClean="0">
                <a:solidFill>
                  <a:srgbClr val="002060"/>
                </a:solidFill>
              </a:rPr>
              <a:t>Жить</a:t>
            </a:r>
            <a:r>
              <a:rPr lang="ru-RU" i="1" smtClean="0"/>
              <a:t> дружно;</a:t>
            </a:r>
            <a:br>
              <a:rPr lang="ru-RU" i="1" smtClean="0"/>
            </a:br>
            <a:r>
              <a:rPr lang="ru-RU" i="1" smtClean="0"/>
              <a:t>2) верная </a:t>
            </a:r>
            <a:r>
              <a:rPr lang="ru-RU" b="1" i="1" smtClean="0">
                <a:solidFill>
                  <a:srgbClr val="002060"/>
                </a:solidFill>
              </a:rPr>
              <a:t>подруга</a:t>
            </a:r>
            <a:r>
              <a:rPr lang="ru-RU" b="1" i="1" smtClean="0"/>
              <a:t>;</a:t>
            </a:r>
            <a:r>
              <a:rPr lang="ru-RU" i="1" smtClean="0"/>
              <a:t/>
            </a:r>
            <a:br>
              <a:rPr lang="ru-RU" i="1" smtClean="0"/>
            </a:br>
            <a:r>
              <a:rPr lang="ru-RU" i="1" smtClean="0"/>
              <a:t>3) купил </a:t>
            </a:r>
            <a:r>
              <a:rPr lang="ru-RU" b="1" i="1" smtClean="0">
                <a:solidFill>
                  <a:srgbClr val="002060"/>
                </a:solidFill>
              </a:rPr>
              <a:t>рюкзак</a:t>
            </a:r>
            <a:r>
              <a:rPr lang="ru-RU" b="1" i="1" smtClean="0"/>
              <a:t>;</a:t>
            </a:r>
            <a:r>
              <a:rPr lang="ru-RU" i="1" smtClean="0"/>
              <a:t/>
            </a:r>
            <a:br>
              <a:rPr lang="ru-RU" i="1" smtClean="0"/>
            </a:br>
            <a:r>
              <a:rPr lang="ru-RU" i="1" smtClean="0"/>
              <a:t>4) в родной </a:t>
            </a:r>
            <a:r>
              <a:rPr lang="ru-RU" b="1" i="1" smtClean="0">
                <a:solidFill>
                  <a:srgbClr val="002060"/>
                </a:solidFill>
              </a:rPr>
              <a:t>школе</a:t>
            </a:r>
            <a:r>
              <a:rPr lang="ru-RU" b="1" i="1" smtClean="0"/>
              <a:t>.</a:t>
            </a:r>
            <a:endParaRPr lang="ru-RU" i="1" smtClean="0"/>
          </a:p>
          <a:p>
            <a:pPr>
              <a:buFont typeface="Wingdings" pitchFamily="2" charset="2"/>
              <a:buNone/>
            </a:pPr>
            <a:endParaRPr lang="ru-RU" i="1" smtClean="0"/>
          </a:p>
        </p:txBody>
      </p:sp>
      <p:sp>
        <p:nvSpPr>
          <p:cNvPr id="4" name="Семиугольник 3"/>
          <p:cNvSpPr/>
          <p:nvPr/>
        </p:nvSpPr>
        <p:spPr>
          <a:xfrm>
            <a:off x="6705600" y="49530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600" smtClean="0">
                <a:solidFill>
                  <a:srgbClr val="C00000"/>
                </a:solidFill>
              </a:rPr>
              <a:t>Укажите словосочетание со значением действия и его признака.</a:t>
            </a: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</a:t>
            </a:r>
            <a:r>
              <a:rPr lang="ru-RU" i="1" smtClean="0">
                <a:solidFill>
                  <a:srgbClr val="660066"/>
                </a:solidFill>
              </a:rPr>
              <a:t>1) Сделать прическу;</a:t>
            </a:r>
            <a:br>
              <a:rPr lang="ru-RU" i="1" smtClean="0">
                <a:solidFill>
                  <a:srgbClr val="660066"/>
                </a:solidFill>
              </a:rPr>
            </a:br>
            <a:r>
              <a:rPr lang="ru-RU" i="1" smtClean="0">
                <a:solidFill>
                  <a:srgbClr val="660066"/>
                </a:solidFill>
              </a:rPr>
              <a:t>2) ехать быстро;</a:t>
            </a:r>
            <a:br>
              <a:rPr lang="ru-RU" i="1" smtClean="0">
                <a:solidFill>
                  <a:srgbClr val="660066"/>
                </a:solidFill>
              </a:rPr>
            </a:br>
            <a:r>
              <a:rPr lang="ru-RU" i="1" smtClean="0">
                <a:solidFill>
                  <a:srgbClr val="660066"/>
                </a:solidFill>
              </a:rPr>
              <a:t>3) компактный диск;</a:t>
            </a:r>
            <a:br>
              <a:rPr lang="ru-RU" i="1" smtClean="0">
                <a:solidFill>
                  <a:srgbClr val="660066"/>
                </a:solidFill>
              </a:rPr>
            </a:br>
            <a:r>
              <a:rPr lang="ru-RU" i="1" smtClean="0">
                <a:solidFill>
                  <a:srgbClr val="660066"/>
                </a:solidFill>
              </a:rPr>
              <a:t>4) руководитель студии.</a:t>
            </a: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660066"/>
              </a:solidFill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7162800" y="51054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228600" y="533400"/>
            <a:ext cx="8763000" cy="1143000"/>
          </a:xfrm>
        </p:spPr>
        <p:txBody>
          <a:bodyPr/>
          <a:lstStyle/>
          <a:p>
            <a:pPr algn="just"/>
            <a:r>
              <a:rPr lang="ru-RU" sz="2800" smtClean="0">
                <a:solidFill>
                  <a:srgbClr val="C00000"/>
                </a:solidFill>
              </a:rPr>
              <a:t>Укажите предложение, в котором выделенные слова являются словосочетанием.</a:t>
            </a: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</a:t>
            </a:r>
            <a:r>
              <a:rPr lang="ru-RU" smtClean="0">
                <a:solidFill>
                  <a:srgbClr val="002060"/>
                </a:solidFill>
              </a:rPr>
              <a:t>1) </a:t>
            </a:r>
            <a:r>
              <a:rPr lang="ru-RU" b="1" smtClean="0">
                <a:solidFill>
                  <a:srgbClr val="002060"/>
                </a:solidFill>
              </a:rPr>
              <a:t>Что-то мучило</a:t>
            </a:r>
            <a:r>
              <a:rPr lang="ru-RU" smtClean="0">
                <a:solidFill>
                  <a:srgbClr val="002060"/>
                </a:solidFill>
              </a:rPr>
              <a:t> меня и томило.</a:t>
            </a:r>
            <a:br>
              <a:rPr lang="ru-RU" smtClean="0">
                <a:solidFill>
                  <a:srgbClr val="002060"/>
                </a:solidFill>
              </a:rPr>
            </a:br>
            <a:r>
              <a:rPr lang="ru-RU" smtClean="0">
                <a:solidFill>
                  <a:srgbClr val="002060"/>
                </a:solidFill>
              </a:rPr>
              <a:t>2) </a:t>
            </a:r>
            <a:r>
              <a:rPr lang="ru-RU" b="1" smtClean="0">
                <a:solidFill>
                  <a:srgbClr val="002060"/>
                </a:solidFill>
              </a:rPr>
              <a:t>В продолжение дня</a:t>
            </a:r>
            <a:r>
              <a:rPr lang="ru-RU" smtClean="0">
                <a:solidFill>
                  <a:srgbClr val="002060"/>
                </a:solidFill>
              </a:rPr>
              <a:t> он несколько раз выходил из дома.</a:t>
            </a:r>
            <a:br>
              <a:rPr lang="ru-RU" smtClean="0">
                <a:solidFill>
                  <a:srgbClr val="002060"/>
                </a:solidFill>
              </a:rPr>
            </a:br>
            <a:r>
              <a:rPr lang="ru-RU" smtClean="0">
                <a:solidFill>
                  <a:srgbClr val="002060"/>
                </a:solidFill>
              </a:rPr>
              <a:t>3) Настоящий профессионал</a:t>
            </a:r>
            <a:r>
              <a:rPr lang="ru-RU" b="1" smtClean="0">
                <a:solidFill>
                  <a:srgbClr val="002060"/>
                </a:solidFill>
              </a:rPr>
              <a:t> будет учиться</a:t>
            </a:r>
            <a:r>
              <a:rPr lang="ru-RU" smtClean="0">
                <a:solidFill>
                  <a:srgbClr val="002060"/>
                </a:solidFill>
              </a:rPr>
              <a:t> всю жизнь.</a:t>
            </a:r>
            <a:br>
              <a:rPr lang="ru-RU" smtClean="0">
                <a:solidFill>
                  <a:srgbClr val="002060"/>
                </a:solidFill>
              </a:rPr>
            </a:br>
            <a:r>
              <a:rPr lang="ru-RU" smtClean="0">
                <a:solidFill>
                  <a:srgbClr val="002060"/>
                </a:solidFill>
              </a:rPr>
              <a:t>4) Жизнь </a:t>
            </a:r>
            <a:r>
              <a:rPr lang="ru-RU" b="1" smtClean="0">
                <a:solidFill>
                  <a:srgbClr val="002060"/>
                </a:solidFill>
              </a:rPr>
              <a:t>представлялась ему</a:t>
            </a:r>
            <a:r>
              <a:rPr lang="ru-RU" smtClean="0">
                <a:solidFill>
                  <a:srgbClr val="002060"/>
                </a:solidFill>
              </a:rPr>
              <a:t> прекрасной и удивительной.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5" name="Семиугольник 4"/>
          <p:cNvSpPr/>
          <p:nvPr/>
        </p:nvSpPr>
        <p:spPr>
          <a:xfrm>
            <a:off x="6705600" y="57150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C00000"/>
                </a:solidFill>
              </a:rPr>
              <a:t>Укажите именное словосочетание</a:t>
            </a:r>
            <a:r>
              <a:rPr lang="ru-RU" smtClean="0"/>
              <a:t>.</a:t>
            </a: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457200" y="2555875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3E8E3A"/>
                </a:solidFill>
              </a:rPr>
              <a:t>    </a:t>
            </a:r>
            <a:r>
              <a:rPr lang="ru-RU" i="1" smtClean="0">
                <a:solidFill>
                  <a:srgbClr val="3E8E3A"/>
                </a:solidFill>
              </a:rPr>
              <a:t>1) Очень грустно;</a:t>
            </a:r>
            <a:br>
              <a:rPr lang="ru-RU" i="1" smtClean="0">
                <a:solidFill>
                  <a:srgbClr val="3E8E3A"/>
                </a:solidFill>
              </a:rPr>
            </a:br>
            <a:r>
              <a:rPr lang="ru-RU" i="1" smtClean="0">
                <a:solidFill>
                  <a:srgbClr val="3E8E3A"/>
                </a:solidFill>
              </a:rPr>
              <a:t>2) гнездо орла;</a:t>
            </a:r>
            <a:br>
              <a:rPr lang="ru-RU" i="1" smtClean="0">
                <a:solidFill>
                  <a:srgbClr val="3E8E3A"/>
                </a:solidFill>
              </a:rPr>
            </a:br>
            <a:r>
              <a:rPr lang="ru-RU" i="1" smtClean="0">
                <a:solidFill>
                  <a:srgbClr val="3E8E3A"/>
                </a:solidFill>
              </a:rPr>
              <a:t>3) срубить дерево;</a:t>
            </a:r>
            <a:br>
              <a:rPr lang="ru-RU" i="1" smtClean="0">
                <a:solidFill>
                  <a:srgbClr val="3E8E3A"/>
                </a:solidFill>
              </a:rPr>
            </a:br>
            <a:r>
              <a:rPr lang="ru-RU" i="1" smtClean="0">
                <a:solidFill>
                  <a:srgbClr val="3E8E3A"/>
                </a:solidFill>
              </a:rPr>
              <a:t>4) знать наизусть.</a:t>
            </a: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3E8E3A"/>
              </a:solidFill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6019800" y="52578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6870700" cy="771525"/>
          </a:xfrm>
        </p:spPr>
        <p:txBody>
          <a:bodyPr/>
          <a:lstStyle/>
          <a:p>
            <a:pPr eaLnBrk="1" hangingPunct="1"/>
            <a:r>
              <a:rPr lang="en-US" b="1" smtClean="0"/>
              <a:t>           </a:t>
            </a:r>
            <a:r>
              <a:rPr lang="ru-RU" b="1" smtClean="0">
                <a:solidFill>
                  <a:srgbClr val="C00000"/>
                </a:solidFill>
              </a:rPr>
              <a:t>В словосочетании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458200" cy="43021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зависимые слова </a:t>
            </a:r>
            <a:r>
              <a:rPr lang="ru-RU" sz="2800" b="1" smtClean="0"/>
              <a:t>связываются</a:t>
            </a:r>
            <a:r>
              <a:rPr lang="ru-RU" sz="2800" smtClean="0"/>
              <a:t> с главными </a:t>
            </a:r>
            <a:r>
              <a:rPr lang="ru-RU" sz="2800" b="1" smtClean="0"/>
              <a:t>тремя</a:t>
            </a:r>
            <a:endParaRPr lang="en-US" sz="2800" b="1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/>
              <a:t>способами</a:t>
            </a:r>
            <a:r>
              <a:rPr lang="ru-RU" sz="2800" smtClean="0"/>
              <a:t>: </a:t>
            </a:r>
            <a:r>
              <a:rPr lang="ru-RU" sz="3600" i="1" smtClean="0">
                <a:solidFill>
                  <a:srgbClr val="7030A0"/>
                </a:solidFill>
              </a:rPr>
              <a:t>согласованием, управлением,</a:t>
            </a:r>
            <a:endParaRPr lang="en-US" sz="3600" i="1" smtClean="0">
              <a:solidFill>
                <a:srgbClr val="7030A0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en-US" sz="3600" i="1" smtClean="0">
                <a:solidFill>
                  <a:srgbClr val="7030A0"/>
                </a:solidFill>
              </a:rPr>
              <a:t>                          </a:t>
            </a:r>
            <a:r>
              <a:rPr lang="ru-RU" sz="3600" i="1" smtClean="0">
                <a:solidFill>
                  <a:srgbClr val="7030A0"/>
                </a:solidFill>
              </a:rPr>
              <a:t> </a:t>
            </a:r>
            <a:r>
              <a:rPr lang="en-US" sz="3600" i="1" smtClean="0">
                <a:solidFill>
                  <a:srgbClr val="7030A0"/>
                </a:solidFill>
              </a:rPr>
              <a:t> </a:t>
            </a:r>
            <a:r>
              <a:rPr lang="ru-RU" sz="3600" i="1" smtClean="0">
                <a:solidFill>
                  <a:srgbClr val="7030A0"/>
                </a:solidFill>
              </a:rPr>
              <a:t>примыканием</a:t>
            </a:r>
            <a:r>
              <a:rPr lang="ru-RU" sz="2800" i="1" smtClean="0">
                <a:solidFill>
                  <a:srgbClr val="7030A0"/>
                </a:solidFill>
              </a:rPr>
              <a:t>. 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z="2800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    Классификация </a:t>
            </a:r>
            <a:r>
              <a:rPr lang="ru-RU" sz="2800" b="1" smtClean="0"/>
              <a:t>способов подчинительной</a:t>
            </a:r>
            <a:r>
              <a:rPr lang="en-US" sz="2800" b="1" smtClean="0"/>
              <a:t> c</a:t>
            </a:r>
            <a:r>
              <a:rPr lang="ru-RU" sz="2800" b="1" smtClean="0"/>
              <a:t>вязи</a:t>
            </a:r>
            <a:endParaRPr lang="en-US" sz="2800" b="1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основана на том, </a:t>
            </a:r>
            <a:r>
              <a:rPr lang="ru-RU" sz="2800" i="1" smtClean="0"/>
              <a:t>какой частью речи выражено зави-</a:t>
            </a:r>
            <a:endParaRPr lang="en-US" sz="2800" i="1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i="1" smtClean="0"/>
              <a:t>симое слово</a:t>
            </a:r>
            <a:r>
              <a:rPr lang="ru-RU" sz="28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>
                <a:solidFill>
                  <a:srgbClr val="C00000"/>
                </a:solidFill>
              </a:rPr>
              <a:t>Укажите наречное словосочетание.</a:t>
            </a: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>
          <a:xfrm>
            <a:off x="457200" y="2555875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 i="1" smtClean="0">
                <a:solidFill>
                  <a:srgbClr val="006600"/>
                </a:solidFill>
              </a:rPr>
              <a:t>    </a:t>
            </a:r>
            <a:r>
              <a:rPr lang="ru-RU" sz="4000" i="1" smtClean="0">
                <a:solidFill>
                  <a:srgbClr val="006600"/>
                </a:solidFill>
              </a:rPr>
              <a:t>1) Подготовить доклад;</a:t>
            </a:r>
            <a:br>
              <a:rPr lang="ru-RU" sz="4000" i="1" smtClean="0">
                <a:solidFill>
                  <a:srgbClr val="006600"/>
                </a:solidFill>
              </a:rPr>
            </a:br>
            <a:r>
              <a:rPr lang="ru-RU" sz="4000" i="1" smtClean="0">
                <a:solidFill>
                  <a:srgbClr val="006600"/>
                </a:solidFill>
              </a:rPr>
              <a:t>2) всегда внимательный;</a:t>
            </a:r>
            <a:br>
              <a:rPr lang="ru-RU" sz="4000" i="1" smtClean="0">
                <a:solidFill>
                  <a:srgbClr val="006600"/>
                </a:solidFill>
              </a:rPr>
            </a:br>
            <a:r>
              <a:rPr lang="ru-RU" sz="4000" i="1" smtClean="0">
                <a:solidFill>
                  <a:srgbClr val="006600"/>
                </a:solidFill>
              </a:rPr>
              <a:t>3) три тетради;</a:t>
            </a:r>
            <a:br>
              <a:rPr lang="ru-RU" sz="4000" i="1" smtClean="0">
                <a:solidFill>
                  <a:srgbClr val="006600"/>
                </a:solidFill>
              </a:rPr>
            </a:br>
            <a:r>
              <a:rPr lang="ru-RU" sz="4000" i="1" smtClean="0">
                <a:solidFill>
                  <a:srgbClr val="006600"/>
                </a:solidFill>
              </a:rPr>
              <a:t>4) совсем близко.</a:t>
            </a:r>
          </a:p>
          <a:p>
            <a:pPr>
              <a:buFont typeface="Wingdings" pitchFamily="2" charset="2"/>
              <a:buNone/>
            </a:pPr>
            <a:endParaRPr lang="ru-RU" i="1" smtClean="0">
              <a:solidFill>
                <a:srgbClr val="006600"/>
              </a:solidFill>
            </a:endParaRPr>
          </a:p>
        </p:txBody>
      </p:sp>
      <p:sp>
        <p:nvSpPr>
          <p:cNvPr id="4" name="Семиугольник 3"/>
          <p:cNvSpPr/>
          <p:nvPr/>
        </p:nvSpPr>
        <p:spPr>
          <a:xfrm>
            <a:off x="6400800" y="53340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ru-RU" sz="3200" smtClean="0">
                <a:solidFill>
                  <a:srgbClr val="C00000"/>
                </a:solidFill>
              </a:rPr>
              <a:t>Какие слова в предложении не являются словосочетанием?</a:t>
            </a:r>
          </a:p>
        </p:txBody>
      </p:sp>
      <p:sp>
        <p:nvSpPr>
          <p:cNvPr id="24579" name="Содержимое 4"/>
          <p:cNvSpPr>
            <a:spLocks noGrp="1"/>
          </p:cNvSpPr>
          <p:nvPr>
            <p:ph sz="half" idx="1"/>
          </p:nvPr>
        </p:nvSpPr>
        <p:spPr>
          <a:xfrm>
            <a:off x="304800" y="2362200"/>
            <a:ext cx="3581400" cy="43021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i="1" smtClean="0">
                <a:solidFill>
                  <a:srgbClr val="660066"/>
                </a:solidFill>
              </a:rPr>
              <a:t>По-байроновски наша</a:t>
            </a:r>
            <a:endParaRPr lang="en-US" i="1" smtClean="0">
              <a:solidFill>
                <a:srgbClr val="660066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ru-RU" i="1" smtClean="0">
                <a:solidFill>
                  <a:srgbClr val="660066"/>
                </a:solidFill>
              </a:rPr>
              <a:t>собачонка меня</a:t>
            </a:r>
            <a:endParaRPr lang="en-US" i="1" smtClean="0">
              <a:solidFill>
                <a:srgbClr val="660066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ru-RU" i="1" smtClean="0">
                <a:solidFill>
                  <a:srgbClr val="660066"/>
                </a:solidFill>
              </a:rPr>
              <a:t>встречала с лаем у</a:t>
            </a:r>
            <a:endParaRPr lang="en-US" i="1" smtClean="0">
              <a:solidFill>
                <a:srgbClr val="660066"/>
              </a:solidFill>
            </a:endParaRPr>
          </a:p>
          <a:p>
            <a:pPr algn="just">
              <a:buFont typeface="Wingdings" pitchFamily="2" charset="2"/>
              <a:buNone/>
            </a:pPr>
            <a:r>
              <a:rPr lang="ru-RU" i="1" smtClean="0">
                <a:solidFill>
                  <a:srgbClr val="660066"/>
                </a:solidFill>
              </a:rPr>
              <a:t>ворот.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19460" name="Содержимое 5"/>
          <p:cNvSpPr>
            <a:spLocks noGrp="1"/>
          </p:cNvSpPr>
          <p:nvPr>
            <p:ph sz="half" idx="2"/>
          </p:nvPr>
        </p:nvSpPr>
        <p:spPr>
          <a:xfrm>
            <a:off x="4191000" y="2362200"/>
            <a:ext cx="4953000" cy="4302125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1) </a:t>
            </a:r>
            <a:r>
              <a:rPr lang="ru-RU" dirty="0" smtClean="0">
                <a:solidFill>
                  <a:srgbClr val="006600"/>
                </a:solidFill>
              </a:rPr>
              <a:t>Встречала меня;</a:t>
            </a:r>
            <a:endParaRPr lang="en-US" dirty="0" smtClean="0">
              <a:solidFill>
                <a:srgbClr val="006600"/>
              </a:solidFill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6600"/>
                </a:solidFill>
              </a:rPr>
              <a:t>2) </a:t>
            </a:r>
            <a:r>
              <a:rPr lang="ru-RU" dirty="0" smtClean="0">
                <a:solidFill>
                  <a:srgbClr val="006600"/>
                </a:solidFill>
              </a:rPr>
              <a:t>собачонка встречала;</a:t>
            </a:r>
            <a:endParaRPr lang="en-US" dirty="0" smtClean="0">
              <a:solidFill>
                <a:srgbClr val="006600"/>
              </a:solidFill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6600"/>
                </a:solidFill>
              </a:rPr>
              <a:t>3) встречала </a:t>
            </a:r>
            <a:r>
              <a:rPr lang="ru-RU" dirty="0" err="1" smtClean="0">
                <a:solidFill>
                  <a:srgbClr val="006600"/>
                </a:solidFill>
              </a:rPr>
              <a:t>по-байроновски</a:t>
            </a:r>
            <a:r>
              <a:rPr lang="ru-RU" dirty="0" smtClean="0">
                <a:solidFill>
                  <a:srgbClr val="006600"/>
                </a:solidFill>
              </a:rPr>
              <a:t>;</a:t>
            </a:r>
            <a:endParaRPr lang="en-US" dirty="0" smtClean="0">
              <a:solidFill>
                <a:srgbClr val="006600"/>
              </a:solidFill>
            </a:endParaRP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>
                <a:solidFill>
                  <a:srgbClr val="006600"/>
                </a:solidFill>
              </a:rPr>
              <a:t>4) встречала с лаем.</a:t>
            </a:r>
          </a:p>
          <a:p>
            <a:pPr>
              <a:buFont typeface="Wingdings" pitchFamily="2" charset="2"/>
              <a:buNone/>
              <a:defRPr/>
            </a:pPr>
            <a:endParaRPr lang="ru-RU" dirty="0" smtClean="0"/>
          </a:p>
        </p:txBody>
      </p:sp>
      <p:sp>
        <p:nvSpPr>
          <p:cNvPr id="7" name="Семиугольник 6"/>
          <p:cNvSpPr/>
          <p:nvPr/>
        </p:nvSpPr>
        <p:spPr>
          <a:xfrm>
            <a:off x="4038600" y="5562600"/>
            <a:ext cx="914400" cy="914400"/>
          </a:xfrm>
          <a:prstGeom prst="hep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dirty="0">
                <a:solidFill>
                  <a:srgbClr val="002060"/>
                </a:solidFill>
              </a:rPr>
              <a:t>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>
                <a:solidFill>
                  <a:srgbClr val="C00000"/>
                </a:solidFill>
              </a:rPr>
              <a:t>Определите вид связи словосочетаний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4037013" cy="4525963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Новый дом – 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Прочитать роман – 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Бежать быстро –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Второй этаж – 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Дом – башня – 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Учиться рисовать – 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Покупка дома –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Сидеть молча –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Любимый сад –</a:t>
            </a:r>
          </a:p>
          <a:p>
            <a:pPr eaLnBrk="1" hangingPunct="1"/>
            <a:r>
              <a:rPr lang="ru-RU" sz="2400" smtClean="0">
                <a:solidFill>
                  <a:srgbClr val="660066"/>
                </a:solidFill>
              </a:rPr>
              <a:t>Кто – то из нас </a:t>
            </a:r>
            <a:r>
              <a:rPr lang="ru-RU" sz="2400" smtClean="0"/>
              <a:t>-</a:t>
            </a:r>
          </a:p>
        </p:txBody>
      </p:sp>
      <p:sp>
        <p:nvSpPr>
          <p:cNvPr id="10244" name="Rectangle 8"/>
          <p:cNvSpPr>
            <a:spLocks noGrp="1" noChangeArrowheads="1"/>
          </p:cNvSpPr>
          <p:nvPr>
            <p:ph sz="quarter" idx="3"/>
          </p:nvPr>
        </p:nvSpPr>
        <p:spPr>
          <a:xfrm>
            <a:off x="4191000" y="1905000"/>
            <a:ext cx="4037013" cy="4497388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Согласование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Управление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Примыкание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Согласование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Согласование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Примыкание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Управление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Примыкание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Согласование</a:t>
            </a:r>
          </a:p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Управление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4" dur="8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5" dur="8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80"/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7" dur="8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8" dur="8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80"/>
                                        <p:tgtEl>
                                          <p:spTgt spid="102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0" dur="8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1" dur="8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2" dur="80"/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C00000"/>
                </a:solidFill>
              </a:rPr>
              <a:t>Из предложения 1 выпишите подчинительное словосочетание со связью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ПРИМЫКАНИЕ</a:t>
            </a:r>
            <a:r>
              <a:rPr lang="ru-RU" sz="3200" b="1" dirty="0" smtClean="0"/>
              <a:t>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590800"/>
            <a:ext cx="8458200" cy="1371600"/>
          </a:xfrm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(1) Странники не понимали, откуда появился этот всадник.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419600"/>
            <a:ext cx="61722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6000" b="1" i="1">
                <a:solidFill>
                  <a:srgbClr val="3E8E3A"/>
                </a:solidFill>
              </a:rPr>
              <a:t>Откуда появился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660066"/>
                </a:solidFill>
              </a:rPr>
              <a:t>Из предложения 1 выпишите подчинительное словосочетание со связью </a:t>
            </a:r>
            <a:r>
              <a:rPr lang="ru-RU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ПРИМЫКАНИЕ.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1371600"/>
          </a:xfrm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(1) Странники не понимали, откуда появился этот всадник.</a:t>
            </a:r>
          </a:p>
        </p:txBody>
      </p:sp>
      <p:sp>
        <p:nvSpPr>
          <p:cNvPr id="28676" name="Rectangle 20"/>
          <p:cNvSpPr>
            <a:spLocks noChangeArrowheads="1"/>
          </p:cNvSpPr>
          <p:nvPr/>
        </p:nvSpPr>
        <p:spPr bwMode="auto">
          <a:xfrm>
            <a:off x="2286000" y="35814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ru-RU" sz="3200" dirty="0">
                <a:latin typeface="Arial" charset="0"/>
              </a:rPr>
              <a:t>  </a:t>
            </a:r>
            <a:r>
              <a:rPr lang="ru-RU" sz="3200" i="1" dirty="0">
                <a:solidFill>
                  <a:srgbClr val="002060"/>
                </a:solidFill>
                <a:latin typeface="+mj-lt"/>
              </a:rPr>
              <a:t>откуда появился</a:t>
            </a:r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>
            <a:off x="4724400" y="34290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8" name="Line 22"/>
          <p:cNvSpPr>
            <a:spLocks noChangeShapeType="1"/>
          </p:cNvSpPr>
          <p:nvPr/>
        </p:nvSpPr>
        <p:spPr bwMode="auto">
          <a:xfrm flipH="1">
            <a:off x="4724400" y="34290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9719" name="Arc 23"/>
          <p:cNvSpPr>
            <a:spLocks/>
          </p:cNvSpPr>
          <p:nvPr/>
        </p:nvSpPr>
        <p:spPr bwMode="auto">
          <a:xfrm rot="5400000" flipH="1" flipV="1">
            <a:off x="3740944" y="2818606"/>
            <a:ext cx="393700" cy="1474788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3200400" y="41148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2590800" y="4343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Arial" charset="0"/>
              </a:rPr>
              <a:t>наречие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9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7" grpId="0" animBg="1"/>
      <p:bldP spid="29718" grpId="0" animBg="1"/>
      <p:bldP spid="29719" grpId="0" animBg="1"/>
      <p:bldP spid="29720" grpId="0" animBg="1"/>
      <p:bldP spid="297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660066"/>
                </a:solidFill>
              </a:rPr>
              <a:t>Из предложения 1 выпишите подчинительное словосочетание со связью </a:t>
            </a:r>
            <a:r>
              <a:rPr lang="ru-RU" sz="3200" b="1" dirty="0" smtClean="0">
                <a:solidFill>
                  <a:srgbClr val="66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СОГЛАСОВАНИЕ</a:t>
            </a:r>
            <a:r>
              <a:rPr lang="ru-RU" sz="3200" dirty="0" smtClean="0"/>
              <a:t>.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381000" y="25908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i="1">
                <a:solidFill>
                  <a:srgbClr val="002060"/>
                </a:solidFill>
              </a:rPr>
              <a:t>(1) Странники не понимали, откуда появился этот всадник.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3434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i="1">
                <a:solidFill>
                  <a:srgbClr val="006600"/>
                </a:solidFill>
              </a:rPr>
              <a:t>Этот всадник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33400"/>
            <a:ext cx="8686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1 выпишите подчинительное словосочетание со связью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СОГЛАСОВАНИЕ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3200" b="1" dirty="0" smtClean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457200" y="21336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5125" algn="just">
              <a:spcBef>
                <a:spcPct val="20000"/>
              </a:spcBef>
              <a:buClr>
                <a:schemeClr val="bg2"/>
              </a:buClr>
              <a:buSzPct val="70000"/>
              <a:buFont typeface="Wingdings" pitchFamily="2" charset="2"/>
              <a:buNone/>
            </a:pPr>
            <a:r>
              <a:rPr lang="ru-RU" sz="3200" i="1"/>
              <a:t>(1) Странники не понимали, откуда появился этот всадник.</a:t>
            </a:r>
          </a:p>
        </p:txBody>
      </p:sp>
      <p:sp>
        <p:nvSpPr>
          <p:cNvPr id="30724" name="Rectangle 21"/>
          <p:cNvSpPr>
            <a:spLocks noChangeArrowheads="1"/>
          </p:cNvSpPr>
          <p:nvPr/>
        </p:nvSpPr>
        <p:spPr bwMode="auto">
          <a:xfrm>
            <a:off x="2279650" y="372745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ru-RU" sz="3200" dirty="0">
                <a:latin typeface="Arial" charset="0"/>
              </a:rPr>
              <a:t>   </a:t>
            </a:r>
            <a:r>
              <a:rPr lang="ru-RU" sz="3200" i="1" dirty="0">
                <a:solidFill>
                  <a:srgbClr val="002060"/>
                </a:solidFill>
                <a:latin typeface="+mn-lt"/>
              </a:rPr>
              <a:t>этот   всадник</a:t>
            </a:r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>
            <a:off x="4718050" y="357505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3" name="Line 23"/>
          <p:cNvSpPr>
            <a:spLocks noChangeShapeType="1"/>
          </p:cNvSpPr>
          <p:nvPr/>
        </p:nvSpPr>
        <p:spPr bwMode="auto">
          <a:xfrm flipH="1">
            <a:off x="4718050" y="357505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44" name="Arc 24"/>
          <p:cNvSpPr>
            <a:spLocks/>
          </p:cNvSpPr>
          <p:nvPr/>
        </p:nvSpPr>
        <p:spPr bwMode="auto">
          <a:xfrm rot="5400000" flipH="1" flipV="1">
            <a:off x="3623469" y="2853531"/>
            <a:ext cx="393700" cy="1697038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45" name="Line 25"/>
          <p:cNvSpPr>
            <a:spLocks noChangeShapeType="1"/>
          </p:cNvSpPr>
          <p:nvPr/>
        </p:nvSpPr>
        <p:spPr bwMode="auto">
          <a:xfrm>
            <a:off x="3194050" y="426085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2743200" y="44958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 i="1" dirty="0">
                <a:solidFill>
                  <a:srgbClr val="C00000"/>
                </a:solidFill>
                <a:latin typeface="+mn-lt"/>
              </a:rPr>
              <a:t>мест.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0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2" grpId="0" animBg="1"/>
      <p:bldP spid="30743" grpId="0" animBg="1"/>
      <p:bldP spid="30744" grpId="0" animBg="1"/>
      <p:bldP spid="30745" grpId="0" animBg="1"/>
      <p:bldP spid="3074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2 выпишите подчинительное словосочетание со связью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ПРИМЫКАНИЕ</a:t>
            </a:r>
            <a:r>
              <a:rPr lang="ru-RU" sz="3200" b="1" dirty="0" smtClean="0"/>
              <a:t>.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1158875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>
                <a:solidFill>
                  <a:srgbClr val="002060"/>
                </a:solidFill>
              </a:rPr>
              <a:t>(2) Конь, на котором он скакал, издалека казался просто огромным.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039100" y="5461000"/>
            <a:ext cx="495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normalizeH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3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752600" y="4343400"/>
            <a:ext cx="5943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006600"/>
                </a:solidFill>
              </a:rPr>
              <a:t>Издалека казался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2 выпишите подчинительное словосочетание со связью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ПРИМЫКАНИЕ.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1158875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(2) Конь, на котором он скакал, издалека казался просто огромным.</a:t>
            </a:r>
          </a:p>
        </p:txBody>
      </p:sp>
      <p:sp>
        <p:nvSpPr>
          <p:cNvPr id="32772" name="Rectangle 10"/>
          <p:cNvSpPr>
            <a:spLocks noChangeArrowheads="1"/>
          </p:cNvSpPr>
          <p:nvPr/>
        </p:nvSpPr>
        <p:spPr bwMode="auto">
          <a:xfrm>
            <a:off x="2438400" y="36576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ru-RU" sz="3200" dirty="0">
                <a:latin typeface="Arial" charset="0"/>
              </a:rPr>
              <a:t> </a:t>
            </a:r>
            <a:r>
              <a:rPr lang="ru-RU" sz="3200" i="1" dirty="0">
                <a:solidFill>
                  <a:srgbClr val="002060"/>
                </a:solidFill>
                <a:latin typeface="+mn-lt"/>
              </a:rPr>
              <a:t>издалека казался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>
            <a:off x="4876800" y="35052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6" name="Line 12"/>
          <p:cNvSpPr>
            <a:spLocks noChangeShapeType="1"/>
          </p:cNvSpPr>
          <p:nvPr/>
        </p:nvSpPr>
        <p:spPr bwMode="auto">
          <a:xfrm flipH="1">
            <a:off x="4876800" y="35052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1757" name="Arc 13"/>
          <p:cNvSpPr>
            <a:spLocks/>
          </p:cNvSpPr>
          <p:nvPr/>
        </p:nvSpPr>
        <p:spPr bwMode="auto">
          <a:xfrm rot="5400000" flipH="1" flipV="1">
            <a:off x="3782219" y="2783681"/>
            <a:ext cx="393700" cy="1697038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352800" y="41910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2743200" y="44196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Arial" charset="0"/>
              </a:rPr>
              <a:t>наречие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5" grpId="0" animBg="1"/>
      <p:bldP spid="31756" grpId="0" animBg="1"/>
      <p:bldP spid="31757" grpId="0" animBg="1"/>
      <p:bldP spid="31758" grpId="0" animBg="1"/>
      <p:bldP spid="3175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/>
              <a:t>Укажите тип связи в словосочетании </a:t>
            </a:r>
            <a:br>
              <a:rPr lang="ru-RU" sz="3200" dirty="0" smtClean="0"/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(НА) КОТОРОМ СКАКАЛ </a:t>
            </a:r>
            <a:r>
              <a:rPr lang="ru-RU" sz="3200" dirty="0" smtClean="0"/>
              <a:t>(2 предложение). 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1158875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b="1" smtClean="0"/>
              <a:t>(2) Конь, на котором он скакал, издалека казался просто огромным.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3810000"/>
            <a:ext cx="541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i="1"/>
              <a:t>управление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362200" y="838200"/>
            <a:ext cx="6184900" cy="53975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FF0000"/>
                </a:solidFill>
              </a:rPr>
              <a:t>Согласование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763000" cy="3657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это </a:t>
            </a:r>
            <a:r>
              <a:rPr lang="ru-RU" b="1" smtClean="0"/>
              <a:t>способ связи</a:t>
            </a:r>
            <a:r>
              <a:rPr lang="ru-RU" smtClean="0"/>
              <a:t>, при котором зависимое слово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ставится в тех же формах рода, числа и падежа,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mtClean="0"/>
              <a:t>что и главное слово. Например: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i="1" smtClean="0">
                <a:solidFill>
                  <a:srgbClr val="006600"/>
                </a:solidFill>
              </a:rPr>
              <a:t>тенистый сад </a:t>
            </a:r>
            <a:r>
              <a:rPr lang="ru-RU" smtClean="0">
                <a:solidFill>
                  <a:srgbClr val="006600"/>
                </a:solidFill>
              </a:rPr>
              <a:t>, </a:t>
            </a:r>
            <a:r>
              <a:rPr lang="ru-RU" i="1" smtClean="0">
                <a:solidFill>
                  <a:srgbClr val="006600"/>
                </a:solidFill>
              </a:rPr>
              <a:t>после долгой разлуки</a:t>
            </a:r>
            <a:r>
              <a:rPr lang="ru-RU" smtClean="0">
                <a:solidFill>
                  <a:srgbClr val="006600"/>
                </a:solidFill>
              </a:rPr>
              <a:t>, </a:t>
            </a:r>
            <a:r>
              <a:rPr lang="ru-RU" i="1" smtClean="0">
                <a:solidFill>
                  <a:srgbClr val="006600"/>
                </a:solidFill>
              </a:rPr>
              <a:t>опавшие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i="1" smtClean="0">
                <a:solidFill>
                  <a:srgbClr val="006600"/>
                </a:solidFill>
              </a:rPr>
              <a:t>листья, мой портфель, десятый вагон.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smtClean="0"/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smtClean="0"/>
              <a:t>Зависимое слово – </a:t>
            </a:r>
            <a:r>
              <a:rPr lang="ru-RU" sz="2800" b="1" smtClean="0">
                <a:solidFill>
                  <a:schemeClr val="folHlink"/>
                </a:solidFill>
              </a:rPr>
              <a:t>прилагательное, причастие,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                                местоимение, числительное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b="1" smtClean="0">
              <a:solidFill>
                <a:schemeClr val="folHlink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endParaRPr lang="ru-RU" b="1" smtClean="0">
              <a:solidFill>
                <a:schemeClr val="folHlink"/>
              </a:solidFill>
            </a:endParaRP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ru-RU" smtClean="0">
                <a:solidFill>
                  <a:schemeClr val="folHlink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/>
              <a:t>Укажите тип связи в словосочетании </a:t>
            </a:r>
            <a:br>
              <a:rPr lang="ru-RU" sz="3200" dirty="0" smtClean="0"/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(НА) КОТОРОМ СКАКАЛ </a:t>
            </a:r>
            <a:r>
              <a:rPr lang="ru-RU" sz="3200" dirty="0" smtClean="0"/>
              <a:t>(2 предложение). 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1158875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b="1" smtClean="0"/>
              <a:t>(2) Конь, на котором он скакал, издалека казался просто огромным.</a:t>
            </a:r>
          </a:p>
        </p:txBody>
      </p:sp>
      <p:sp>
        <p:nvSpPr>
          <p:cNvPr id="33796" name="Rectangle 10"/>
          <p:cNvSpPr>
            <a:spLocks noChangeArrowheads="1"/>
          </p:cNvSpPr>
          <p:nvPr/>
        </p:nvSpPr>
        <p:spPr bwMode="auto">
          <a:xfrm>
            <a:off x="1828800" y="3581400"/>
            <a:ext cx="4572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ru-RU" sz="3200">
                <a:latin typeface="Arial" charset="0"/>
              </a:rPr>
              <a:t> на котором скакал</a:t>
            </a:r>
          </a:p>
        </p:txBody>
      </p:sp>
      <p:sp>
        <p:nvSpPr>
          <p:cNvPr id="32779" name="Line 11"/>
          <p:cNvSpPr>
            <a:spLocks noChangeShapeType="1"/>
          </p:cNvSpPr>
          <p:nvPr/>
        </p:nvSpPr>
        <p:spPr bwMode="auto">
          <a:xfrm>
            <a:off x="4876800" y="34290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0" name="Line 12"/>
          <p:cNvSpPr>
            <a:spLocks noChangeShapeType="1"/>
          </p:cNvSpPr>
          <p:nvPr/>
        </p:nvSpPr>
        <p:spPr bwMode="auto">
          <a:xfrm flipH="1">
            <a:off x="4876800" y="34290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2781" name="Arc 13"/>
          <p:cNvSpPr>
            <a:spLocks/>
          </p:cNvSpPr>
          <p:nvPr/>
        </p:nvSpPr>
        <p:spPr bwMode="auto">
          <a:xfrm rot="5400000" flipH="1" flipV="1">
            <a:off x="3782219" y="2707481"/>
            <a:ext cx="393700" cy="1697038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3352800" y="41148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2783" name="Text Box 15"/>
          <p:cNvSpPr txBox="1">
            <a:spLocks noChangeArrowheads="1"/>
          </p:cNvSpPr>
          <p:nvPr/>
        </p:nvSpPr>
        <p:spPr bwMode="auto">
          <a:xfrm>
            <a:off x="2895600" y="4343400"/>
            <a:ext cx="1371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i="1">
                <a:latin typeface="Arial" charset="0"/>
              </a:rPr>
              <a:t>мест.</a:t>
            </a:r>
            <a:endParaRPr lang="ru-RU" sz="2000" b="1" i="1">
              <a:latin typeface="Arial" charset="0"/>
            </a:endParaRPr>
          </a:p>
        </p:txBody>
      </p:sp>
      <p:sp>
        <p:nvSpPr>
          <p:cNvPr id="32784" name="Rectangle 16"/>
          <p:cNvSpPr>
            <a:spLocks noChangeArrowheads="1"/>
          </p:cNvSpPr>
          <p:nvPr/>
        </p:nvSpPr>
        <p:spPr bwMode="auto">
          <a:xfrm>
            <a:off x="5486400" y="3581400"/>
            <a:ext cx="2895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ru-RU" sz="3200">
                <a:latin typeface="Arial" charset="0"/>
              </a:rPr>
              <a:t> (управление)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2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2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7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9" grpId="0" animBg="1"/>
      <p:bldP spid="32780" grpId="0" animBg="1"/>
      <p:bldP spid="32781" grpId="0" animBg="1"/>
      <p:bldP spid="32782" grpId="0" animBg="1"/>
      <p:bldP spid="32783" grpId="0"/>
      <p:bldP spid="3278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3 выпишите подчинительное словосочетание со связью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ПРИМЫКАНИЕ</a:t>
            </a:r>
            <a:r>
              <a:rPr lang="ru-RU" sz="3200" dirty="0" smtClean="0">
                <a:solidFill>
                  <a:srgbClr val="7030A0"/>
                </a:solidFill>
              </a:rPr>
              <a:t>.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1295400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(3) Куда, в какие края спешил русский богатырь?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28800" y="48768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006600"/>
                </a:solidFill>
              </a:rPr>
              <a:t>Куда спешил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3 выпишите подчинительное словосочетание со связью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ПРИМЫКАНИЕ</a:t>
            </a:r>
            <a:r>
              <a:rPr lang="ru-RU" sz="3200" dirty="0" smtClean="0"/>
              <a:t>.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1295400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(3) Куда, в какие края спешил русский богатырь?</a:t>
            </a:r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auto">
          <a:xfrm>
            <a:off x="2971800" y="3581400"/>
            <a:ext cx="342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ru-RU" sz="3200" dirty="0">
                <a:latin typeface="Arial" charset="0"/>
              </a:rPr>
              <a:t> </a:t>
            </a:r>
            <a:r>
              <a:rPr lang="ru-RU" sz="3200" i="1" dirty="0">
                <a:solidFill>
                  <a:srgbClr val="002060"/>
                </a:solidFill>
                <a:latin typeface="+mn-lt"/>
              </a:rPr>
              <a:t>куда     спешил</a:t>
            </a:r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5257800" y="34290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 flipH="1">
            <a:off x="5257800" y="34290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3805" name="Arc 13"/>
          <p:cNvSpPr>
            <a:spLocks/>
          </p:cNvSpPr>
          <p:nvPr/>
        </p:nvSpPr>
        <p:spPr bwMode="auto">
          <a:xfrm rot="5400000" flipH="1" flipV="1">
            <a:off x="4163219" y="2707481"/>
            <a:ext cx="393700" cy="1697038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3505200" y="41148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2895600" y="4343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Arial" charset="0"/>
              </a:rPr>
              <a:t>наречие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3" grpId="0" animBg="1"/>
      <p:bldP spid="33804" grpId="0" animBg="1"/>
      <p:bldP spid="33805" grpId="0" animBg="1"/>
      <p:bldP spid="33806" grpId="0" animBg="1"/>
      <p:bldP spid="3380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8229600" cy="1143000"/>
          </a:xfrm>
        </p:spPr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Укажите тип связи в словосочетании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(В) КАКИЕ КРАЯ </a:t>
            </a:r>
            <a:r>
              <a:rPr lang="ru-RU" sz="3200" dirty="0" smtClean="0">
                <a:solidFill>
                  <a:srgbClr val="7030A0"/>
                </a:solidFill>
              </a:rPr>
              <a:t>(3 предложение). 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1295400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(3) Куда, в какие края спешил русский богатырь?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953000"/>
            <a:ext cx="54102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 i="1">
                <a:solidFill>
                  <a:srgbClr val="006600"/>
                </a:solidFill>
              </a:rPr>
              <a:t>согласование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229600" cy="1143000"/>
          </a:xfrm>
        </p:spPr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Укажите тип связи в словосочетании </a:t>
            </a:r>
            <a:br>
              <a:rPr lang="ru-RU" sz="3200" dirty="0" smtClean="0">
                <a:solidFill>
                  <a:srgbClr val="7030A0"/>
                </a:solidFill>
              </a:rPr>
            </a:b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(В) КАКИЕ КРАЯ </a:t>
            </a:r>
            <a:r>
              <a:rPr lang="ru-RU" sz="3200" dirty="0" smtClean="0">
                <a:solidFill>
                  <a:srgbClr val="7030A0"/>
                </a:solidFill>
              </a:rPr>
              <a:t>(3 предложение).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362200"/>
            <a:ext cx="8229600" cy="1295400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(3) Куда, в какие края спешил русский богатырь?</a:t>
            </a:r>
          </a:p>
        </p:txBody>
      </p:sp>
      <p:sp>
        <p:nvSpPr>
          <p:cNvPr id="38916" name="Rectangle 10"/>
          <p:cNvSpPr>
            <a:spLocks noChangeArrowheads="1"/>
          </p:cNvSpPr>
          <p:nvPr/>
        </p:nvSpPr>
        <p:spPr bwMode="auto">
          <a:xfrm>
            <a:off x="2209800" y="3657600"/>
            <a:ext cx="3429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ru-RU" sz="3200" dirty="0">
                <a:latin typeface="Arial" charset="0"/>
              </a:rPr>
              <a:t>  </a:t>
            </a:r>
            <a:r>
              <a:rPr lang="ru-RU" sz="3200" i="1" dirty="0">
                <a:solidFill>
                  <a:srgbClr val="660066"/>
                </a:solidFill>
                <a:latin typeface="+mn-lt"/>
              </a:rPr>
              <a:t>в  какие    края</a:t>
            </a:r>
          </a:p>
        </p:txBody>
      </p:sp>
      <p:sp>
        <p:nvSpPr>
          <p:cNvPr id="34827" name="Line 11"/>
          <p:cNvSpPr>
            <a:spLocks noChangeShapeType="1"/>
          </p:cNvSpPr>
          <p:nvPr/>
        </p:nvSpPr>
        <p:spPr bwMode="auto">
          <a:xfrm>
            <a:off x="4876800" y="35052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8" name="Line 12"/>
          <p:cNvSpPr>
            <a:spLocks noChangeShapeType="1"/>
          </p:cNvSpPr>
          <p:nvPr/>
        </p:nvSpPr>
        <p:spPr bwMode="auto">
          <a:xfrm flipH="1">
            <a:off x="4876800" y="35052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4829" name="Arc 13"/>
          <p:cNvSpPr>
            <a:spLocks/>
          </p:cNvSpPr>
          <p:nvPr/>
        </p:nvSpPr>
        <p:spPr bwMode="auto">
          <a:xfrm rot="5400000" flipH="1" flipV="1">
            <a:off x="3782219" y="2783681"/>
            <a:ext cx="393700" cy="1697038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3352800" y="41910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2895600" y="44196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Arial" charset="0"/>
              </a:rPr>
              <a:t>мест.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5486400" y="3657600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ru-RU" sz="3200">
                <a:solidFill>
                  <a:srgbClr val="C00000"/>
                </a:solidFill>
                <a:latin typeface="Arial" charset="0"/>
              </a:rPr>
              <a:t>(согласование)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7" grpId="0" animBg="1"/>
      <p:bldP spid="34828" grpId="0" animBg="1"/>
      <p:bldP spid="34829" grpId="0" animBg="1"/>
      <p:bldP spid="34830" grpId="0" animBg="1"/>
      <p:bldP spid="34831" grpId="0"/>
      <p:bldP spid="3483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4 выпишите подчинительное словосочетание со связью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СОГЛАСОВАНИЕ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  <a:r>
              <a:rPr lang="ru-RU" sz="3200" dirty="0" smtClean="0">
                <a:solidFill>
                  <a:srgbClr val="7030A0"/>
                </a:solidFill>
              </a:rPr>
              <a:t> 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1230312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(4) О каких бедах прознал и  стремительно помчался на выручку?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00200" y="4267200"/>
            <a:ext cx="541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6600"/>
                </a:solidFill>
              </a:rPr>
              <a:t>О каких бедах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458200" cy="1143000"/>
          </a:xfrm>
        </p:spPr>
        <p:txBody>
          <a:bodyPr anchor="ctr"/>
          <a:lstStyle/>
          <a:p>
            <a:pPr algn="just"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4 выпишите подчинительное словосочетание со связью 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СОГЛАСОВАНИЕ</a:t>
            </a:r>
            <a:r>
              <a:rPr lang="ru-RU" sz="3200" dirty="0" smtClean="0"/>
              <a:t>.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19313"/>
            <a:ext cx="8229600" cy="1230312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(4) О каких бедах прознал и  стремительно помчался на выручку?</a:t>
            </a:r>
          </a:p>
        </p:txBody>
      </p:sp>
      <p:sp>
        <p:nvSpPr>
          <p:cNvPr id="40964" name="Rectangle 10"/>
          <p:cNvSpPr>
            <a:spLocks noChangeArrowheads="1"/>
          </p:cNvSpPr>
          <p:nvPr/>
        </p:nvSpPr>
        <p:spPr bwMode="auto">
          <a:xfrm>
            <a:off x="1828800" y="3505200"/>
            <a:ext cx="4191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ru-RU" sz="3200" dirty="0">
                <a:latin typeface="Arial" charset="0"/>
              </a:rPr>
              <a:t> </a:t>
            </a:r>
            <a:r>
              <a:rPr lang="en-US" sz="3200" i="1" dirty="0">
                <a:solidFill>
                  <a:srgbClr val="002060"/>
                </a:solidFill>
                <a:latin typeface="+mn-lt"/>
                <a:cs typeface="Arial" charset="0"/>
              </a:rPr>
              <a:t>(</a:t>
            </a:r>
            <a:r>
              <a:rPr lang="ru-RU" sz="3200" i="1" dirty="0">
                <a:solidFill>
                  <a:srgbClr val="002060"/>
                </a:solidFill>
                <a:latin typeface="+mn-lt"/>
                <a:cs typeface="Arial" charset="0"/>
              </a:rPr>
              <a:t>о</a:t>
            </a:r>
            <a:r>
              <a:rPr lang="en-US" sz="3200" i="1" dirty="0">
                <a:solidFill>
                  <a:srgbClr val="002060"/>
                </a:solidFill>
                <a:latin typeface="+mn-lt"/>
                <a:cs typeface="Arial" charset="0"/>
              </a:rPr>
              <a:t>)</a:t>
            </a:r>
            <a:r>
              <a:rPr lang="ru-RU" sz="3200" i="1" dirty="0">
                <a:solidFill>
                  <a:srgbClr val="002060"/>
                </a:solidFill>
                <a:latin typeface="+mn-lt"/>
                <a:cs typeface="Arial" charset="0"/>
              </a:rPr>
              <a:t> каких    бедах</a:t>
            </a:r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>
            <a:off x="4724400" y="33528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 flipH="1">
            <a:off x="4724400" y="33528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5853" name="Arc 13"/>
          <p:cNvSpPr>
            <a:spLocks/>
          </p:cNvSpPr>
          <p:nvPr/>
        </p:nvSpPr>
        <p:spPr bwMode="auto">
          <a:xfrm rot="5400000" flipH="1" flipV="1">
            <a:off x="3629819" y="2631281"/>
            <a:ext cx="393700" cy="1697038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3200400" y="40386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2743200" y="4267200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Arial" charset="0"/>
              </a:rPr>
              <a:t>мест.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1" grpId="0" animBg="1"/>
      <p:bldP spid="35852" grpId="0" animBg="1"/>
      <p:bldP spid="35853" grpId="0" animBg="1"/>
      <p:bldP spid="35854" grpId="0" animBg="1"/>
      <p:bldP spid="3585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5 выпишите подчинительное словосочетание со связью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6400800" cy="685800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>
                <a:solidFill>
                  <a:srgbClr val="002060"/>
                </a:solidFill>
              </a:rPr>
              <a:t>(5) О чем думал он сейчас?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28800" y="38862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 b="1" i="1">
                <a:solidFill>
                  <a:srgbClr val="006600"/>
                </a:solidFill>
              </a:rPr>
              <a:t>О чём думал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Из предложения 5 выпишите подчинительное словосочетание со связью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</a:t>
            </a:r>
            <a:r>
              <a:rPr lang="ru-RU" sz="3200" b="1" dirty="0" smtClean="0">
                <a:solidFill>
                  <a:srgbClr val="7030A0"/>
                </a:solidFill>
              </a:rPr>
              <a:t>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6400800" cy="685800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/>
              <a:t>(5) О чем думал он сейчас?</a:t>
            </a:r>
          </a:p>
        </p:txBody>
      </p:sp>
      <p:sp>
        <p:nvSpPr>
          <p:cNvPr id="43012" name="Rectangle 10"/>
          <p:cNvSpPr>
            <a:spLocks noChangeArrowheads="1"/>
          </p:cNvSpPr>
          <p:nvPr/>
        </p:nvSpPr>
        <p:spPr bwMode="auto">
          <a:xfrm>
            <a:off x="2133600" y="3200400"/>
            <a:ext cx="3581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  <a:defRPr/>
            </a:pPr>
            <a:r>
              <a:rPr lang="ru-RU" sz="3200" dirty="0">
                <a:latin typeface="Arial" charset="0"/>
              </a:rPr>
              <a:t> </a:t>
            </a:r>
            <a:r>
              <a:rPr lang="ru-RU" sz="3200" i="1" dirty="0">
                <a:solidFill>
                  <a:srgbClr val="002060"/>
                </a:solidFill>
                <a:latin typeface="+mn-lt"/>
              </a:rPr>
              <a:t>о  чём    думал</a:t>
            </a:r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4572000" y="30480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 flipH="1">
            <a:off x="4572000" y="30480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8925" name="Arc 13"/>
          <p:cNvSpPr>
            <a:spLocks/>
          </p:cNvSpPr>
          <p:nvPr/>
        </p:nvSpPr>
        <p:spPr bwMode="auto">
          <a:xfrm rot="5400000" flipH="1" flipV="1">
            <a:off x="3495675" y="2447925"/>
            <a:ext cx="393700" cy="1441450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arrow" w="lg" len="sm"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3048000" y="37338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2590800" y="39624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solidFill>
                  <a:srgbClr val="C00000"/>
                </a:solidFill>
                <a:latin typeface="Arial" charset="0"/>
              </a:rPr>
              <a:t>мест.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3" grpId="0" animBg="1"/>
      <p:bldP spid="38924" grpId="0" animBg="1"/>
      <p:bldP spid="38925" grpId="0" animBg="1"/>
      <p:bldP spid="38926" grpId="0" animBg="1"/>
      <p:bldP spid="3892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6400800" cy="685800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i="1" smtClean="0">
                <a:solidFill>
                  <a:srgbClr val="002060"/>
                </a:solidFill>
              </a:rPr>
              <a:t>(5) О чем думал он сейчас?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>
                <a:solidFill>
                  <a:srgbClr val="7030A0"/>
                </a:solidFill>
              </a:rPr>
              <a:t>Укажите тип связи в словосочетании </a:t>
            </a:r>
            <a:r>
              <a:rPr lang="ru-RU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ДУМАЛ СЕЙЧАС</a:t>
            </a:r>
            <a:r>
              <a:rPr lang="ru-RU" sz="32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7030A0"/>
                </a:solidFill>
              </a:rPr>
              <a:t>(5 предложение).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4343400"/>
            <a:ext cx="5410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 i="1">
                <a:solidFill>
                  <a:srgbClr val="006600"/>
                </a:solidFill>
              </a:rPr>
              <a:t>примыкание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838200"/>
            <a:ext cx="6261100" cy="663575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FF0000"/>
                </a:solidFill>
              </a:rPr>
              <a:t>Управление </a:t>
            </a:r>
            <a:r>
              <a:rPr lang="ru-RU" sz="4000" b="1" smtClean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67750" cy="40909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ru-RU" sz="2400" b="1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способ связи</a:t>
            </a:r>
            <a:r>
              <a:rPr lang="ru-RU" sz="2400" dirty="0" smtClean="0"/>
              <a:t>,     при   котором   зависимое  слово  ставится  при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главном в определённом косвенном падеже с предлогом или без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предлога. Например: </a:t>
            </a:r>
            <a:r>
              <a:rPr lang="ru-RU" sz="2400" i="1" dirty="0" smtClean="0">
                <a:solidFill>
                  <a:srgbClr val="006600"/>
                </a:solidFill>
              </a:rPr>
              <a:t>купить журнал</a:t>
            </a:r>
            <a:r>
              <a:rPr lang="ru-RU" sz="2400" dirty="0" smtClean="0">
                <a:solidFill>
                  <a:srgbClr val="006600"/>
                </a:solidFill>
              </a:rPr>
              <a:t>, </a:t>
            </a:r>
            <a:r>
              <a:rPr lang="ru-RU" sz="2400" i="1" dirty="0" smtClean="0">
                <a:solidFill>
                  <a:srgbClr val="006600"/>
                </a:solidFill>
              </a:rPr>
              <a:t>разговаривать с ним.</a:t>
            </a:r>
            <a:endParaRPr lang="ru-RU" sz="2400" dirty="0" smtClean="0">
              <a:solidFill>
                <a:srgbClr val="0066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    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При    управлении    зависимое  слово  может  быть выражено: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folHlink"/>
                </a:solidFill>
              </a:rPr>
              <a:t>существительным</a:t>
            </a:r>
            <a:r>
              <a:rPr lang="ru-RU" sz="2400" b="1" dirty="0" smtClean="0"/>
              <a:t> </a:t>
            </a:r>
            <a:r>
              <a:rPr lang="ru-RU" sz="2400" i="1" dirty="0" smtClean="0"/>
              <a:t>(</a:t>
            </a:r>
            <a:r>
              <a:rPr lang="ru-RU" sz="2400" i="1" dirty="0" smtClean="0">
                <a:solidFill>
                  <a:srgbClr val="006600"/>
                </a:solidFill>
              </a:rPr>
              <a:t>разбить вазу),    </a:t>
            </a:r>
            <a:r>
              <a:rPr lang="ru-RU" sz="2400" b="1" dirty="0" smtClean="0">
                <a:solidFill>
                  <a:schemeClr val="folHlink"/>
                </a:solidFill>
              </a:rPr>
              <a:t>местоимением </a:t>
            </a:r>
            <a:r>
              <a:rPr lang="ru-RU" sz="2400" i="1" dirty="0" smtClean="0">
                <a:solidFill>
                  <a:srgbClr val="006600"/>
                </a:solidFill>
              </a:rPr>
              <a:t>(сказать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dirty="0" smtClean="0">
                <a:solidFill>
                  <a:srgbClr val="006600"/>
                </a:solidFill>
              </a:rPr>
              <a:t>ему), </a:t>
            </a:r>
            <a:r>
              <a:rPr lang="ru-RU" sz="2400" b="1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>количественным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folHlink"/>
                </a:solidFill>
              </a:rPr>
              <a:t>числительным</a:t>
            </a:r>
            <a:r>
              <a:rPr lang="ru-RU" sz="2400" dirty="0" smtClean="0"/>
              <a:t> </a:t>
            </a:r>
            <a:r>
              <a:rPr lang="ru-RU" sz="2400" i="1" dirty="0" smtClean="0"/>
              <a:t>(</a:t>
            </a:r>
            <a:r>
              <a:rPr lang="ru-RU" sz="2400" i="1" dirty="0" smtClean="0">
                <a:solidFill>
                  <a:srgbClr val="006600"/>
                </a:solidFill>
              </a:rPr>
              <a:t>разделить на пять</a:t>
            </a:r>
            <a:r>
              <a:rPr lang="ru-RU" sz="2400" i="1" dirty="0" smtClean="0"/>
              <a:t>) </a:t>
            </a:r>
            <a:r>
              <a:rPr lang="ru-RU" sz="2400" dirty="0" smtClean="0"/>
              <a:t>и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другими   частями   речи,    употреблёнными    </a:t>
            </a:r>
            <a:r>
              <a:rPr lang="ru-RU" sz="2400" b="1" dirty="0" smtClean="0">
                <a:solidFill>
                  <a:schemeClr val="folHlink"/>
                </a:solidFill>
              </a:rPr>
              <a:t>в    значении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chemeClr val="folHlink"/>
                </a:solidFill>
              </a:rPr>
              <a:t>существительного</a:t>
            </a:r>
            <a:r>
              <a:rPr lang="ru-RU" sz="2400" dirty="0" smtClean="0"/>
              <a:t> </a:t>
            </a:r>
            <a:r>
              <a:rPr lang="ru-RU" sz="2400" i="1" dirty="0" smtClean="0"/>
              <a:t>(</a:t>
            </a:r>
            <a:r>
              <a:rPr lang="ru-RU" sz="2400" i="1" dirty="0" smtClean="0">
                <a:solidFill>
                  <a:srgbClr val="006600"/>
                </a:solidFill>
              </a:rPr>
              <a:t>ухаживать за  больным).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90600" y="2133600"/>
            <a:ext cx="6400800" cy="685800"/>
          </a:xfrm>
          <a:noFill/>
        </p:spPr>
        <p:txBody>
          <a:bodyPr/>
          <a:lstStyle/>
          <a:p>
            <a:pPr marL="365125" indent="0" algn="just" eaLnBrk="1" hangingPunct="1">
              <a:buFont typeface="Wingdings" pitchFamily="2" charset="2"/>
              <a:buNone/>
            </a:pPr>
            <a:r>
              <a:rPr lang="ru-RU" b="1" smtClean="0"/>
              <a:t>(5) О чем думал он сейчас?</a:t>
            </a:r>
          </a:p>
        </p:txBody>
      </p: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780338" y="5387975"/>
            <a:ext cx="6937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200" b="1" normalizeH="1" dirty="0">
                <a:solidFill>
                  <a:schemeClr val="accent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11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dirty="0" smtClean="0"/>
              <a:t>Укажите тип связи в словосочетании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ДУМАЛ СЕЙЧАС</a:t>
            </a:r>
            <a:r>
              <a:rPr lang="ru-RU" sz="3200" dirty="0" smtClean="0"/>
              <a:t> (5 предложение).</a:t>
            </a:r>
          </a:p>
        </p:txBody>
      </p:sp>
      <p:sp>
        <p:nvSpPr>
          <p:cNvPr id="44037" name="Rectangle 10"/>
          <p:cNvSpPr>
            <a:spLocks noChangeArrowheads="1"/>
          </p:cNvSpPr>
          <p:nvPr/>
        </p:nvSpPr>
        <p:spPr bwMode="auto">
          <a:xfrm>
            <a:off x="2057400" y="32766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ru-RU" sz="3200">
                <a:latin typeface="Arial" charset="0"/>
              </a:rPr>
              <a:t>думал   сейчас</a:t>
            </a:r>
          </a:p>
        </p:txBody>
      </p:sp>
      <p:sp>
        <p:nvSpPr>
          <p:cNvPr id="39947" name="Line 11"/>
          <p:cNvSpPr>
            <a:spLocks noChangeShapeType="1"/>
          </p:cNvSpPr>
          <p:nvPr/>
        </p:nvSpPr>
        <p:spPr bwMode="auto">
          <a:xfrm>
            <a:off x="2514600" y="31242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 flipH="1">
            <a:off x="2514600" y="3124200"/>
            <a:ext cx="228600" cy="228600"/>
          </a:xfrm>
          <a:prstGeom prst="line">
            <a:avLst/>
          </a:prstGeom>
          <a:noFill/>
          <a:ln w="50800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0" name="Line 14"/>
          <p:cNvSpPr>
            <a:spLocks noChangeShapeType="1"/>
          </p:cNvSpPr>
          <p:nvPr/>
        </p:nvSpPr>
        <p:spPr bwMode="auto">
          <a:xfrm>
            <a:off x="4191000" y="3733800"/>
            <a:ext cx="0" cy="30480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9951" name="Text Box 15"/>
          <p:cNvSpPr txBox="1">
            <a:spLocks noChangeArrowheads="1"/>
          </p:cNvSpPr>
          <p:nvPr/>
        </p:nvSpPr>
        <p:spPr bwMode="auto">
          <a:xfrm>
            <a:off x="3581400" y="3962400"/>
            <a:ext cx="137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i="1">
                <a:latin typeface="Arial" charset="0"/>
              </a:rPr>
              <a:t>наречие</a:t>
            </a:r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5105400" y="3276600"/>
            <a:ext cx="2971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bg2"/>
              </a:buClr>
              <a:buFont typeface="Wingdings" pitchFamily="2" charset="2"/>
              <a:buNone/>
            </a:pPr>
            <a:r>
              <a:rPr lang="ru-RU" sz="3200">
                <a:latin typeface="Arial" charset="0"/>
              </a:rPr>
              <a:t> (примыкание)</a:t>
            </a:r>
          </a:p>
        </p:txBody>
      </p:sp>
      <p:sp>
        <p:nvSpPr>
          <p:cNvPr id="19" name="Arc 13"/>
          <p:cNvSpPr>
            <a:spLocks/>
          </p:cNvSpPr>
          <p:nvPr/>
        </p:nvSpPr>
        <p:spPr bwMode="auto">
          <a:xfrm rot="5574468" flipH="1" flipV="1">
            <a:off x="3384551" y="2481262"/>
            <a:ext cx="468312" cy="1446213"/>
          </a:xfrm>
          <a:custGeom>
            <a:avLst/>
            <a:gdLst>
              <a:gd name="T0" fmla="*/ 2147483647 w 21600"/>
              <a:gd name="T1" fmla="*/ 0 h 42234"/>
              <a:gd name="T2" fmla="*/ 2147483647 w 21600"/>
              <a:gd name="T3" fmla="*/ 2147483647 h 42234"/>
              <a:gd name="T4" fmla="*/ 0 w 21600"/>
              <a:gd name="T5" fmla="*/ 2147483647 h 42234"/>
              <a:gd name="T6" fmla="*/ 0 60000 65536"/>
              <a:gd name="T7" fmla="*/ 0 60000 65536"/>
              <a:gd name="T8" fmla="*/ 0 60000 65536"/>
              <a:gd name="T9" fmla="*/ 0 w 21600"/>
              <a:gd name="T10" fmla="*/ 0 h 42234"/>
              <a:gd name="T11" fmla="*/ 21600 w 21600"/>
              <a:gd name="T12" fmla="*/ 42234 h 4223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2234" fill="none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</a:path>
              <a:path w="21600" h="42234" stroke="0" extrusionOk="0">
                <a:moveTo>
                  <a:pt x="1274" y="-1"/>
                </a:moveTo>
                <a:cubicBezTo>
                  <a:pt x="12688" y="674"/>
                  <a:pt x="21600" y="10127"/>
                  <a:pt x="21600" y="21562"/>
                </a:cubicBezTo>
                <a:cubicBezTo>
                  <a:pt x="21600" y="31079"/>
                  <a:pt x="15370" y="39475"/>
                  <a:pt x="6262" y="42234"/>
                </a:cubicBezTo>
                <a:lnTo>
                  <a:pt x="0" y="21562"/>
                </a:lnTo>
                <a:lnTo>
                  <a:pt x="1274" y="-1"/>
                </a:lnTo>
                <a:close/>
              </a:path>
            </a:pathLst>
          </a:custGeom>
          <a:noFill/>
          <a:ln w="38100">
            <a:solidFill>
              <a:srgbClr val="008000"/>
            </a:solidFill>
            <a:round/>
            <a:headEnd type="none" w="lg" len="sm"/>
            <a:tailEnd type="arrow" w="lg" len="med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7" grpId="0" animBg="1"/>
      <p:bldP spid="39948" grpId="0" animBg="1"/>
      <p:bldP spid="39950" grpId="0" animBg="1"/>
      <p:bldP spid="39951" grpId="0"/>
      <p:bldP spid="18" grpId="0"/>
      <p:bldP spid="1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341438"/>
            <a:ext cx="84582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      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бессонная ночь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35375" y="4221163"/>
            <a:ext cx="4176713" cy="719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Ночь без сна</a:t>
            </a:r>
          </a:p>
        </p:txBody>
      </p:sp>
      <p:sp>
        <p:nvSpPr>
          <p:cNvPr id="1536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3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64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41438"/>
            <a:ext cx="8686800" cy="1600200"/>
          </a:xfrm>
        </p:spPr>
        <p:txBody>
          <a:bodyPr/>
          <a:lstStyle/>
          <a:p>
            <a:pPr eaLnBrk="1" hangingPunct="1"/>
            <a:r>
              <a:rPr lang="ru-RU" sz="2800" smtClean="0"/>
              <a:t>          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подземный переход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050" y="4221163"/>
            <a:ext cx="6481763" cy="13684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800" i="1" smtClean="0">
                <a:solidFill>
                  <a:srgbClr val="006600"/>
                </a:solidFill>
              </a:rPr>
              <a:t>Переход под землёй</a:t>
            </a:r>
          </a:p>
        </p:txBody>
      </p:sp>
      <p:sp>
        <p:nvSpPr>
          <p:cNvPr id="1638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3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388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1438"/>
            <a:ext cx="88392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             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алгебраическая задача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4221163"/>
            <a:ext cx="57610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800" i="1" smtClean="0">
                <a:solidFill>
                  <a:srgbClr val="006600"/>
                </a:solidFill>
              </a:rPr>
              <a:t>Задача по алгебре</a:t>
            </a:r>
          </a:p>
        </p:txBody>
      </p:sp>
      <p:sp>
        <p:nvSpPr>
          <p:cNvPr id="1741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2"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1438"/>
            <a:ext cx="87630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            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школьный портфель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Портфель для школы</a:t>
            </a:r>
          </a:p>
        </p:txBody>
      </p:sp>
      <p:sp>
        <p:nvSpPr>
          <p:cNvPr id="184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4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436"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41438"/>
            <a:ext cx="86106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  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плюшевый медвежонок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Медвежонок  из плюша</a:t>
            </a:r>
          </a:p>
        </p:txBody>
      </p:sp>
      <p:sp>
        <p:nvSpPr>
          <p:cNvPr id="194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4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60"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41438"/>
            <a:ext cx="85344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клетчатый шарф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Шарф в клетку</a:t>
            </a:r>
          </a:p>
        </p:txBody>
      </p:sp>
      <p:sp>
        <p:nvSpPr>
          <p:cNvPr id="204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4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484"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41438"/>
            <a:ext cx="86868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полковое знамя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Знамя полка</a:t>
            </a:r>
          </a:p>
        </p:txBody>
      </p:sp>
      <p:sp>
        <p:nvSpPr>
          <p:cNvPr id="2150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5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508"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1438"/>
            <a:ext cx="88392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           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солнечная энергия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Энергия солнца</a:t>
            </a:r>
          </a:p>
        </p:txBody>
      </p:sp>
      <p:sp>
        <p:nvSpPr>
          <p:cNvPr id="2253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32"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341438"/>
            <a:ext cx="86868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учительский стол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Стол учителя</a:t>
            </a:r>
          </a:p>
        </p:txBody>
      </p:sp>
      <p:sp>
        <p:nvSpPr>
          <p:cNvPr id="2355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90800" y="762000"/>
            <a:ext cx="4164923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примыкание</a:t>
            </a:r>
          </a:p>
        </p:txBody>
      </p:sp>
      <p:sp>
        <p:nvSpPr>
          <p:cNvPr id="8195" name="Прямоугольник 5"/>
          <p:cNvSpPr>
            <a:spLocks noChangeArrowheads="1"/>
          </p:cNvSpPr>
          <p:nvPr/>
        </p:nvSpPr>
        <p:spPr bwMode="auto">
          <a:xfrm>
            <a:off x="228600" y="2052638"/>
            <a:ext cx="85344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80000"/>
              </a:lnSpc>
            </a:pPr>
            <a:r>
              <a:rPr lang="ru-RU" sz="2800" b="1"/>
              <a:t>способ связи, </a:t>
            </a:r>
            <a:r>
              <a:rPr lang="ru-RU" sz="2800"/>
              <a:t> при котором зависимое неизменяемо слово (или форма слова) связывается с главным только по смыслу и интонационно. Например: </a:t>
            </a:r>
            <a:r>
              <a:rPr lang="ru-RU" sz="2800" i="1">
                <a:solidFill>
                  <a:srgbClr val="006600"/>
                </a:solidFill>
              </a:rPr>
              <a:t>идти прихрамывая, очень рад.</a:t>
            </a:r>
            <a:endParaRPr lang="ru-RU" sz="2800">
              <a:solidFill>
                <a:srgbClr val="00660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ru-RU" sz="2800"/>
              <a:t>При примыкании зависимое слово может быть выражено: </a:t>
            </a:r>
            <a:r>
              <a:rPr lang="ru-RU" sz="2800" b="1">
                <a:solidFill>
                  <a:schemeClr val="folHlink"/>
                </a:solidFill>
              </a:rPr>
              <a:t>наречием</a:t>
            </a:r>
            <a:r>
              <a:rPr lang="ru-RU" sz="2800">
                <a:solidFill>
                  <a:schemeClr val="folHlink"/>
                </a:solidFill>
              </a:rPr>
              <a:t> </a:t>
            </a:r>
            <a:r>
              <a:rPr lang="ru-RU" sz="2800" i="1"/>
              <a:t>(</a:t>
            </a:r>
            <a:r>
              <a:rPr lang="ru-RU" sz="2800" i="1">
                <a:solidFill>
                  <a:srgbClr val="006600"/>
                </a:solidFill>
              </a:rPr>
              <a:t>громко плачет</a:t>
            </a:r>
            <a:r>
              <a:rPr lang="ru-RU" sz="2800" i="1"/>
              <a:t>), </a:t>
            </a:r>
            <a:r>
              <a:rPr lang="ru-RU" sz="2800" b="1">
                <a:solidFill>
                  <a:schemeClr val="folHlink"/>
                </a:solidFill>
              </a:rPr>
              <a:t>инфинитивом </a:t>
            </a:r>
            <a:r>
              <a:rPr lang="ru-RU" sz="2800" i="1">
                <a:solidFill>
                  <a:srgbClr val="006600"/>
                </a:solidFill>
              </a:rPr>
              <a:t>(готов помочь), </a:t>
            </a:r>
            <a:r>
              <a:rPr lang="ru-RU" sz="2800" b="1">
                <a:solidFill>
                  <a:schemeClr val="folHlink"/>
                </a:solidFill>
              </a:rPr>
              <a:t>деепричастием</a:t>
            </a:r>
            <a:r>
              <a:rPr lang="ru-RU" sz="2800">
                <a:solidFill>
                  <a:schemeClr val="folHlink"/>
                </a:solidFill>
              </a:rPr>
              <a:t> </a:t>
            </a:r>
            <a:r>
              <a:rPr lang="ru-RU" sz="2800" i="1">
                <a:solidFill>
                  <a:srgbClr val="006600"/>
                </a:solidFill>
              </a:rPr>
              <a:t>(работать не переставая), </a:t>
            </a:r>
            <a:r>
              <a:rPr lang="ru-RU" sz="2800"/>
              <a:t>формой сравнительной степени прилагательного или наречия </a:t>
            </a:r>
            <a:r>
              <a:rPr lang="ru-RU" sz="2800" i="1">
                <a:solidFill>
                  <a:srgbClr val="006600"/>
                </a:solidFill>
              </a:rPr>
              <a:t>(мальчик постарше, подойти ближе)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41438"/>
            <a:ext cx="86868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двухэтажное здание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Здание в два этажа</a:t>
            </a:r>
          </a:p>
        </p:txBody>
      </p:sp>
      <p:sp>
        <p:nvSpPr>
          <p:cNvPr id="2458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5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580"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341438"/>
            <a:ext cx="8686800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белоствольная берёза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Берёза с белым стволом</a:t>
            </a:r>
          </a:p>
        </p:txBody>
      </p:sp>
      <p:sp>
        <p:nvSpPr>
          <p:cNvPr id="2560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4"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0756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голубоглазая девочка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40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000" i="1" smtClean="0">
                <a:solidFill>
                  <a:srgbClr val="006600"/>
                </a:solidFill>
              </a:rPr>
              <a:t>Девочка с голубыми глазами</a:t>
            </a:r>
          </a:p>
        </p:txBody>
      </p:sp>
      <p:sp>
        <p:nvSpPr>
          <p:cNvPr id="2662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6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628"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каша из гречки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Гречневая каша</a:t>
            </a:r>
          </a:p>
        </p:txBody>
      </p:sp>
      <p:sp>
        <p:nvSpPr>
          <p:cNvPr id="2765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6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652"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снаряд для спортсменов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Спортивный снаряд</a:t>
            </a:r>
          </a:p>
        </p:txBody>
      </p:sp>
      <p:sp>
        <p:nvSpPr>
          <p:cNvPr id="2867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86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676"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тропинка в гору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Горная тропинка</a:t>
            </a:r>
          </a:p>
        </p:txBody>
      </p:sp>
      <p:sp>
        <p:nvSpPr>
          <p:cNvPr id="2970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7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700"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человек без совести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Бессовестный человек</a:t>
            </a:r>
          </a:p>
        </p:txBody>
      </p:sp>
      <p:sp>
        <p:nvSpPr>
          <p:cNvPr id="307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7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24"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костюм в полоску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Полосатый костюм</a:t>
            </a:r>
          </a:p>
        </p:txBody>
      </p:sp>
      <p:sp>
        <p:nvSpPr>
          <p:cNvPr id="317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7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748"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1518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кусты сирени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Сиреневые кусты</a:t>
            </a:r>
          </a:p>
        </p:txBody>
      </p:sp>
      <p:sp>
        <p:nvSpPr>
          <p:cNvPr id="3277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2"/>
                  </p:tgtEl>
                </p:cond>
              </p:nextCondLst>
            </p:seq>
          </p:childTnLst>
        </p:cTn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занятия музыкой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СОГЛАСОВАНИЕ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Музыкальные занятия</a:t>
            </a:r>
          </a:p>
        </p:txBody>
      </p:sp>
      <p:sp>
        <p:nvSpPr>
          <p:cNvPr id="3379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7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79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1143000"/>
            <a:ext cx="8305800" cy="4384675"/>
          </a:xfrm>
        </p:spPr>
        <p:txBody>
          <a:bodyPr/>
          <a:lstStyle/>
          <a:p>
            <a:pPr eaLnBrk="1" hangingPunct="1"/>
            <a:r>
              <a:rPr lang="ru-RU" sz="2400" smtClean="0">
                <a:solidFill>
                  <a:srgbClr val="006600"/>
                </a:solidFill>
              </a:rPr>
              <a:t>Соотнесите определение вида связи с термином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457200"/>
            <a:ext cx="7313613" cy="792163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C00000"/>
                </a:solidFill>
              </a:rPr>
              <a:t>Теоретическая разминка</a:t>
            </a:r>
          </a:p>
        </p:txBody>
      </p:sp>
      <p:sp>
        <p:nvSpPr>
          <p:cNvPr id="8196" name="Oval 8"/>
          <p:cNvSpPr>
            <a:spLocks noChangeArrowheads="1"/>
          </p:cNvSpPr>
          <p:nvPr/>
        </p:nvSpPr>
        <p:spPr bwMode="auto">
          <a:xfrm>
            <a:off x="323850" y="1989138"/>
            <a:ext cx="4321175" cy="1439862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1.Подчинительная связь,</a:t>
            </a:r>
          </a:p>
          <a:p>
            <a:pPr algn="ctr">
              <a:defRPr/>
            </a:pPr>
            <a:r>
              <a:rPr lang="ru-RU" dirty="0"/>
              <a:t>которая выражается уподоблением</a:t>
            </a:r>
          </a:p>
          <a:p>
            <a:pPr algn="ctr">
              <a:defRPr/>
            </a:pPr>
            <a:r>
              <a:rPr lang="ru-RU" dirty="0"/>
              <a:t>формы зависимого слова форме </a:t>
            </a:r>
          </a:p>
          <a:p>
            <a:pPr algn="ctr">
              <a:defRPr/>
            </a:pPr>
            <a:r>
              <a:rPr lang="ru-RU" dirty="0"/>
              <a:t>главного слова</a:t>
            </a:r>
          </a:p>
        </p:txBody>
      </p:sp>
      <p:sp>
        <p:nvSpPr>
          <p:cNvPr id="8197" name="Oval 10"/>
          <p:cNvSpPr>
            <a:spLocks noChangeArrowheads="1"/>
          </p:cNvSpPr>
          <p:nvPr/>
        </p:nvSpPr>
        <p:spPr bwMode="auto">
          <a:xfrm>
            <a:off x="323850" y="3429000"/>
            <a:ext cx="4176713" cy="156051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2.Подчинительная связь,</a:t>
            </a:r>
          </a:p>
          <a:p>
            <a:pPr algn="ctr">
              <a:defRPr/>
            </a:pPr>
            <a:r>
              <a:rPr lang="ru-RU" dirty="0"/>
              <a:t> при которой в роли зависимого</a:t>
            </a:r>
          </a:p>
          <a:p>
            <a:pPr algn="ctr">
              <a:defRPr/>
            </a:pPr>
            <a:r>
              <a:rPr lang="ru-RU" dirty="0"/>
              <a:t>слова выступают неизменяемые</a:t>
            </a:r>
          </a:p>
          <a:p>
            <a:pPr algn="ctr">
              <a:defRPr/>
            </a:pPr>
            <a:r>
              <a:rPr lang="ru-RU" dirty="0"/>
              <a:t>слова</a:t>
            </a:r>
          </a:p>
        </p:txBody>
      </p:sp>
      <p:sp>
        <p:nvSpPr>
          <p:cNvPr id="8198" name="Oval 12"/>
          <p:cNvSpPr>
            <a:spLocks noChangeArrowheads="1"/>
          </p:cNvSpPr>
          <p:nvPr/>
        </p:nvSpPr>
        <p:spPr bwMode="auto">
          <a:xfrm>
            <a:off x="250825" y="5084763"/>
            <a:ext cx="4321175" cy="1584325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dirty="0"/>
              <a:t>3. Подчинительная связь, которая</a:t>
            </a:r>
          </a:p>
          <a:p>
            <a:pPr algn="ctr">
              <a:defRPr/>
            </a:pPr>
            <a:r>
              <a:rPr lang="ru-RU" dirty="0"/>
              <a:t>выражается присоединением </a:t>
            </a:r>
          </a:p>
          <a:p>
            <a:pPr algn="ctr">
              <a:defRPr/>
            </a:pPr>
            <a:r>
              <a:rPr lang="ru-RU" dirty="0"/>
              <a:t>к главному слову существительного</a:t>
            </a:r>
          </a:p>
          <a:p>
            <a:pPr algn="ctr">
              <a:defRPr/>
            </a:pPr>
            <a:r>
              <a:rPr lang="ru-RU" dirty="0"/>
              <a:t>в косвенном падеже</a:t>
            </a:r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5219700" y="2420938"/>
            <a:ext cx="3168650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/>
              <a:t>1. Управление</a:t>
            </a:r>
          </a:p>
        </p:txBody>
      </p:sp>
      <p:sp>
        <p:nvSpPr>
          <p:cNvPr id="8200" name="Rectangle 20"/>
          <p:cNvSpPr>
            <a:spLocks noChangeArrowheads="1"/>
          </p:cNvSpPr>
          <p:nvPr/>
        </p:nvSpPr>
        <p:spPr bwMode="auto">
          <a:xfrm>
            <a:off x="5364163" y="3860800"/>
            <a:ext cx="3095625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/>
              <a:t>2.Согласование</a:t>
            </a:r>
          </a:p>
        </p:txBody>
      </p:sp>
      <p:sp>
        <p:nvSpPr>
          <p:cNvPr id="8201" name="Rectangle 22"/>
          <p:cNvSpPr>
            <a:spLocks noChangeArrowheads="1"/>
          </p:cNvSpPr>
          <p:nvPr/>
        </p:nvSpPr>
        <p:spPr bwMode="auto">
          <a:xfrm>
            <a:off x="5435600" y="5445125"/>
            <a:ext cx="3024188" cy="9144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/>
              <a:t>3. Примыкание</a:t>
            </a:r>
          </a:p>
        </p:txBody>
      </p:sp>
      <p:cxnSp>
        <p:nvCxnSpPr>
          <p:cNvPr id="11" name="Прямая со стрелкой 10"/>
          <p:cNvCxnSpPr>
            <a:stCxn id="8196" idx="6"/>
            <a:endCxn id="8200" idx="1"/>
          </p:cNvCxnSpPr>
          <p:nvPr/>
        </p:nvCxnSpPr>
        <p:spPr>
          <a:xfrm>
            <a:off x="4645025" y="2709863"/>
            <a:ext cx="719138" cy="16081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197" idx="6"/>
            <a:endCxn id="8201" idx="1"/>
          </p:cNvCxnSpPr>
          <p:nvPr/>
        </p:nvCxnSpPr>
        <p:spPr>
          <a:xfrm>
            <a:off x="4500563" y="4210050"/>
            <a:ext cx="935037" cy="1692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198" idx="6"/>
          </p:cNvCxnSpPr>
          <p:nvPr/>
        </p:nvCxnSpPr>
        <p:spPr>
          <a:xfrm flipV="1">
            <a:off x="4572000" y="2895600"/>
            <a:ext cx="609600" cy="2981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жалостно посмотрел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Смотрел с жалостью</a:t>
            </a:r>
          </a:p>
        </p:txBody>
      </p:sp>
      <p:sp>
        <p:nvSpPr>
          <p:cNvPr id="3482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48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820"/>
                  </p:tgtEl>
                </p:cond>
              </p:nextCondLst>
            </p:seq>
          </p:childTnLst>
        </p:cTn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устало шагал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Шагал с усталостью</a:t>
            </a:r>
          </a:p>
        </p:txBody>
      </p:sp>
      <p:sp>
        <p:nvSpPr>
          <p:cNvPr id="3584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58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844"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804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беззаботно жил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Жил без забот</a:t>
            </a:r>
          </a:p>
        </p:txBody>
      </p:sp>
      <p:sp>
        <p:nvSpPr>
          <p:cNvPr id="3686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868"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1518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бесстрашно бросился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Бросился без страха</a:t>
            </a:r>
          </a:p>
        </p:txBody>
      </p:sp>
      <p:sp>
        <p:nvSpPr>
          <p:cNvPr id="4403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0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036"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2280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говорил с тревогой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Тревожно говорил</a:t>
            </a:r>
          </a:p>
        </p:txBody>
      </p:sp>
      <p:sp>
        <p:nvSpPr>
          <p:cNvPr id="4301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0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012"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804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2800" smtClean="0"/>
              <a:t> </a:t>
            </a:r>
            <a:r>
              <a:rPr lang="ru-RU" sz="4000" b="1" smtClean="0">
                <a:solidFill>
                  <a:srgbClr val="006600"/>
                </a:solidFill>
              </a:rPr>
              <a:t>охранял с заботой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Заботливо охранял</a:t>
            </a:r>
          </a:p>
        </p:txBody>
      </p:sp>
      <p:sp>
        <p:nvSpPr>
          <p:cNvPr id="450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</p:childTnLst>
        </p:cTn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804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отзывался с гордостью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Гордо отзывался</a:t>
            </a:r>
          </a:p>
        </p:txBody>
      </p:sp>
      <p:sp>
        <p:nvSpPr>
          <p:cNvPr id="460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60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084"/>
                  </p:tgtEl>
                </p:cond>
              </p:nextCondLst>
            </p:seq>
          </p:childTnLst>
        </p:cTn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5328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плакал без звука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Беззвучно плакал</a:t>
            </a:r>
          </a:p>
        </p:txBody>
      </p:sp>
      <p:sp>
        <p:nvSpPr>
          <p:cNvPr id="4710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7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108"/>
                  </p:tgtEl>
                </p:cond>
              </p:nextCondLst>
            </p:seq>
          </p:childTnLst>
        </p:cTn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341438"/>
            <a:ext cx="8304212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поступил без жалости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Безжалостно поступил</a:t>
            </a:r>
          </a:p>
        </p:txBody>
      </p:sp>
      <p:sp>
        <p:nvSpPr>
          <p:cNvPr id="4813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8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132"/>
                  </p:tgtEl>
                </p:cond>
              </p:nextCondLst>
            </p:seq>
          </p:childTnLst>
        </p:cTn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95400"/>
            <a:ext cx="8304213" cy="1600200"/>
          </a:xfrm>
        </p:spPr>
        <p:txBody>
          <a:bodyPr/>
          <a:lstStyle/>
          <a:p>
            <a:pPr algn="just" eaLnBrk="1" hangingPunct="1"/>
            <a:r>
              <a:rPr lang="ru-RU" sz="2800" smtClean="0"/>
              <a:t>ЗАМЕНИТЕ СЛОВОСОЧЕТАНИЕ </a:t>
            </a:r>
            <a:br>
              <a:rPr lang="ru-RU" sz="2800" smtClean="0"/>
            </a:br>
            <a:r>
              <a:rPr lang="ru-RU" sz="4000" b="1" smtClean="0">
                <a:solidFill>
                  <a:srgbClr val="006600"/>
                </a:solidFill>
              </a:rPr>
              <a:t>жалостно посмотрел</a:t>
            </a:r>
            <a:r>
              <a:rPr lang="ru-RU" sz="4000" smtClean="0">
                <a:solidFill>
                  <a:srgbClr val="006600"/>
                </a:solidFill>
              </a:rPr>
              <a:t> </a:t>
            </a:r>
            <a:r>
              <a:rPr lang="ru-RU" sz="2800" smtClean="0"/>
              <a:t>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ПРИМЫКАНИЕ</a:t>
            </a:r>
            <a:r>
              <a:rPr lang="ru-RU" sz="2800" smtClean="0"/>
              <a:t> СИНОНИМИЧНЫМИ СО СПОСОБОМ СВЯЗИ </a:t>
            </a:r>
            <a:r>
              <a:rPr lang="ru-RU" sz="2800" b="1" smtClean="0">
                <a:solidFill>
                  <a:schemeClr val="folHlink"/>
                </a:solidFill>
              </a:rPr>
              <a:t>УПРАВЛЕНИЕ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5513" y="4221163"/>
            <a:ext cx="6408737" cy="7191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4400" i="1" smtClean="0">
                <a:solidFill>
                  <a:srgbClr val="006600"/>
                </a:solidFill>
              </a:rPr>
              <a:t>Смотрел с жалостью</a:t>
            </a:r>
          </a:p>
        </p:txBody>
      </p:sp>
      <p:sp>
        <p:nvSpPr>
          <p:cNvPr id="37892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188" y="3213100"/>
            <a:ext cx="2736850" cy="720725"/>
          </a:xfrm>
          <a:prstGeom prst="actionButtonBlank">
            <a:avLst/>
          </a:prstGeom>
          <a:solidFill>
            <a:srgbClr val="CEC8F4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/>
              <a:t>Проверь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8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89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smtClean="0">
                <a:solidFill>
                  <a:srgbClr val="C00000"/>
                </a:solidFill>
              </a:rPr>
              <a:t>Какие варианты не содержат словосочетания?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sz="half" idx="1"/>
          </p:nvPr>
        </p:nvSpPr>
        <p:spPr>
          <a:xfrm>
            <a:off x="0" y="2332038"/>
            <a:ext cx="4724400" cy="4525962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smtClean="0"/>
              <a:t>Гибкость ума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mtClean="0"/>
              <a:t>Русский язык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mtClean="0"/>
              <a:t>Очень худой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mtClean="0"/>
              <a:t>Дождь прекратился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mtClean="0"/>
              <a:t>Пожелтевшие от времени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mtClean="0"/>
              <a:t>Экзамен по математике</a:t>
            </a:r>
          </a:p>
          <a:p>
            <a:pPr marL="514350" indent="-514350">
              <a:buFont typeface="Wingdings" pitchFamily="2" charset="2"/>
              <a:buNone/>
            </a:pP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2332038"/>
            <a:ext cx="4343400" cy="4525962"/>
          </a:xfrm>
        </p:spPr>
        <p:txBody>
          <a:bodyPr/>
          <a:lstStyle/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7. Необычайно приветлив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8. Смешная девчонка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9. Более красивый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10. Яркое солнце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11. Желание приобрести</a:t>
            </a:r>
          </a:p>
          <a:p>
            <a:pPr marL="514350" indent="-514350">
              <a:buFont typeface="Wingdings" pitchFamily="2" charset="2"/>
              <a:buNone/>
              <a:defRPr/>
            </a:pPr>
            <a:r>
              <a:rPr lang="ru-RU" dirty="0" smtClean="0"/>
              <a:t>12. Невзирая на дождь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76600" y="5867400"/>
            <a:ext cx="2362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>
                <a:solidFill>
                  <a:srgbClr val="002060"/>
                </a:solidFill>
              </a:rPr>
              <a:t>4, 9,12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В2.</a:t>
            </a:r>
          </a:p>
        </p:txBody>
      </p:sp>
      <p:sp>
        <p:nvSpPr>
          <p:cNvPr id="747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mtClean="0"/>
              <a:t>Замените словосочетание ЕВРОПЕЙСКОГО ГОРОДА, построенное на основе связи </a:t>
            </a:r>
            <a:r>
              <a:rPr lang="ru-RU" b="1" smtClean="0"/>
              <a:t>согласование</a:t>
            </a:r>
            <a:r>
              <a:rPr lang="ru-RU" smtClean="0"/>
              <a:t>, синонимичным словосочетанием со связью </a:t>
            </a:r>
            <a:r>
              <a:rPr lang="ru-RU" b="1" smtClean="0"/>
              <a:t>управление</a:t>
            </a:r>
            <a:r>
              <a:rPr lang="ru-RU" smtClean="0"/>
              <a:t>. Напишите получившееся словосочетание.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7375" y="4643438"/>
            <a:ext cx="5429250" cy="9286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Города Европы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В2. Из предложения выпишите словосочетание со связью управление.</a:t>
            </a:r>
          </a:p>
        </p:txBody>
      </p:sp>
      <p:sp>
        <p:nvSpPr>
          <p:cNvPr id="757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Весна пришла солнечная, а потом стало жарко, и плащом я ни разу не воспользовался.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63" y="3643313"/>
            <a:ext cx="4714875" cy="10715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Плащом не воспользовался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В2. Из предложения выпишите словосочетание со связью примыкание.</a:t>
            </a:r>
          </a:p>
        </p:txBody>
      </p:sp>
      <p:sp>
        <p:nvSpPr>
          <p:cNvPr id="768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Приобретя у Верещагина огромную коллекцию его картин и этюдов, Третьяков тут же предложил её в качестве дара Московскому художественному училищу.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63" y="4857750"/>
            <a:ext cx="4714875" cy="1071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Приобретя предложил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В2. Из предложения выпишите словосочетание со связью примыкание.</a:t>
            </a:r>
          </a:p>
        </p:txBody>
      </p:sp>
      <p:sp>
        <p:nvSpPr>
          <p:cNvPr id="77827" name="Содержимое 2"/>
          <p:cNvSpPr>
            <a:spLocks noGrp="1"/>
          </p:cNvSpPr>
          <p:nvPr>
            <p:ph idx="1"/>
          </p:nvPr>
        </p:nvSpPr>
        <p:spPr>
          <a:xfrm>
            <a:off x="609600" y="2555875"/>
            <a:ext cx="82296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Позже я раздумывал над этой историей.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09800" y="4267200"/>
            <a:ext cx="4714875" cy="1071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Позже раздумывал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В2. Из предложения выпишите словосочетание со связью примыкание.</a:t>
            </a:r>
          </a:p>
        </p:txBody>
      </p:sp>
      <p:sp>
        <p:nvSpPr>
          <p:cNvPr id="788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Поднялся с самых народных низов, пришёл из Суконной слободки, чтобы дать миру, по выражению Стасова, «радость безмерную». Впервые услышал я Шаляпина в Париже.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63" y="4429125"/>
            <a:ext cx="4714875" cy="1071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Впервые услышал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В2. Из предложения выпишите словосочетания со связью примыкание.</a:t>
            </a:r>
          </a:p>
        </p:txBody>
      </p:sp>
      <p:sp>
        <p:nvSpPr>
          <p:cNvPr id="798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Он пытался встать, но его неумолимо волочило к открывшейся трещине.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1688" y="2928938"/>
            <a:ext cx="4714875" cy="10715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Пытался встать</a:t>
            </a:r>
          </a:p>
          <a:p>
            <a:pPr algn="ctr">
              <a:defRPr/>
            </a:pPr>
            <a:r>
              <a:rPr lang="ru-RU" sz="3200" b="1" dirty="0"/>
              <a:t>Неумолимо волочило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В2. Из предложения выпишите словосочетание со связью согласование.</a:t>
            </a:r>
          </a:p>
        </p:txBody>
      </p:sp>
      <p:sp>
        <p:nvSpPr>
          <p:cNvPr id="808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Вам непременно нужно регулярно, настойчиво, ежедневно в течение ряда лет упражняться, играть на своём инструменте.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1688" y="4143375"/>
            <a:ext cx="4714875" cy="1071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На своём инструменте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В2. Из предложения выпишите словосочетание со связью управление.</a:t>
            </a:r>
          </a:p>
        </p:txBody>
      </p:sp>
      <p:sp>
        <p:nvSpPr>
          <p:cNvPr id="819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Озеро было рядом, но тётин муж сказал, что пойдёт рыбачить, если не будет ветра.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071688" y="4143375"/>
            <a:ext cx="4714875" cy="10715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Не будет ветра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В2.</a:t>
            </a:r>
          </a:p>
        </p:txBody>
      </p:sp>
      <p:sp>
        <p:nvSpPr>
          <p:cNvPr id="829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Замените словосочетание ЗОЛОТУЮ МОНЕТУ, построенное на основе связи </a:t>
            </a:r>
            <a:r>
              <a:rPr lang="ru-RU" b="1" smtClean="0"/>
              <a:t>согласование</a:t>
            </a:r>
            <a:r>
              <a:rPr lang="ru-RU" smtClean="0"/>
              <a:t>, синонимичным словосочетанием со связью </a:t>
            </a:r>
            <a:r>
              <a:rPr lang="ru-RU" b="1" smtClean="0"/>
              <a:t>управление</a:t>
            </a:r>
            <a:r>
              <a:rPr lang="ru-RU" smtClean="0"/>
              <a:t>. Напишите получившееся словосочетание.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7375" y="4643438"/>
            <a:ext cx="5429250" cy="9286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Монета из золота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В2.</a:t>
            </a:r>
          </a:p>
        </p:txBody>
      </p:sp>
      <p:sp>
        <p:nvSpPr>
          <p:cNvPr id="839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Замените словосочетание НАЧИНАЮТ ОХОТИТЬСЯ, построенное на основе связи </a:t>
            </a:r>
            <a:r>
              <a:rPr lang="ru-RU" b="1" smtClean="0"/>
              <a:t>примыкание</a:t>
            </a:r>
            <a:r>
              <a:rPr lang="ru-RU" smtClean="0"/>
              <a:t>, синонимичным словосочетанием со связью </a:t>
            </a:r>
            <a:r>
              <a:rPr lang="ru-RU" b="1" smtClean="0"/>
              <a:t>управление</a:t>
            </a:r>
            <a:r>
              <a:rPr lang="ru-RU" smtClean="0"/>
              <a:t>. Напишите получившееся словосочетание.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7375" y="4643438"/>
            <a:ext cx="5429250" cy="9286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Начинают охоту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smtClean="0"/>
              <a:t>Выпишите из предложения все словосочетания, определите способ связи</a:t>
            </a:r>
          </a:p>
        </p:txBody>
      </p:sp>
      <p:sp>
        <p:nvSpPr>
          <p:cNvPr id="11267" name="Содержимое 5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43021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mtClean="0">
                <a:solidFill>
                  <a:srgbClr val="C00000"/>
                </a:solidFill>
              </a:rPr>
              <a:t>         </a:t>
            </a:r>
            <a:r>
              <a:rPr lang="ru-RU" smtClean="0">
                <a:solidFill>
                  <a:srgbClr val="C00000"/>
                </a:solidFill>
              </a:rPr>
              <a:t>Долго живут на нашей Земле люди, но никто не может сказать, что видел прекрасную Землю целиком.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53000" y="5867400"/>
            <a:ext cx="3200400" cy="584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200" b="1" i="1" dirty="0">
                <a:solidFill>
                  <a:srgbClr val="FFFF00"/>
                </a:solidFill>
                <a:hlinkClick r:id="" action="ppaction://hlinkshowjump?jump=nextslide"/>
              </a:rPr>
              <a:t>Проверь себя</a:t>
            </a:r>
            <a:endParaRPr lang="ru-RU" sz="3200" b="1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В2.</a:t>
            </a:r>
          </a:p>
        </p:txBody>
      </p:sp>
      <p:sp>
        <p:nvSpPr>
          <p:cNvPr id="849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Замените словосочетание ДЕРЕВЯННОЙ ИГРУШКОЙ, построенное на основе связи </a:t>
            </a:r>
            <a:r>
              <a:rPr lang="ru-RU" b="1" smtClean="0"/>
              <a:t>согласование</a:t>
            </a:r>
            <a:r>
              <a:rPr lang="ru-RU" smtClean="0"/>
              <a:t>, синонимичным словосочетанием со связью </a:t>
            </a:r>
            <a:r>
              <a:rPr lang="ru-RU" b="1" smtClean="0"/>
              <a:t>управление</a:t>
            </a:r>
            <a:r>
              <a:rPr lang="ru-RU" smtClean="0"/>
              <a:t>. Напишите получившееся словосочетание.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7375" y="4643438"/>
            <a:ext cx="5429250" cy="9286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Игрушка из дерева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В2.</a:t>
            </a:r>
          </a:p>
        </p:txBody>
      </p:sp>
      <p:sp>
        <p:nvSpPr>
          <p:cNvPr id="860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mtClean="0"/>
              <a:t>Замените словосочетание С ЛЬВИНОЙ ГОЛОВОЙ, построенное на основе связи </a:t>
            </a:r>
            <a:r>
              <a:rPr lang="ru-RU" b="1" smtClean="0"/>
              <a:t>согласование</a:t>
            </a:r>
            <a:r>
              <a:rPr lang="ru-RU" smtClean="0"/>
              <a:t>, синонимичным словосочетанием со связью </a:t>
            </a:r>
            <a:r>
              <a:rPr lang="ru-RU" b="1" smtClean="0"/>
              <a:t>управление</a:t>
            </a:r>
            <a:r>
              <a:rPr lang="ru-RU" smtClean="0"/>
              <a:t>. Напишите получившееся словосочетание.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57375" y="4643438"/>
            <a:ext cx="5429250" cy="92868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Голова льва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В2. Из предложения выпишите словосочетание со связью примыкание.</a:t>
            </a:r>
          </a:p>
        </p:txBody>
      </p:sp>
      <p:sp>
        <p:nvSpPr>
          <p:cNvPr id="870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 i="1" smtClean="0"/>
              <a:t>Кузница стояла у обочины полевого посёлка, стороной обегавшего Малые Серпилки.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14563" y="3643313"/>
            <a:ext cx="4714875" cy="107156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Обегавшего стороной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97008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согласование:</a:t>
            </a:r>
          </a:p>
        </p:txBody>
      </p:sp>
      <p:sp>
        <p:nvSpPr>
          <p:cNvPr id="808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571750"/>
            <a:ext cx="7662863" cy="3524250"/>
          </a:xfrm>
        </p:spPr>
        <p:txBody>
          <a:bodyPr/>
          <a:lstStyle/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i="1" smtClean="0">
                <a:solidFill>
                  <a:srgbClr val="3A1D00"/>
                </a:solidFill>
              </a:rPr>
              <a:t>Разговор шел в шутливом тоне, Федор не придавал ему значения.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3A1D00"/>
                </a:solidFill>
              </a:rPr>
              <a:t>в шутливом тоне</a:t>
            </a:r>
          </a:p>
        </p:txBody>
      </p:sp>
      <p:pic>
        <p:nvPicPr>
          <p:cNvPr id="88068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1844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согласование</a:t>
            </a:r>
          </a:p>
        </p:txBody>
      </p:sp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714625"/>
            <a:ext cx="7734300" cy="3381375"/>
          </a:xfrm>
        </p:spPr>
        <p:txBody>
          <a:bodyPr/>
          <a:lstStyle/>
          <a:p>
            <a:pPr algn="just"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i="1" smtClean="0">
                <a:solidFill>
                  <a:srgbClr val="3A1D00"/>
                </a:solidFill>
              </a:rPr>
              <a:t>Кому было дело до сожженного хутора, который и раньше стоял в глуши?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3A1D00"/>
                </a:solidFill>
              </a:rPr>
              <a:t>до сожженного хутора</a:t>
            </a:r>
          </a:p>
        </p:txBody>
      </p:sp>
      <p:pic>
        <p:nvPicPr>
          <p:cNvPr id="89092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11296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согласование</a:t>
            </a:r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643188"/>
            <a:ext cx="7591425" cy="3452812"/>
          </a:xfrm>
        </p:spPr>
        <p:txBody>
          <a:bodyPr/>
          <a:lstStyle/>
          <a:p>
            <a:pPr algn="just"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i="1" smtClean="0">
                <a:solidFill>
                  <a:srgbClr val="3A1D00"/>
                </a:solidFill>
              </a:rPr>
              <a:t>Он придавал этому такое значение, о каком она раньше и не думала.</a:t>
            </a:r>
          </a:p>
          <a:p>
            <a:pPr algn="just" eaLnBrk="1" hangingPunct="1"/>
            <a:endParaRPr lang="ru-RU" i="1" smtClean="0">
              <a:solidFill>
                <a:srgbClr val="3A1D00"/>
              </a:solidFill>
            </a:endParaRP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3A1D00"/>
                </a:solidFill>
              </a:rPr>
              <a:t>такое значение</a:t>
            </a:r>
          </a:p>
        </p:txBody>
      </p:sp>
      <p:pic>
        <p:nvPicPr>
          <p:cNvPr id="90116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1844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согласование</a:t>
            </a:r>
          </a:p>
        </p:txBody>
      </p:sp>
      <p:sp>
        <p:nvSpPr>
          <p:cNvPr id="870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857500"/>
            <a:ext cx="8001000" cy="3238500"/>
          </a:xfrm>
        </p:spPr>
        <p:txBody>
          <a:bodyPr/>
          <a:lstStyle/>
          <a:p>
            <a:pPr algn="just"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i="1" smtClean="0">
                <a:solidFill>
                  <a:srgbClr val="3A1D00"/>
                </a:solidFill>
              </a:rPr>
              <a:t>Хозяин в эту ночь рано выходил на пост.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006600"/>
                </a:solidFill>
              </a:rPr>
              <a:t>в эту ночь</a:t>
            </a:r>
          </a:p>
        </p:txBody>
      </p:sp>
      <p:pic>
        <p:nvPicPr>
          <p:cNvPr id="91140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255838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управление</a:t>
            </a: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786063"/>
            <a:ext cx="7377113" cy="3309937"/>
          </a:xfrm>
        </p:spPr>
        <p:txBody>
          <a:bodyPr/>
          <a:lstStyle/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smtClean="0">
                <a:solidFill>
                  <a:srgbClr val="3A1D00"/>
                </a:solidFill>
              </a:rPr>
              <a:t>Какой-то священный страх испытывал Коля.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006600"/>
                </a:solidFill>
              </a:rPr>
              <a:t>испытывал страх</a:t>
            </a:r>
          </a:p>
        </p:txBody>
      </p:sp>
      <p:pic>
        <p:nvPicPr>
          <p:cNvPr id="92164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184400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управление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143125"/>
            <a:ext cx="7662863" cy="3952875"/>
          </a:xfrm>
        </p:spPr>
        <p:txBody>
          <a:bodyPr/>
          <a:lstStyle/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smtClean="0">
                <a:solidFill>
                  <a:srgbClr val="3A1D00"/>
                </a:solidFill>
              </a:rPr>
              <a:t>Хутор почти догорал, лишь кое-где еще вспыхивало пламя да над пепелищем мельтешили искры.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006600"/>
                </a:solidFill>
              </a:rPr>
              <a:t>над пепелищем мельтешили</a:t>
            </a:r>
          </a:p>
        </p:txBody>
      </p:sp>
      <p:pic>
        <p:nvPicPr>
          <p:cNvPr id="93188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3071813"/>
            <a:ext cx="38576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214313"/>
            <a:ext cx="8385175" cy="232727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согласование</a:t>
            </a: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741613"/>
            <a:ext cx="7448550" cy="3952875"/>
          </a:xfrm>
        </p:spPr>
        <p:txBody>
          <a:bodyPr/>
          <a:lstStyle/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smtClean="0">
                <a:solidFill>
                  <a:srgbClr val="3A1D00"/>
                </a:solidFill>
              </a:rPr>
              <a:t>Кто-то из Рыбной поставил уды возле верхнего острова со стороны протоки.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006600"/>
                </a:solidFill>
              </a:rPr>
              <a:t>возле верхнего острова</a:t>
            </a:r>
          </a:p>
        </p:txBody>
      </p:sp>
      <p:pic>
        <p:nvPicPr>
          <p:cNvPr id="94212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2150" y="3786188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Ключ к заданию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sz="half" idx="1"/>
          </p:nvPr>
        </p:nvSpPr>
        <p:spPr>
          <a:xfrm>
            <a:off x="0" y="2057400"/>
            <a:ext cx="5867400" cy="4525963"/>
          </a:xfrm>
        </p:spPr>
        <p:txBody>
          <a:bodyPr/>
          <a:lstStyle/>
          <a:p>
            <a:pPr marL="514350" indent="-514350">
              <a:buFont typeface="Times New Roman" pitchFamily="18" charset="0"/>
              <a:buAutoNum type="arabicPeriod"/>
            </a:pPr>
            <a:r>
              <a:rPr lang="ru-RU" sz="2400" smtClean="0">
                <a:solidFill>
                  <a:srgbClr val="002060"/>
                </a:solidFill>
              </a:rPr>
              <a:t>Долго живут – </a:t>
            </a:r>
            <a:r>
              <a:rPr lang="en-US" sz="2400" smtClean="0">
                <a:solidFill>
                  <a:srgbClr val="002060"/>
                </a:solidFill>
              </a:rPr>
              <a:t>            </a:t>
            </a:r>
            <a:r>
              <a:rPr lang="ru-RU" sz="2400" smtClean="0">
                <a:solidFill>
                  <a:srgbClr val="FF0000"/>
                </a:solidFill>
              </a:rPr>
              <a:t>примыкание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400" smtClean="0">
                <a:solidFill>
                  <a:srgbClr val="002060"/>
                </a:solidFill>
              </a:rPr>
              <a:t>Живут на Земле – </a:t>
            </a:r>
            <a:r>
              <a:rPr lang="en-US" sz="2400" smtClean="0">
                <a:solidFill>
                  <a:srgbClr val="002060"/>
                </a:solidFill>
              </a:rPr>
              <a:t>      </a:t>
            </a:r>
            <a:r>
              <a:rPr lang="ru-RU" sz="2400" smtClean="0">
                <a:solidFill>
                  <a:srgbClr val="FF0000"/>
                </a:solidFill>
              </a:rPr>
              <a:t>управление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400" smtClean="0">
                <a:solidFill>
                  <a:srgbClr val="002060"/>
                </a:solidFill>
              </a:rPr>
              <a:t>На нашей Земле – </a:t>
            </a:r>
            <a:r>
              <a:rPr lang="en-US" sz="2400" smtClean="0">
                <a:solidFill>
                  <a:srgbClr val="002060"/>
                </a:solidFill>
              </a:rPr>
              <a:t>      </a:t>
            </a:r>
            <a:r>
              <a:rPr lang="ru-RU" sz="2400" smtClean="0">
                <a:solidFill>
                  <a:srgbClr val="FF0000"/>
                </a:solidFill>
              </a:rPr>
              <a:t>согласование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400" smtClean="0">
                <a:solidFill>
                  <a:srgbClr val="002060"/>
                </a:solidFill>
              </a:rPr>
              <a:t>Не может сказать – </a:t>
            </a:r>
            <a:r>
              <a:rPr lang="en-US" sz="2400" smtClean="0">
                <a:solidFill>
                  <a:srgbClr val="002060"/>
                </a:solidFill>
              </a:rPr>
              <a:t>    </a:t>
            </a:r>
            <a:r>
              <a:rPr lang="ru-RU" sz="2400" smtClean="0">
                <a:solidFill>
                  <a:srgbClr val="FF0000"/>
                </a:solidFill>
              </a:rPr>
              <a:t>примыкание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400" smtClean="0">
                <a:solidFill>
                  <a:srgbClr val="002060"/>
                </a:solidFill>
              </a:rPr>
              <a:t>Видел Землю – </a:t>
            </a:r>
            <a:r>
              <a:rPr lang="en-US" sz="2400" smtClean="0">
                <a:solidFill>
                  <a:srgbClr val="002060"/>
                </a:solidFill>
              </a:rPr>
              <a:t>           </a:t>
            </a:r>
            <a:r>
              <a:rPr lang="ru-RU" sz="2400" smtClean="0">
                <a:solidFill>
                  <a:srgbClr val="FF0000"/>
                </a:solidFill>
              </a:rPr>
              <a:t>управление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400" smtClean="0">
                <a:solidFill>
                  <a:srgbClr val="002060"/>
                </a:solidFill>
              </a:rPr>
              <a:t>Прекрасную Землю – </a:t>
            </a:r>
            <a:r>
              <a:rPr lang="en-US" sz="2400" smtClean="0">
                <a:solidFill>
                  <a:srgbClr val="002060"/>
                </a:solidFill>
              </a:rPr>
              <a:t> </a:t>
            </a:r>
            <a:r>
              <a:rPr lang="ru-RU" sz="2400" smtClean="0">
                <a:solidFill>
                  <a:srgbClr val="FF0000"/>
                </a:solidFill>
              </a:rPr>
              <a:t>согласование</a:t>
            </a:r>
          </a:p>
          <a:p>
            <a:pPr marL="514350" indent="-514350">
              <a:buFont typeface="Times New Roman" pitchFamily="18" charset="0"/>
              <a:buAutoNum type="arabicPeriod"/>
            </a:pPr>
            <a:r>
              <a:rPr lang="ru-RU" sz="2400" smtClean="0">
                <a:solidFill>
                  <a:srgbClr val="002060"/>
                </a:solidFill>
              </a:rPr>
              <a:t>Видел целиком - </a:t>
            </a:r>
            <a:r>
              <a:rPr lang="en-US" sz="2400" smtClean="0">
                <a:solidFill>
                  <a:srgbClr val="002060"/>
                </a:solidFill>
              </a:rPr>
              <a:t>          </a:t>
            </a:r>
            <a:r>
              <a:rPr lang="ru-RU" sz="2400" smtClean="0">
                <a:solidFill>
                  <a:srgbClr val="FF0000"/>
                </a:solidFill>
              </a:rPr>
              <a:t>примыкание</a:t>
            </a:r>
          </a:p>
        </p:txBody>
      </p:sp>
      <p:sp>
        <p:nvSpPr>
          <p:cNvPr id="12292" name="Содержимое 3"/>
          <p:cNvSpPr>
            <a:spLocks noGrp="1"/>
          </p:cNvSpPr>
          <p:nvPr>
            <p:ph sz="half" idx="2"/>
          </p:nvPr>
        </p:nvSpPr>
        <p:spPr>
          <a:xfrm>
            <a:off x="5867400" y="1828800"/>
            <a:ext cx="3124200" cy="4302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smtClean="0">
                <a:solidFill>
                  <a:srgbClr val="C00000"/>
                </a:solidFill>
              </a:rPr>
              <a:t>Не являются словосочетаниями</a:t>
            </a:r>
            <a:r>
              <a:rPr lang="ru-RU" smtClean="0"/>
              <a:t>:</a:t>
            </a:r>
            <a:endParaRPr lang="en-US" smtClean="0"/>
          </a:p>
          <a:p>
            <a:pPr>
              <a:buFont typeface="Wingdings" pitchFamily="2" charset="2"/>
              <a:buNone/>
            </a:pPr>
            <a:endParaRPr lang="ru-RU" smtClean="0"/>
          </a:p>
          <a:p>
            <a:r>
              <a:rPr lang="ru-RU" smtClean="0"/>
              <a:t>Живут люди</a:t>
            </a:r>
          </a:p>
          <a:p>
            <a:r>
              <a:rPr lang="ru-RU" smtClean="0"/>
              <a:t>Никто не может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041525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согласование</a:t>
            </a: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500313"/>
            <a:ext cx="7662863" cy="3595687"/>
          </a:xfrm>
        </p:spPr>
        <p:txBody>
          <a:bodyPr/>
          <a:lstStyle/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smtClean="0">
                <a:solidFill>
                  <a:srgbClr val="3A1D00"/>
                </a:solidFill>
              </a:rPr>
              <a:t>Шли мимо пахоты, и каждый нагибался, брал пахнувший солнцем комочек земли, растирал его в ладонях.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006600"/>
                </a:solidFill>
              </a:rPr>
              <a:t>пахнувший комочек</a:t>
            </a:r>
          </a:p>
        </p:txBody>
      </p:sp>
      <p:pic>
        <p:nvPicPr>
          <p:cNvPr id="95236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2398713"/>
          </a:xfrm>
        </p:spPr>
        <p:txBody>
          <a:bodyPr/>
          <a:lstStyle/>
          <a:p>
            <a:pPr eaLnBrk="1" hangingPunct="1"/>
            <a:r>
              <a:rPr lang="ru-RU" sz="4000" smtClean="0">
                <a:solidFill>
                  <a:srgbClr val="3A1D00"/>
                </a:solidFill>
                <a:latin typeface="Monotype Corsiva" pitchFamily="66" charset="0"/>
              </a:rPr>
              <a:t>Выпишите из предложения словосочетание со связью согласование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2714625"/>
            <a:ext cx="7162800" cy="3381375"/>
          </a:xfrm>
        </p:spPr>
        <p:txBody>
          <a:bodyPr/>
          <a:lstStyle/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smtClean="0">
                <a:solidFill>
                  <a:srgbClr val="3A1D00"/>
                </a:solidFill>
              </a:rPr>
              <a:t>Было ей донельзя горько и тошно, всякое слово раздражало.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Clr>
                <a:srgbClr val="3A1D00"/>
              </a:buClr>
              <a:buFont typeface="Arial" charset="0"/>
              <a:buChar char="•"/>
            </a:pPr>
            <a:r>
              <a:rPr lang="ru-RU" b="1" i="1" smtClean="0">
                <a:solidFill>
                  <a:srgbClr val="3A1D00"/>
                </a:solidFill>
              </a:rPr>
              <a:t>всякое слово</a:t>
            </a:r>
          </a:p>
        </p:txBody>
      </p:sp>
      <p:pic>
        <p:nvPicPr>
          <p:cNvPr id="96260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</a:p>
        </p:txBody>
      </p:sp>
      <p:sp>
        <p:nvSpPr>
          <p:cNvPr id="9728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smtClean="0"/>
              <a:t> </a:t>
            </a:r>
            <a:r>
              <a:rPr lang="ru-RU" b="1" i="1" smtClean="0">
                <a:solidFill>
                  <a:srgbClr val="006600"/>
                </a:solidFill>
              </a:rPr>
              <a:t>цвет беж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в) согласование</a:t>
            </a:r>
          </a:p>
        </p:txBody>
      </p:sp>
      <p:pic>
        <p:nvPicPr>
          <p:cNvPr id="97284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838200" y="47244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385175" cy="14319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  <a:endParaRPr lang="ru-RU" smtClean="0"/>
          </a:p>
        </p:txBody>
      </p:sp>
      <p:sp>
        <p:nvSpPr>
          <p:cNvPr id="983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006600"/>
                </a:solidFill>
              </a:rPr>
              <a:t>Ранней весной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в) согласование</a:t>
            </a:r>
          </a:p>
        </p:txBody>
      </p:sp>
      <p:pic>
        <p:nvPicPr>
          <p:cNvPr id="98308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838200" y="47244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260350"/>
            <a:ext cx="8385175" cy="14319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  <a:endParaRPr lang="ru-RU" smtClean="0"/>
          </a:p>
        </p:txBody>
      </p:sp>
      <p:sp>
        <p:nvSpPr>
          <p:cNvPr id="993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Умный парень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в) согласование</a:t>
            </a:r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pic>
        <p:nvPicPr>
          <p:cNvPr id="99332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838200" y="47244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</a:p>
        </p:txBody>
      </p:sp>
      <p:sp>
        <p:nvSpPr>
          <p:cNvPr id="10035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Едва слышный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в) согласование</a:t>
            </a:r>
          </a:p>
        </p:txBody>
      </p:sp>
      <p:pic>
        <p:nvPicPr>
          <p:cNvPr id="100356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62000" y="41148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</a:p>
        </p:txBody>
      </p:sp>
      <p:sp>
        <p:nvSpPr>
          <p:cNvPr id="10137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Второе блюдо 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а) управление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б) примыкание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в) согласование 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</p:txBody>
      </p:sp>
      <p:pic>
        <p:nvPicPr>
          <p:cNvPr id="101380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838200" y="47244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</a:p>
        </p:txBody>
      </p:sp>
      <p:sp>
        <p:nvSpPr>
          <p:cNvPr id="10240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Покорный судьбе 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в) согласование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</p:txBody>
      </p:sp>
      <p:pic>
        <p:nvPicPr>
          <p:cNvPr id="102404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62000" y="35814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  <a:endParaRPr lang="ru-RU" smtClean="0"/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Склонность к роскоши </a:t>
            </a:r>
          </a:p>
          <a:p>
            <a:pPr eaLnBrk="1" hangingPunct="1">
              <a:buFont typeface="Wingdings" pitchFamily="2" charset="2"/>
              <a:buNone/>
            </a:pPr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 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 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 в) согласование</a:t>
            </a:r>
          </a:p>
        </p:txBody>
      </p:sp>
      <p:pic>
        <p:nvPicPr>
          <p:cNvPr id="103428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762000" y="35052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A1D00"/>
                </a:solidFill>
                <a:latin typeface="Monotype Corsiva" pitchFamily="66" charset="0"/>
              </a:rPr>
              <a:t>Укажите вид связи</a:t>
            </a:r>
          </a:p>
        </p:txBody>
      </p:sp>
      <p:sp>
        <p:nvSpPr>
          <p:cNvPr id="1044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b="1" i="1" smtClean="0">
                <a:solidFill>
                  <a:srgbClr val="3A1D00"/>
                </a:solidFill>
              </a:rPr>
              <a:t>Сведения по грамматике 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а) управление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б) примыкание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b="1" smtClean="0">
                <a:solidFill>
                  <a:srgbClr val="3A1D00"/>
                </a:solidFill>
              </a:rPr>
              <a:t>в) согласование</a:t>
            </a:r>
          </a:p>
          <a:p>
            <a:pPr eaLnBrk="1" hangingPunct="1"/>
            <a:endParaRPr lang="ru-RU" b="1" smtClean="0">
              <a:solidFill>
                <a:srgbClr val="3A1D00"/>
              </a:solidFill>
            </a:endParaRPr>
          </a:p>
        </p:txBody>
      </p:sp>
      <p:pic>
        <p:nvPicPr>
          <p:cNvPr id="104452" name="Picture 7" descr="book2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3543300"/>
            <a:ext cx="337185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85800" y="3581400"/>
            <a:ext cx="2667000" cy="15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850</TotalTime>
  <Words>2362</Words>
  <Application>Microsoft Office PowerPoint</Application>
  <PresentationFormat>Экран (4:3)</PresentationFormat>
  <Paragraphs>527</Paragraphs>
  <Slides>106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106</vt:i4>
      </vt:variant>
    </vt:vector>
  </HeadingPairs>
  <TitlesOfParts>
    <vt:vector size="111" baseType="lpstr">
      <vt:lpstr>Arial</vt:lpstr>
      <vt:lpstr>Monotype Corsiva</vt:lpstr>
      <vt:lpstr>Times New Roman</vt:lpstr>
      <vt:lpstr>Wingdings</vt:lpstr>
      <vt:lpstr>Квадрант</vt:lpstr>
      <vt:lpstr>               Типы подчинительной связи</vt:lpstr>
      <vt:lpstr>           В словосочетании</vt:lpstr>
      <vt:lpstr>Согласование</vt:lpstr>
      <vt:lpstr>Управление  </vt:lpstr>
      <vt:lpstr>Презентация PowerPoint</vt:lpstr>
      <vt:lpstr>Теоретическая разминка</vt:lpstr>
      <vt:lpstr>Какие варианты не содержат словосочетания?</vt:lpstr>
      <vt:lpstr>Выпишите из предложения все словосочетания, определите способ связи</vt:lpstr>
      <vt:lpstr>Ключ к заданию</vt:lpstr>
      <vt:lpstr>Что такое словосочетание</vt:lpstr>
      <vt:lpstr>Укажите словосочетание, неправильно составленное из предложения. </vt:lpstr>
      <vt:lpstr>Какие слова не являются словосочетанием?</vt:lpstr>
      <vt:lpstr>Укажите глагольное словосочетание.</vt:lpstr>
      <vt:lpstr>Укажите словосочетание со значением предмета и его признака.</vt:lpstr>
      <vt:lpstr>Какие слова не являются словосочетанием?</vt:lpstr>
      <vt:lpstr>В каком словосочетании неправильно определено главное слово?</vt:lpstr>
      <vt:lpstr>Укажите словосочетание со значением действия и его признака.</vt:lpstr>
      <vt:lpstr>Укажите предложение, в котором выделенные слова являются словосочетанием.</vt:lpstr>
      <vt:lpstr>Укажите именное словосочетание.</vt:lpstr>
      <vt:lpstr>Укажите наречное словосочетание.</vt:lpstr>
      <vt:lpstr>Какие слова в предложении не являются словосочетанием?</vt:lpstr>
      <vt:lpstr>Определите вид связи словосочетаний</vt:lpstr>
      <vt:lpstr>Из предложения 1 выпишите подчинительное словосочетание со связью ПРИМЫКАНИЕ.</vt:lpstr>
      <vt:lpstr>Из предложения 1 выпишите подчинительное словосочетание со связью ПРИМЫКАНИЕ.</vt:lpstr>
      <vt:lpstr>Из предложения 1 выпишите подчинительное словосочетание со связью СОГЛАСОВАНИЕ.</vt:lpstr>
      <vt:lpstr>Из предложения 1 выпишите подчинительное словосочетание со связью СОГЛАСОВАНИЕ.</vt:lpstr>
      <vt:lpstr>Из предложения 2 выпишите подчинительное словосочетание со связью ПРИМЫКАНИЕ. </vt:lpstr>
      <vt:lpstr>Из предложения 2 выпишите подчинительное словосочетание со связью ПРИМЫКАНИЕ. </vt:lpstr>
      <vt:lpstr>Укажите тип связи в словосочетании  (НА) КОТОРОМ СКАКАЛ (2 предложение). </vt:lpstr>
      <vt:lpstr>Укажите тип связи в словосочетании  (НА) КОТОРОМ СКАКАЛ (2 предложение). </vt:lpstr>
      <vt:lpstr>Из предложения 3 выпишите подчинительное словосочетание со связью ПРИМЫКАНИЕ. </vt:lpstr>
      <vt:lpstr>Из предложения 3 выпишите подчинительное словосочетание со связью ПРИМЫКАНИЕ. </vt:lpstr>
      <vt:lpstr>Укажите тип связи в словосочетании  (В) КАКИЕ КРАЯ (3 предложение). </vt:lpstr>
      <vt:lpstr>Укажите тип связи в словосочетании  (В) КАКИЕ КРАЯ (3 предложение). </vt:lpstr>
      <vt:lpstr>Из предложения 4 выпишите подчинительное словосочетание со связью СОГЛАСОВАНИЕ. </vt:lpstr>
      <vt:lpstr>Из предложения 4 выпишите подчинительное словосочетание со связью СОГЛАСОВАНИЕ. </vt:lpstr>
      <vt:lpstr>Из предложения 5 выпишите подчинительное словосочетание со связью УПРАВЛЕНИЕ.</vt:lpstr>
      <vt:lpstr>Из предложения 5 выпишите подчинительное словосочетание со связью УПРАВЛЕНИЕ.</vt:lpstr>
      <vt:lpstr>Укажите тип связи в словосочетании ДУМАЛ СЕЙЧАС (5 предложение).</vt:lpstr>
      <vt:lpstr>Укажите тип связи в словосочетании ДУМАЛ СЕЙЧАС (5 предложение).</vt:lpstr>
      <vt:lpstr>      ЗАМЕНИТЕ СЛОВОСОЧЕТАНИЕ  бессонная ночь  СО СПОСОБОМ СВЯЗИ СОГЛАСОВАНИЕ СИНОНИМИЧНЫМИ СО СПОСОБОМ СВЯЗИ УПРАВЛЕНИЕ </vt:lpstr>
      <vt:lpstr>          ЗАМЕНИТЕ СЛОВОСОЧЕТАНИЕ  подземный переход СО СПОСОБОМ СВЯЗИ СОГЛАСОВАНИЕ СИНОНИМИЧНЫМИ СО СПОСОБОМ СВЯЗИ УПРАВЛЕНИЕ </vt:lpstr>
      <vt:lpstr>             ЗАМЕНИТЕ СЛОВОСОЧЕТАНИЕ  алгебраическая задача СО СПОСОБОМ СВЯЗИ СОГЛАСОВАНИЕ СИНОНИМИЧНЫМИ СО СПОСОБОМ СВЯЗИ УПРАВЛЕНИЕ </vt:lpstr>
      <vt:lpstr>            ЗАМЕНИТЕ СЛОВОСОЧЕТАНИЕ  школьный портфель СО СПОСОБОМ СВЯЗИ СОГЛАСОВАНИЕ СИНОНИМИЧНЫМИ СО СПОСОБОМ СВЯЗИ УПРАВЛЕНИЕ </vt:lpstr>
      <vt:lpstr>  ЗАМЕНИТЕ СЛОВОСОЧЕТАНИЕ  плюшевый медвежонок СО СПОСОБОМ СВЯЗИ СОГЛАСОВАНИЕ СИНОНИМИЧНЫМИ СО СПОСОБОМ СВЯЗИ УПРАВЛЕНИЕ </vt:lpstr>
      <vt:lpstr>ЗАМЕНИТЕ СЛОВОСОЧЕТАНИЕ  клетчатый шарф СО СПОСОБОМ СВЯЗИ СОГЛАСОВАНИЕ СИНОНИМИЧНЫМИ СО СПОСОБОМ СВЯЗИ УПРАВЛЕНИЕ </vt:lpstr>
      <vt:lpstr>ЗАМЕНИТЕ СЛОВОСОЧЕТАНИЕ  полковое знамя СО СПОСОБОМ СВЯЗИ СОГЛАСОВАНИЕ СИНОНИМИЧНЫМИ СО СПОСОБОМ СВЯЗИ УПРАВЛЕНИЕ </vt:lpstr>
      <vt:lpstr>           ЗАМЕНИТЕ СЛОВОСОЧЕТАНИЕ  солнечная энергия СО СПОСОБОМ СВЯЗИ СОГЛАСОВАНИЕ СИНОНИМИЧНЫМИ СО СПОСОБОМ СВЯЗИ УПРАВЛЕНИЕ </vt:lpstr>
      <vt:lpstr>ЗАМЕНИТЕ СЛОВОСОЧЕТАНИЕ  учительский стол СО СПОСОБОМ СВЯЗИ СОГЛАСОВАНИЕ СИНОНИМИЧНЫМИ СО СПОСОБОМ СВЯЗИ УПРАВЛЕНИЕ </vt:lpstr>
      <vt:lpstr>ЗАМЕНИТЕ СЛОВОСОЧЕТАНИЕ  двухэтажное здание СО СПОСОБОМ СВЯЗИ СОГЛАСОВАНИЕ СИНОНИМИЧНЫМИ СО СПОСОБОМ СВЯЗИ УПРАВЛЕНИЕ </vt:lpstr>
      <vt:lpstr>ЗАМЕНИТЕ СЛОВОСОЧЕТАНИЕ  белоствольная берёза СО СПОСОБОМ СВЯЗИ СОГЛАСОВАНИЕ СИНОНИМИЧНЫМИ СО СПОСОБОМ СВЯЗИ УПРАВЛЕНИЕ </vt:lpstr>
      <vt:lpstr>ЗАМЕНИТЕ СЛОВОСОЧЕТАНИЕ  голубоглазая девочка СО СПОСОБОМ СВЯЗИ СОГЛАСОВАНИЕ СИНОНИМИЧНЫМИ СО СПОСОБОМ СВЯЗИ УПРАВЛЕНИЕ </vt:lpstr>
      <vt:lpstr>ЗАМЕНИТЕ СЛОВОСОЧЕТАНИЕ  каша из гречки СО СПОСОБОМ СВЯЗИ УПРАВЛЕНИЕ СИНОНИМИЧНЫМИ СО СПОСОБОМ СВЯЗИ СОГЛАСОВАНИЕ</vt:lpstr>
      <vt:lpstr>ЗАМЕНИТЕ СЛОВОСОЧЕТАНИЕ  снаряд для спортсменов СО СПОСОБОМ СВЯЗИ УПРАВЛЕНИЕ СИНОНИМИЧНЫМИ СО СПОСОБОМ СВЯЗИ СОГЛАСОВАНИЕ</vt:lpstr>
      <vt:lpstr>ЗАМЕНИТЕ СЛОВОСОЧЕТАНИЕ  тропинка в гору СО СПОСОБОМ СВЯЗИ УПРАВЛЕНИЕ СИНОНИМИЧНЫМИ СО СПОСОБОМ СВЯЗИ СОГЛАСОВАНИЕ</vt:lpstr>
      <vt:lpstr>ЗАМЕНИТЕ СЛОВОСОЧЕТАНИЕ  человек без совести СО СПОСОБОМ СВЯЗИ УПРАВЛЕНИЕ СИНОНИМИЧНЫМИ СО СПОСОБОМ СВЯЗИ СОГЛАСОВАНИЕ</vt:lpstr>
      <vt:lpstr>ЗАМЕНИТЕ СЛОВОСОЧЕТАНИЕ  костюм в полоску СО СПОСОБОМ СВЯЗИ УПРАВЛЕНИЕ СИНОНИМИЧНЫМИ СО СПОСОБОМ СВЯЗИ СОГЛАСОВАНИЕ</vt:lpstr>
      <vt:lpstr>ЗАМЕНИТЕ СЛОВОСОЧЕТАНИЕ  кусты сирени СО СПОСОБОМ СВЯЗИ УПРАВЛЕНИЕ СИНОНИМИЧНЫМИ СО СПОСОБОМ СВЯЗИ СОГЛАСОВАНИЕ</vt:lpstr>
      <vt:lpstr>ЗАМЕНИТЕ СЛОВОСОЧЕТАНИЕ  занятия музыкой СО СПОСОБОМ СВЯЗИ УПРАВЛЕНИЕ СИНОНИМИЧНЫМИ СО СПОСОБОМ СВЯЗИ СОГЛАСОВАНИЕ</vt:lpstr>
      <vt:lpstr>ЗАМЕНИТЕ СЛОВОСОЧЕТАНИЕ  жалостно посмотрел СО СПОСОБОМ СВЯЗИ ПРИМЫКАНИЕ СИНОНИМИЧНЫМИ СО СПОСОБОМ СВЯЗИ УПРАВЛЕНИЕ</vt:lpstr>
      <vt:lpstr>ЗАМЕНИТЕ СЛОВОСОЧЕТАНИЕ  устало шагал СО СПОСОБОМ СВЯЗИ ПРИМЫКАНИЕ СИНОНИМИЧНЫМИ СО СПОСОБОМ СВЯЗИ УПРАВЛЕНИЕ</vt:lpstr>
      <vt:lpstr>ЗАМЕНИТЕ СЛОВОСОЧЕТАНИЕ  беззаботно жил СО СПОСОБОМ СВЯЗИ ПРИМЫКАНИЕ СИНОНИМИЧНЫМИ СО СПОСОБОМ СВЯЗИ УПРАВЛЕНИЕ</vt:lpstr>
      <vt:lpstr>ЗАМЕНИТЕ СЛОВОСОЧЕТАНИЕ  бесстрашно бросился СО СПОСОБОМ СВЯЗИ ПРИМЫКАНИЕ СИНОНИМИЧНЫМИ СО СПОСОБОМ СВЯЗИ УПРАВЛЕНИЕ</vt:lpstr>
      <vt:lpstr>ЗАМЕНИТЕ СЛОВОСОЧЕТАНИЕ  говорил с тревогой СО СПОСОБОМ СВЯЗИ УПРАВЛЕНИЕ СИНОНИМИЧНЫМИ СО СПОСОБОМ СВЯЗИ ПРИМЫКАНИЕ</vt:lpstr>
      <vt:lpstr>ЗАМЕНИТЕ СЛОВОСОЧЕТАНИЕ   охранял с заботой СО СПОСОБОМ СВЯЗИ УПРАВЛЕНИЕ СИНОНИМИЧНЫМИ СО СПОСОБОМ СВЯЗИ ПРИМЫКАНИЕ</vt:lpstr>
      <vt:lpstr>ЗАМЕНИТЕ СЛОВОСОЧЕТАНИЕ  отзывался с гордостью СО СПОСОБОМ СВЯЗИ УПРАВЛЕНИЕ СИНОНИМИЧНЫМИ СО СПОСОБОМ СВЯЗИ ПРИМЫКАНИЕ</vt:lpstr>
      <vt:lpstr>ЗАМЕНИТЕ СЛОВОСОЧЕТАНИЕ  плакал без звука СО СПОСОБОМ СВЯЗИ УПРАВЛЕНИЕ СИНОНИМИЧНЫМИ СО СПОСОБОМ СВЯЗИ ПРИМЫКАНИЕ</vt:lpstr>
      <vt:lpstr>ЗАМЕНИТЕ СЛОВОСОЧЕТАНИЕ  поступил без жалости СО СПОСОБОМ СВЯЗИ УПРАВЛЕНИЕ СИНОНИМИЧНЫМИ СО СПОСОБОМ СВЯЗИ ПРИМЫКАНИЕ</vt:lpstr>
      <vt:lpstr>ЗАМЕНИТЕ СЛОВОСОЧЕТАНИЕ  жалостно посмотрел СО СПОСОБОМ СВЯЗИ ПРИМЫКАНИЕ СИНОНИМИЧНЫМИ СО СПОСОБОМ СВЯЗИ УПРАВЛЕНИЕ</vt:lpstr>
      <vt:lpstr>В2.</vt:lpstr>
      <vt:lpstr>В2. Из предложения выпишите словосочетание со связью управление.</vt:lpstr>
      <vt:lpstr>В2. Из предложения выпишите словосочетание со связью примыкание.</vt:lpstr>
      <vt:lpstr>В2. Из предложения выпишите словосочетание со связью примыкание.</vt:lpstr>
      <vt:lpstr>В2. Из предложения выпишите словосочетание со связью примыкание.</vt:lpstr>
      <vt:lpstr>В2. Из предложения выпишите словосочетания со связью примыкание.</vt:lpstr>
      <vt:lpstr>В2. Из предложения выпишите словосочетание со связью согласование.</vt:lpstr>
      <vt:lpstr>В2. Из предложения выпишите словосочетание со связью управление.</vt:lpstr>
      <vt:lpstr>В2.</vt:lpstr>
      <vt:lpstr>В2.</vt:lpstr>
      <vt:lpstr>В2.</vt:lpstr>
      <vt:lpstr>В2.</vt:lpstr>
      <vt:lpstr>В2. Из предложения выпишите словосочетание со связью примыкание.</vt:lpstr>
      <vt:lpstr>Выпишите из предложения словосочетание со связью согласование:</vt:lpstr>
      <vt:lpstr>Выпишите из предложения словосочетание со связью согласование</vt:lpstr>
      <vt:lpstr>Выпишите из предложения словосочетание со связью согласование</vt:lpstr>
      <vt:lpstr>Выпишите из предложения словосочетание со связью согласование</vt:lpstr>
      <vt:lpstr>Выпишите из предложения словосочетание со связью управление</vt:lpstr>
      <vt:lpstr>Выпишите из предложения словосочетание со связью управление</vt:lpstr>
      <vt:lpstr>Выпишите из предложения словосочетание со связью согласование</vt:lpstr>
      <vt:lpstr>Выпишите из предложения словосочетание со связью согласование</vt:lpstr>
      <vt:lpstr>Выпишите из предложения словосочетание со связью согласование</vt:lpstr>
      <vt:lpstr>Укажите вид связи</vt:lpstr>
      <vt:lpstr>Укажите вид связи</vt:lpstr>
      <vt:lpstr>Укажите вид связи</vt:lpstr>
      <vt:lpstr>Укажите вид связи</vt:lpstr>
      <vt:lpstr>Укажите вид связи</vt:lpstr>
      <vt:lpstr>Укажите вид связи</vt:lpstr>
      <vt:lpstr>Укажите вид связи</vt:lpstr>
      <vt:lpstr>Укажите вид связи</vt:lpstr>
      <vt:lpstr>Укажите вид связи</vt:lpstr>
      <vt:lpstr>Укажите вид связи</vt:lpstr>
      <vt:lpstr>Укажите вид связи</vt:lpstr>
      <vt:lpstr>Презентация PowerPoint</vt:lpstr>
      <vt:lpstr>Презентация PowerPoint</vt:lpstr>
      <vt:lpstr>источники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LUDA</dc:creator>
  <cp:lastModifiedBy>Viktar</cp:lastModifiedBy>
  <cp:revision>47</cp:revision>
  <cp:lastPrinted>1601-01-01T00:00:00Z</cp:lastPrinted>
  <dcterms:created xsi:type="dcterms:W3CDTF">1601-01-01T00:00:00Z</dcterms:created>
  <dcterms:modified xsi:type="dcterms:W3CDTF">2020-08-13T18:46:51Z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