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73" r:id="rId10"/>
    <p:sldId id="274" r:id="rId11"/>
    <p:sldId id="266" r:id="rId12"/>
    <p:sldId id="280" r:id="rId13"/>
    <p:sldId id="281" r:id="rId14"/>
    <p:sldId id="282" r:id="rId15"/>
    <p:sldId id="283" r:id="rId16"/>
    <p:sldId id="284" r:id="rId17"/>
    <p:sldId id="267" r:id="rId18"/>
    <p:sldId id="271" r:id="rId19"/>
    <p:sldId id="272" r:id="rId20"/>
    <p:sldId id="278" r:id="rId21"/>
    <p:sldId id="279" r:id="rId22"/>
    <p:sldId id="268" r:id="rId23"/>
    <p:sldId id="276" r:id="rId24"/>
    <p:sldId id="269" r:id="rId25"/>
    <p:sldId id="270" r:id="rId2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0D610"/>
    <a:srgbClr val="190504"/>
    <a:srgbClr val="DDC79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00" autoAdjust="0"/>
    <p:restoredTop sz="94628" autoAdjust="0"/>
  </p:normalViewPr>
  <p:slideViewPr>
    <p:cSldViewPr snapToGrid="0">
      <p:cViewPr>
        <p:scale>
          <a:sx n="108" d="100"/>
          <a:sy n="108" d="100"/>
        </p:scale>
        <p:origin x="-288" y="14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4136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7088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9485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9924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434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7676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4098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3732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4105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2217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5864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F1248-1C3D-46AC-B0A0-9BAC73AF7C9B}" type="datetimeFigureOut">
              <a:rPr lang="ru-RU" smtClean="0"/>
              <a:pPr/>
              <a:t>29.01.2018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BA6F9-BE03-4979-B08B-6A7B0E9B2D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8396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7155" y="2021365"/>
            <a:ext cx="5565530" cy="2524258"/>
          </a:xfrm>
          <a:noFill/>
          <a:effectLst>
            <a:glow rad="571500">
              <a:srgbClr val="190504">
                <a:alpha val="34000"/>
              </a:srgbClr>
            </a:glow>
            <a:softEdge rad="127000"/>
          </a:effectLst>
        </p:spPr>
        <p:txBody>
          <a:bodyPr>
            <a:normAutofit/>
          </a:bodyPr>
          <a:lstStyle/>
          <a:p>
            <a:r>
              <a:rPr lang="ru-RU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10D61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Фетюкова Татьяна Алексеевна-учитель английского языка, МБОУ «Школа №66»</a:t>
            </a:r>
            <a:endParaRPr lang="ru-RU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10D61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0986" y="5169877"/>
            <a:ext cx="6858000" cy="975945"/>
          </a:xfrm>
          <a:noFill/>
        </p:spPr>
        <p:txBody>
          <a:bodyPr>
            <a:normAutofit fontScale="55000" lnSpcReduction="20000"/>
          </a:bodyPr>
          <a:lstStyle/>
          <a:p>
            <a:r>
              <a:rPr lang="ru-RU" sz="2800" b="1" dirty="0"/>
              <a:t>Если хочешь, чтобы скорее расцвёл цветок, не нужно насильно развёртывать лепестки, а нужно создать условия, при которых он сам распустится</a:t>
            </a:r>
            <a:r>
              <a:rPr lang="ru-RU" sz="2800" b="1" dirty="0" smtClean="0"/>
              <a:t>.</a:t>
            </a:r>
          </a:p>
          <a:p>
            <a:r>
              <a:rPr lang="ru-RU" sz="2800" i="1" dirty="0" smtClean="0"/>
              <a:t>Лев Толстой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91408" y="210905"/>
            <a:ext cx="72184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Аттестация педагогических работников в целях установления первой квалификационной категории</a:t>
            </a:r>
          </a:p>
          <a:p>
            <a:pPr algn="ctr"/>
            <a:r>
              <a:rPr lang="ru-RU" b="1" dirty="0"/>
              <a:t>Презентация практических достижений профессиональной деятельности</a:t>
            </a:r>
          </a:p>
        </p:txBody>
      </p:sp>
      <p:pic>
        <p:nvPicPr>
          <p:cNvPr id="1026" name="Picture 2" descr="C:\Users\User\Desktop\ю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64151" y="1477107"/>
            <a:ext cx="2807287" cy="237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1997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5268" y="365126"/>
            <a:ext cx="7680081" cy="857005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sz="2000" dirty="0">
                <a:latin typeface="+mn-lt"/>
              </a:rPr>
              <a:t>В средней школе (5-6 класс) темы проектов </a:t>
            </a:r>
            <a:r>
              <a:rPr lang="ru-RU" sz="2000" dirty="0" smtClean="0">
                <a:latin typeface="+mn-lt"/>
              </a:rPr>
              <a:t>усложняются</a:t>
            </a:r>
            <a:r>
              <a:rPr lang="en-US" sz="2800" dirty="0" smtClean="0">
                <a:latin typeface="+mn-lt"/>
              </a:rPr>
              <a:t>.</a:t>
            </a:r>
            <a:r>
              <a:rPr lang="ru-RU" sz="2800" dirty="0"/>
              <a:t> </a:t>
            </a:r>
            <a:endParaRPr lang="ru-RU" sz="28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23191" y="1195754"/>
            <a:ext cx="8080131" cy="4981209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В </a:t>
            </a:r>
            <a:r>
              <a:rPr lang="ru-RU" sz="1800" dirty="0"/>
              <a:t>целях повышения мотивации к изучению </a:t>
            </a:r>
            <a:r>
              <a:rPr lang="ru-RU" sz="1800" dirty="0" smtClean="0"/>
              <a:t>английского языка </a:t>
            </a:r>
            <a:r>
              <a:rPr lang="ru-RU" sz="1800" dirty="0"/>
              <a:t>и развития интеллектуальных и коммуникативных компетенций, творческих способностей  это могут </a:t>
            </a:r>
            <a:r>
              <a:rPr lang="ru-RU" sz="1800" dirty="0" smtClean="0"/>
              <a:t>быть</a:t>
            </a:r>
          </a:p>
          <a:p>
            <a:r>
              <a:rPr lang="ru-RU" sz="1800" dirty="0" smtClean="0"/>
              <a:t> </a:t>
            </a:r>
            <a:r>
              <a:rPr lang="ru-RU" sz="1800" dirty="0" err="1">
                <a:solidFill>
                  <a:srgbClr val="10D610"/>
                </a:solidFill>
              </a:rPr>
              <a:t>монопроекты</a:t>
            </a:r>
            <a:r>
              <a:rPr lang="ru-RU" sz="1800" dirty="0"/>
              <a:t> </a:t>
            </a:r>
          </a:p>
          <a:p>
            <a:r>
              <a:rPr lang="ru-RU" sz="1800" dirty="0" smtClean="0"/>
              <a:t>«Мой первый день в школе» (5кл)),</a:t>
            </a:r>
          </a:p>
          <a:p>
            <a:r>
              <a:rPr lang="ru-RU" sz="1800" dirty="0" smtClean="0"/>
              <a:t> </a:t>
            </a:r>
            <a:r>
              <a:rPr lang="ru-RU" sz="1800" dirty="0">
                <a:solidFill>
                  <a:srgbClr val="10D610"/>
                </a:solidFill>
              </a:rPr>
              <a:t>краткосрочные </a:t>
            </a:r>
            <a:r>
              <a:rPr lang="ru-RU" sz="1800" dirty="0" smtClean="0">
                <a:solidFill>
                  <a:srgbClr val="10D610"/>
                </a:solidFill>
              </a:rPr>
              <a:t>проекты</a:t>
            </a:r>
            <a:r>
              <a:rPr lang="ru-RU" sz="1800" dirty="0" smtClean="0"/>
              <a:t> </a:t>
            </a:r>
          </a:p>
          <a:p>
            <a:r>
              <a:rPr lang="ru-RU" sz="1800" dirty="0" smtClean="0"/>
              <a:t>Создание туристической рекламы-проспекта»(5кл)</a:t>
            </a:r>
          </a:p>
          <a:p>
            <a:r>
              <a:rPr lang="ru-RU" sz="1800" dirty="0" smtClean="0"/>
              <a:t>,«Это вкусно!                    (6кл)») </a:t>
            </a:r>
            <a:r>
              <a:rPr lang="ru-RU" sz="1800" dirty="0"/>
              <a:t>«Кухни </a:t>
            </a:r>
            <a:r>
              <a:rPr lang="ru-RU" sz="1800" dirty="0" smtClean="0"/>
              <a:t>мира»</a:t>
            </a:r>
          </a:p>
          <a:p>
            <a:endParaRPr lang="ru-RU" sz="1800" dirty="0" smtClean="0"/>
          </a:p>
          <a:p>
            <a:r>
              <a:rPr lang="ru-RU" sz="1800" dirty="0" smtClean="0"/>
              <a:t>«В зоопарке</a:t>
            </a:r>
            <a:r>
              <a:rPr lang="ru-RU" sz="1800" smtClean="0"/>
              <a:t>»  (6кл)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>
                <a:solidFill>
                  <a:srgbClr val="10D610"/>
                </a:solidFill>
              </a:rPr>
              <a:t>мини-исследования</a:t>
            </a:r>
          </a:p>
          <a:p>
            <a:r>
              <a:rPr lang="ru-RU" sz="1800" dirty="0" smtClean="0"/>
              <a:t>Хобби твоих сверстников, 6кл</a:t>
            </a:r>
          </a:p>
          <a:p>
            <a:r>
              <a:rPr lang="ru-RU" sz="1800" dirty="0" smtClean="0"/>
              <a:t>Удивительный Лондон,6кл</a:t>
            </a:r>
            <a:endParaRPr lang="ru-RU" sz="1800" dirty="0"/>
          </a:p>
        </p:txBody>
      </p:sp>
      <p:pic>
        <p:nvPicPr>
          <p:cNvPr id="9219" name="Picture 3" descr="C:\Users\User\Desktop\hunder_menu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1320" y="3526695"/>
            <a:ext cx="934057" cy="64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User\Desktop\IMG_09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8520" y="2488226"/>
            <a:ext cx="2769249" cy="207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5732585" y="3745523"/>
            <a:ext cx="425935" cy="87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1" name="Picture 5" descr="C:\Users\User\Desktop\IMG_01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6539" y="5435320"/>
            <a:ext cx="2083777" cy="117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User\Desktop\IMG_01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35969" y="5421963"/>
            <a:ext cx="2107542" cy="118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2406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0246" y="365126"/>
            <a:ext cx="7394330" cy="1832951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>	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Проектный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метод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использую не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только в учебной деятельности, но и во </a:t>
            </a:r>
            <a:r>
              <a:rPr lang="ru-RU" sz="2000" dirty="0">
                <a:solidFill>
                  <a:srgbClr val="10D6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внеклассной работе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, так как именно он наиболее эффективен в создании положительной мотивации и повышении познавательной активности, без которой, как известно, нельзя добиться желаемого результата, ни в одном деле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. Кроме того, на мой взгляд, именно внеклассные проекты – неисчерпаемый источник развития творческих способностей.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27638" y="2031023"/>
            <a:ext cx="7187711" cy="414594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Во внеурочную деятельность вовлекаю учащихся 3-6классов. По доминирующей деятельности учащихся проекты-творческие.</a:t>
            </a:r>
          </a:p>
          <a:p>
            <a:pPr marL="0" indent="0">
              <a:buNone/>
            </a:pPr>
            <a:endParaRPr lang="ru-RU" sz="1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8" name="Picture 2" descr="C:\Users\User\Desktop\Слонёнок фото\Слонёнок[19-17-20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16719">
            <a:off x="1134208" y="3044521"/>
            <a:ext cx="3216886" cy="256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Слонёнок фото\Слонёнок[19-18-05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9142" y="2714378"/>
            <a:ext cx="3425674" cy="277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Слонёнок фото\Слонёнок[19-21-2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4922" y="4759251"/>
            <a:ext cx="3489080" cy="185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23892" y="5838092"/>
            <a:ext cx="22689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Постановка сказки</a:t>
            </a:r>
          </a:p>
          <a:p>
            <a:r>
              <a:rPr lang="ru-RU" dirty="0" smtClean="0"/>
              <a:t> «Слонёнок»(3 класс)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896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7130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u="sng" dirty="0" smtClean="0"/>
              <a:t>проект </a:t>
            </a:r>
            <a:r>
              <a:rPr lang="ru-RU" sz="2200" b="1" u="sng" dirty="0"/>
              <a:t>социальной направленности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b="1" u="sng" dirty="0"/>
              <a:t>«Взрослеем вместе»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248508"/>
            <a:ext cx="7886700" cy="5539154"/>
          </a:xfrm>
        </p:spPr>
        <p:txBody>
          <a:bodyPr>
            <a:noAutofit/>
          </a:bodyPr>
          <a:lstStyle/>
          <a:p>
            <a:r>
              <a:rPr lang="ru-RU" sz="1200" b="1" dirty="0"/>
              <a:t>Цель:  - Расширить творческую деятельность учащихся.</a:t>
            </a:r>
          </a:p>
          <a:p>
            <a:pPr lvl="0"/>
            <a:r>
              <a:rPr lang="ru-RU" sz="1200" b="1" dirty="0"/>
              <a:t>-воспитывать  духовно-нравственные качества подрастающего поколения,</a:t>
            </a:r>
          </a:p>
          <a:p>
            <a:pPr lvl="0"/>
            <a:r>
              <a:rPr lang="ru-RU" sz="1200" b="1" dirty="0"/>
              <a:t>-формировать положительную мотивацию к учению</a:t>
            </a:r>
          </a:p>
          <a:p>
            <a:pPr lvl="0"/>
            <a:r>
              <a:rPr lang="ru-RU" sz="1200" b="1" dirty="0"/>
              <a:t>-воспитание любви и интереса к английскому языку</a:t>
            </a:r>
          </a:p>
          <a:p>
            <a:pPr lvl="0"/>
            <a:r>
              <a:rPr lang="ru-RU" sz="1200" b="1" dirty="0"/>
              <a:t>-повысить уровень общей культуры школьников и дошкольников</a:t>
            </a:r>
          </a:p>
          <a:p>
            <a:pPr lvl="0"/>
            <a:r>
              <a:rPr lang="ru-RU" sz="1200" b="1" dirty="0"/>
              <a:t>- повышать имидж учебных заведений.</a:t>
            </a:r>
          </a:p>
          <a:p>
            <a:pPr lvl="0"/>
            <a:r>
              <a:rPr lang="ru-RU" sz="1200" b="1" dirty="0"/>
              <a:t>-Активизировать внеклассную деятельность по английскому </a:t>
            </a:r>
            <a:r>
              <a:rPr lang="ru-RU" sz="1200" b="1" dirty="0" err="1"/>
              <a:t>язку</a:t>
            </a:r>
            <a:endParaRPr lang="ru-RU" sz="1200" b="1" dirty="0"/>
          </a:p>
          <a:p>
            <a:pPr lvl="0"/>
            <a:r>
              <a:rPr lang="ru-RU" sz="1200" b="1" dirty="0"/>
              <a:t>-Создать </a:t>
            </a:r>
            <a:r>
              <a:rPr lang="ru-RU" sz="1200" b="1" dirty="0" err="1"/>
              <a:t>видеофонд</a:t>
            </a:r>
            <a:r>
              <a:rPr lang="ru-RU" sz="1200" b="1" dirty="0"/>
              <a:t>  и текстовые материалы.</a:t>
            </a:r>
          </a:p>
          <a:p>
            <a:r>
              <a:rPr lang="ru-RU" sz="1200" b="1" dirty="0"/>
              <a:t> </a:t>
            </a:r>
          </a:p>
          <a:p>
            <a:r>
              <a:rPr lang="ru-RU" sz="1200" b="1" dirty="0"/>
              <a:t>Задачи: </a:t>
            </a:r>
          </a:p>
          <a:p>
            <a:pPr lvl="0"/>
            <a:r>
              <a:rPr lang="ru-RU" sz="1200" b="1" dirty="0"/>
              <a:t>Развивать творческие способности детей</a:t>
            </a:r>
          </a:p>
          <a:p>
            <a:pPr lvl="0"/>
            <a:r>
              <a:rPr lang="ru-RU" sz="1200" b="1" dirty="0"/>
              <a:t>Развивать ответственность за взятые на себя обязательства перед коллективом, способность к коллективному труду</a:t>
            </a:r>
          </a:p>
          <a:p>
            <a:pPr lvl="0"/>
            <a:r>
              <a:rPr lang="ru-RU" sz="1200" b="1" dirty="0"/>
              <a:t>Развивать доброжелательность и тактичность в отношении со сверстниками и детьми младшей возрастной категории</a:t>
            </a:r>
          </a:p>
          <a:p>
            <a:pPr lvl="0"/>
            <a:r>
              <a:rPr lang="ru-RU" sz="1200" b="1" dirty="0"/>
              <a:t>Развивать адекватное размещение собственного «я» в предлагаемой общественной среде</a:t>
            </a:r>
          </a:p>
          <a:p>
            <a:pPr lvl="0"/>
            <a:r>
              <a:rPr lang="ru-RU" sz="1200" b="1" dirty="0"/>
              <a:t>разработать план мероприятий по тематике проекта;</a:t>
            </a:r>
          </a:p>
          <a:p>
            <a:pPr lvl="0"/>
            <a:r>
              <a:rPr lang="ru-RU" sz="1200" b="1" dirty="0"/>
              <a:t>назначить ответственных за проведение конкретных мероприятий по месяцам;</a:t>
            </a:r>
          </a:p>
          <a:p>
            <a:pPr lvl="0"/>
            <a:r>
              <a:rPr lang="ru-RU" sz="1200" b="1" dirty="0"/>
              <a:t>подготовить материалы, подобрать литературу для работы;</a:t>
            </a:r>
          </a:p>
          <a:p>
            <a:pPr lvl="0"/>
            <a:r>
              <a:rPr lang="ru-RU" sz="1200" b="1" dirty="0"/>
              <a:t>учитывать возрастные и индивидуальные особенности школьников.</a:t>
            </a: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xmlns="" val="182544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5700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Актуальность: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195754"/>
            <a:ext cx="7886700" cy="4981209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Актуальность опыта заключается в создании условий для </a:t>
            </a:r>
            <a:r>
              <a:rPr lang="ru-RU" dirty="0" err="1" smtClean="0"/>
              <a:t>всесторонненего</a:t>
            </a:r>
            <a:r>
              <a:rPr lang="ru-RU" dirty="0" smtClean="0"/>
              <a:t> развития личности обучающихся. Актуальность обусловлена практической значимостью и состоит в том, что дети являются активными участниками творческого процесса. </a:t>
            </a:r>
          </a:p>
          <a:p>
            <a:r>
              <a:rPr lang="ru-RU" dirty="0" smtClean="0"/>
              <a:t>Проект </a:t>
            </a:r>
            <a:r>
              <a:rPr lang="ru-RU" dirty="0"/>
              <a:t>“Взрослеем вместе”  предоставляет учащимся школы возможность проявить себя, осуществить связь с внешним миром.</a:t>
            </a:r>
          </a:p>
          <a:p>
            <a:r>
              <a:rPr lang="ru-RU" dirty="0"/>
              <a:t>Организаторские и ораторские способности, уверенность в себе, способность к саморазвитию, самопознанию – то малое, что они смогут развить в себе, работая над данным </a:t>
            </a:r>
            <a:r>
              <a:rPr lang="ru-RU" dirty="0" smtClean="0"/>
              <a:t>проектом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38755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Ресурсы: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Наличие </a:t>
            </a:r>
            <a:r>
              <a:rPr lang="ru-RU" dirty="0"/>
              <a:t>в школе заинтересованных и подготовленных учащихся, способных осуществить ряд творческих, театрально-игровых мини-проектов.</a:t>
            </a:r>
          </a:p>
          <a:p>
            <a:r>
              <a:rPr lang="ru-RU" dirty="0"/>
              <a:t>Материально-техническая база школы компьютер, интернет, цифровой фотоаппарат, видео камера. Ресурс школьной библиотеки.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92472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4821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 ходе </a:t>
            </a:r>
            <a:r>
              <a:rPr lang="ru-RU" b="1" dirty="0"/>
              <a:t>реализации: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Определение </a:t>
            </a:r>
            <a:r>
              <a:rPr lang="ru-RU" dirty="0"/>
              <a:t>темы и актуальность проекта.</a:t>
            </a:r>
            <a:endParaRPr lang="ru-RU" b="1" dirty="0"/>
          </a:p>
          <a:p>
            <a:pPr lvl="0"/>
            <a:r>
              <a:rPr lang="ru-RU" dirty="0"/>
              <a:t>Определение ресурсного потенциала.</a:t>
            </a:r>
            <a:endParaRPr lang="ru-RU" b="1" dirty="0"/>
          </a:p>
          <a:p>
            <a:pPr lvl="0"/>
            <a:r>
              <a:rPr lang="ru-RU" dirty="0"/>
              <a:t>Деятельность инициативной группы по составлению плана работы по проекту.</a:t>
            </a:r>
            <a:endParaRPr lang="ru-RU" b="1" dirty="0"/>
          </a:p>
          <a:p>
            <a:pPr lvl="0"/>
            <a:r>
              <a:rPr lang="ru-RU" dirty="0"/>
              <a:t>Разработка и написание конспектов мероприятий, отбор материала (педагоги и дети обсуждают тему театра, делают отбор видов театра. С детьми ведётся беседа о театре, обсуждаются такие вопросы, как: «Что такое театр? Что такое декорации? Какие правила поведения в театре? Кто работает в театре?»</a:t>
            </a:r>
            <a:r>
              <a:rPr lang="ru-RU" b="1" dirty="0"/>
              <a:t> )</a:t>
            </a:r>
          </a:p>
          <a:p>
            <a:pPr lvl="0"/>
            <a:r>
              <a:rPr lang="ru-RU" dirty="0"/>
              <a:t>создание эскизов декораций и костюмов </a:t>
            </a:r>
          </a:p>
          <a:p>
            <a:pPr lvl="0"/>
            <a:r>
              <a:rPr lang="ru-RU" dirty="0"/>
              <a:t> </a:t>
            </a:r>
          </a:p>
          <a:p>
            <a:pPr lvl="0"/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672104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User\Desktop\CAM00168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2096" y="357981"/>
            <a:ext cx="3619500" cy="271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User\Desktop\CAM00170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97738" y="1220297"/>
            <a:ext cx="3874135" cy="29051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151791" y="4176454"/>
            <a:ext cx="72712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изготовление театральных афиш, рисование пригласительных билетов</a:t>
            </a:r>
            <a:endParaRPr lang="ru-RU" b="1" dirty="0"/>
          </a:p>
          <a:p>
            <a:pPr lvl="0"/>
            <a:r>
              <a:rPr lang="ru-RU" dirty="0"/>
              <a:t>просмотр видеозаписей спектаклей детских театров и постановок</a:t>
            </a:r>
            <a:endParaRPr lang="ru-RU" b="1" dirty="0"/>
          </a:p>
          <a:p>
            <a:r>
              <a:rPr lang="ru-RU" dirty="0"/>
              <a:t> 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003638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I:\С Танюшкинового Фотоаппарата\IMG_00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53019">
            <a:off x="720970" y="307732"/>
            <a:ext cx="3640015" cy="273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I:\С Танюшкинового Фотоаппарата\IMG_006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6345" y="178836"/>
            <a:ext cx="3569108" cy="267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83979" y="2831123"/>
            <a:ext cx="5184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Театрализованная постановка «Муха-</a:t>
            </a:r>
            <a:r>
              <a:rPr lang="ru-RU" dirty="0" err="1" smtClean="0"/>
              <a:t>цикотуха</a:t>
            </a:r>
            <a:r>
              <a:rPr lang="ru-RU" dirty="0" smtClean="0"/>
              <a:t>»(3класс)</a:t>
            </a:r>
            <a:endParaRPr lang="ru-RU" dirty="0"/>
          </a:p>
        </p:txBody>
      </p:sp>
      <p:pic>
        <p:nvPicPr>
          <p:cNvPr id="5124" name="Picture 4" descr="I:\С Танюшкинового Фотоаппарата\IMG_006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371" y="3544058"/>
            <a:ext cx="3553216" cy="266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I:\С Танюшкинового Фотоаппарата\IMG_006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44254">
            <a:off x="5239205" y="3544058"/>
            <a:ext cx="3223728" cy="241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74023" y="6176500"/>
            <a:ext cx="47798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Театрализованная постановка </a:t>
            </a:r>
            <a:r>
              <a:rPr lang="ru-RU" dirty="0" smtClean="0"/>
              <a:t>«Репка»(</a:t>
            </a:r>
            <a:r>
              <a:rPr lang="ru-RU" dirty="0"/>
              <a:t>3класс)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950511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I:\Диск Е\С рабочего стола\Фото Красная шапка\DSC007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84337">
            <a:off x="159913" y="323894"/>
            <a:ext cx="4374044" cy="291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I:\Диск Е\С рабочего стола\Фото Красная шапка\DSC0076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9865" y="-290147"/>
            <a:ext cx="290016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:\Диск Е\С рабочего стола\Фото Красная шапка\DSC0079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30444">
            <a:off x="5715777" y="1107775"/>
            <a:ext cx="3181131" cy="477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69637" y="4345549"/>
            <a:ext cx="46267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Участие в проекте социальной 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направленности «Взрослеем вместе»(6класс)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32753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I:\Фото-видео\2015\18_12.05.15_Постановка_Алиса\Экспорт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844653">
            <a:off x="422031" y="185996"/>
            <a:ext cx="4890080" cy="326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I:\Фото-видео\2015\18_12.05.15_Постановка_Алиса\Экспорт\IMG_01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3207" y="272561"/>
            <a:ext cx="4422531" cy="294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:\Фото-видео\2015\18_12.05.15_Постановка_Алиса\Экспорт\IMG_01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94563">
            <a:off x="1626576" y="3552093"/>
            <a:ext cx="2508737" cy="3763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I:\Фото-видео\2015\18_12.05.15_Постановка_Алиса\Экспорт\IMG_015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2146" y="4059116"/>
            <a:ext cx="4198326" cy="279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38953" y="3386408"/>
            <a:ext cx="44978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Театрализованные постановки по сказке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Л. Кэрролл «Алиса в стране чудес»(4 класс)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2401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79905" y="2387357"/>
            <a:ext cx="6876121" cy="132556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0D610"/>
                </a:solidFill>
              </a:rPr>
              <a:t>Тема: «Проектная деятельность на уроках английского языка как средство повышения учебной мотивации и развития творческих способностей»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10D610"/>
              </a:solidFill>
            </a:endParaRPr>
          </a:p>
        </p:txBody>
      </p:sp>
      <p:pic>
        <p:nvPicPr>
          <p:cNvPr id="1026" name="Picture 2" descr="C:\Users\User\Desktop\ре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6196" y="4652231"/>
            <a:ext cx="2714625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5802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03896"/>
          </a:xfrm>
        </p:spPr>
        <p:txBody>
          <a:bodyPr/>
          <a:lstStyle/>
          <a:p>
            <a:pPr algn="ctr"/>
            <a:r>
              <a:rPr lang="en-US" b="1" dirty="0"/>
              <a:t>Harry Potter</a:t>
            </a:r>
            <a:endParaRPr lang="ru-RU" b="1" dirty="0"/>
          </a:p>
        </p:txBody>
      </p:sp>
      <p:pic>
        <p:nvPicPr>
          <p:cNvPr id="4" name="Picture 4" descr="H:\Фото-видео\2016\08_25-26.02.16_Школа 66_Муз. конкурс\Фото\DSC0295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647" y="1178802"/>
            <a:ext cx="4482799" cy="2978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:\Фото-видео\2016\08_25-26.02.16_Школа 66_Муз. конкурс\Фото\DSC0295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205046" y="1269023"/>
            <a:ext cx="3429000" cy="5143500"/>
          </a:xfrm>
          <a:prstGeom prst="rect">
            <a:avLst/>
          </a:prstGeom>
          <a:noFill/>
        </p:spPr>
      </p:pic>
      <p:pic>
        <p:nvPicPr>
          <p:cNvPr id="6" name="Picture 3" descr="H:\Фото-видео\2016\08_25-26.02.16_Школа 66_Муз. конкурс\Фото\DSC02946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7974" y="3840773"/>
            <a:ext cx="4294187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223687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111982"/>
          </a:xfrm>
        </p:spPr>
        <p:txBody>
          <a:bodyPr/>
          <a:lstStyle/>
          <a:p>
            <a:pPr algn="ctr"/>
            <a:r>
              <a:rPr lang="en-US" dirty="0"/>
              <a:t>The snow queen</a:t>
            </a:r>
            <a:endParaRPr lang="ru-RU" dirty="0"/>
          </a:p>
        </p:txBody>
      </p:sp>
      <p:pic>
        <p:nvPicPr>
          <p:cNvPr id="4" name="Picture 2" descr="C:\Users\User\Desktop\05а_20.01.17_Снежная королева в детсаду\Экспорт\DSC046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544" y="1225061"/>
            <a:ext cx="2842775" cy="4266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User\Desktop\05а_20.01.17_Снежная королева в детсаду\Экспорт\DSC046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3908" y="1225061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User\Desktop\05а_20.01.17_Снежная королева в детсаду\Экспорт\DSC046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88352">
            <a:off x="6309550" y="2550787"/>
            <a:ext cx="24384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User\Desktop\05а_20.01.17_Снежная королева в детсаду\Экспорт\DSC0466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3907" y="4379587"/>
            <a:ext cx="3464169" cy="230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922433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9377" y="123093"/>
            <a:ext cx="7869114" cy="8616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>
                <a:solidFill>
                  <a:srgbClr val="10D6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Результативность профессиональной педагогической деятельности и достигнутые эффекты</a:t>
            </a:r>
            <a:endParaRPr lang="ru-RU" sz="2800" i="1" dirty="0">
              <a:solidFill>
                <a:srgbClr val="10D6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9524" y="958362"/>
            <a:ext cx="7684476" cy="521860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Использование метода проектов на уроке английского языка привело к следующим результатам: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-повышение интереса к предмету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-повышение либо стабилизация показателей качества при 100% успеваемости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качественное 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изменение  контроля  за деятельностью учащихся, создание ситуации «успеха для каждого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ученика»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-развитие творческого потенциала учащихся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-вовлечение большего количества учащихся во внеурочную деятельность</a:t>
            </a:r>
          </a:p>
          <a:p>
            <a:pPr marL="0" indent="0">
              <a:buNone/>
            </a:pPr>
            <a:r>
              <a:rPr lang="ru-RU" sz="1800" dirty="0" smtClean="0"/>
              <a:t>-Проектная </a:t>
            </a:r>
            <a:r>
              <a:rPr lang="ru-RU" sz="1800" dirty="0"/>
              <a:t>деятельность дает возможность совершенствовать коммуникативные умения в основных видах речевой деятельности, развивать языковые средства и навыки пользования ими, формировать социокультурную осведомленность</a:t>
            </a:r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-учащиеся сами предлагают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темы новых проектов</a:t>
            </a:r>
          </a:p>
          <a:p>
            <a:pPr marL="0" indent="0">
              <a:buNone/>
            </a:pP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81996099"/>
              </p:ext>
            </p:extLst>
          </p:nvPr>
        </p:nvGraphicFramePr>
        <p:xfrm>
          <a:off x="4539028" y="4429492"/>
          <a:ext cx="4357688" cy="2214562"/>
        </p:xfrm>
        <a:graphic>
          <a:graphicData uri="http://schemas.openxmlformats.org/presentationml/2006/ole">
            <p:oleObj spid="_x0000_s3099" name="Диаграмма" r:id="rId3" imgW="7781841" imgH="4600673" progId="MSGraph.Chart.8">
              <p:embed followColorScheme="full"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6034289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38654" y="553915"/>
            <a:ext cx="7192108" cy="5623049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10D610"/>
                </a:solidFill>
              </a:rPr>
              <a:t>Метод проектов </a:t>
            </a:r>
            <a:r>
              <a:rPr lang="ru-RU" dirty="0"/>
              <a:t>обладает рядом преимуществ перед традиционными методами обучения. Основными преимуществами являются</a:t>
            </a:r>
            <a:r>
              <a:rPr lang="ru-RU" dirty="0" smtClean="0"/>
              <a:t>:</a:t>
            </a:r>
            <a:r>
              <a:rPr lang="ru-RU" dirty="0"/>
              <a:t/>
            </a:r>
            <a:br>
              <a:rPr lang="ru-RU" dirty="0"/>
            </a:br>
            <a:r>
              <a:rPr lang="en-US" dirty="0" smtClean="0"/>
              <a:t>-</a:t>
            </a:r>
            <a:r>
              <a:rPr lang="ru-RU" i="1" dirty="0" smtClean="0"/>
              <a:t>повышение </a:t>
            </a:r>
            <a:r>
              <a:rPr lang="ru-RU" i="1" dirty="0"/>
              <a:t>мотивации учащихся при изучении английского </a:t>
            </a:r>
            <a:r>
              <a:rPr lang="ru-RU" i="1" dirty="0" smtClean="0"/>
              <a:t>языка</a:t>
            </a:r>
            <a:r>
              <a:rPr lang="ru-RU" i="1" dirty="0"/>
              <a:t/>
            </a:r>
            <a:br>
              <a:rPr lang="ru-RU" i="1" dirty="0"/>
            </a:br>
            <a:r>
              <a:rPr lang="en-US" i="1" dirty="0" smtClean="0"/>
              <a:t>-</a:t>
            </a:r>
            <a:r>
              <a:rPr lang="ru-RU" i="1" dirty="0" smtClean="0"/>
              <a:t>наглядная </a:t>
            </a:r>
            <a:r>
              <a:rPr lang="ru-RU" i="1" dirty="0"/>
              <a:t>интеграция знаний по различным предметам школьной </a:t>
            </a:r>
            <a:r>
              <a:rPr lang="ru-RU" i="1" dirty="0" smtClean="0"/>
              <a:t>программы</a:t>
            </a:r>
            <a:r>
              <a:rPr lang="ru-RU" i="1" dirty="0"/>
              <a:t/>
            </a:r>
            <a:br>
              <a:rPr lang="ru-RU" i="1" dirty="0"/>
            </a:br>
            <a:r>
              <a:rPr lang="en-US" i="1" dirty="0" smtClean="0"/>
              <a:t>-</a:t>
            </a:r>
            <a:r>
              <a:rPr lang="ru-RU" i="1" dirty="0" smtClean="0"/>
              <a:t>простор </a:t>
            </a:r>
            <a:r>
              <a:rPr lang="ru-RU" i="1" dirty="0"/>
              <a:t>для творческой и созидательной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xmlns="" val="17777186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i="1" dirty="0" err="1">
                <a:solidFill>
                  <a:srgbClr val="10D6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Транслируемость</a:t>
            </a:r>
            <a:r>
              <a:rPr lang="ru-RU" sz="2800" i="1" dirty="0">
                <a:solidFill>
                  <a:srgbClr val="10D6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практических достижений профессиональной деятельности педагогического работника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7107" y="1661746"/>
            <a:ext cx="7464669" cy="4141177"/>
          </a:xfrm>
        </p:spPr>
        <p:txBody>
          <a:bodyPr>
            <a:normAutofit fontScale="25000" lnSpcReduction="20000"/>
          </a:bodyPr>
          <a:lstStyle/>
          <a:p>
            <a:r>
              <a:rPr lang="ru-RU" sz="7200" b="1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Адресная направленность личного вклада</a:t>
            </a:r>
            <a:r>
              <a:rPr lang="ru-RU" sz="7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7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опыт профессиональной деятельности  может быть совместим с любыми образовательными технологиями и моделями преподавания, доступен педагогу с любым опытом </a:t>
            </a:r>
            <a:r>
              <a:rPr lang="ru-RU" sz="7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работы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а что касается возрастных групп,- можно начать и с раннего возраста.  </a:t>
            </a: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Работа с проектами способствует саморазвитию и формированию ценностно-смысловых установок, отражающих их индивидуально-личностные позиции, социальные компетенции. Таким образом, я уверена, что внедрение проектной деятельности в систему образования обеспечит существенное повышение качества.</a:t>
            </a:r>
          </a:p>
          <a:p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Я рассматриваю применение проектной методики в своей образовательной деятельности в первую очередь, как программу индивидуального самосовершенствования и возможности реализации компетентного потенциала своих обучающихся. </a:t>
            </a: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7200" dirty="0">
                <a:latin typeface="Times New Roman" pitchFamily="18" charset="0"/>
                <a:cs typeface="Times New Roman" pitchFamily="18" charset="0"/>
              </a:rPr>
              <a:t>Работа с проектной методикой несомненно  дает высокие положительные результаты во всех отношениях: повышение интереса к предмету, развитие творческого потенциала у обучающихся, рост и развитие различных компетенций. Нужно отметить, что при использовании проектной методики есть и трудности. Трудность заключается в том ,что для выполнения такого рода творческих работ необходимо большое количество времени.</a:t>
            </a:r>
          </a:p>
          <a:p>
            <a:endParaRPr lang="ru-RU" sz="2000" dirty="0"/>
          </a:p>
          <a:p>
            <a:endParaRPr lang="ru-RU" sz="2000" dirty="0">
              <a:latin typeface="Calibri" pitchFamily="34" charset="0"/>
              <a:cs typeface="Calibri" pitchFamily="34" charset="0"/>
            </a:endParaRPr>
          </a:p>
          <a:p>
            <a:r>
              <a:rPr lang="ru-RU" dirty="0"/>
              <a:t> </a:t>
            </a:r>
          </a:p>
          <a:p>
            <a:endParaRPr lang="ru-RU" dirty="0">
              <a:solidFill>
                <a:srgbClr val="0000CC"/>
              </a:solidFill>
              <a:latin typeface="Arial Narrow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862051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10D6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Литература</a:t>
            </a:r>
            <a:endParaRPr lang="ru-RU" dirty="0">
              <a:solidFill>
                <a:srgbClr val="10D6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626577"/>
            <a:ext cx="7886700" cy="4550386"/>
          </a:xfrm>
        </p:spPr>
        <p:txBody>
          <a:bodyPr>
            <a:normAutofit fontScale="55000" lnSpcReduction="20000"/>
          </a:bodyPr>
          <a:lstStyle/>
          <a:p>
            <a:r>
              <a:rPr lang="ru-RU" i="1" dirty="0" smtClean="0"/>
              <a:t>Копылова </a:t>
            </a:r>
            <a:r>
              <a:rPr lang="ru-RU" i="1" dirty="0"/>
              <a:t>В.В. </a:t>
            </a:r>
            <a:r>
              <a:rPr lang="ru-RU" dirty="0"/>
              <a:t>Методика проектной работы на уроках английского языка. М., 2003</a:t>
            </a:r>
          </a:p>
          <a:p>
            <a:r>
              <a:rPr lang="ru-RU" i="1" dirty="0"/>
              <a:t>Зимняя И.А., Сахарова Т.Е. </a:t>
            </a:r>
            <a:r>
              <a:rPr lang="ru-RU" dirty="0"/>
              <a:t>“Проектная методика обучения ИЯ”. ИЯШ, 1991, №3</a:t>
            </a:r>
          </a:p>
          <a:p>
            <a:r>
              <a:rPr lang="ru-RU" i="1" dirty="0"/>
              <a:t>Мартьянова Т.М. </a:t>
            </a:r>
            <a:r>
              <a:rPr lang="ru-RU" dirty="0"/>
              <a:t>“Использование проектных заданий на уроках английского языка”. ИЯШ, 1999, №4 </a:t>
            </a:r>
          </a:p>
          <a:p>
            <a:r>
              <a:rPr lang="ru-RU" i="1" dirty="0" err="1"/>
              <a:t>Теслина</a:t>
            </a:r>
            <a:r>
              <a:rPr lang="ru-RU" i="1" dirty="0"/>
              <a:t> С.В. </a:t>
            </a:r>
            <a:r>
              <a:rPr lang="ru-RU" dirty="0"/>
              <a:t>“Проектные формы работы на уроке английского языка”. ИЯШ, 2002, №3</a:t>
            </a:r>
          </a:p>
          <a:p>
            <a:r>
              <a:rPr lang="ru-RU" i="1" dirty="0"/>
              <a:t>Туркина Н.В. </a:t>
            </a:r>
            <a:r>
              <a:rPr lang="ru-RU" dirty="0"/>
              <a:t>“Работа над проектом при обучении английскому языку”. ИЯШ, 2002, №3</a:t>
            </a:r>
          </a:p>
          <a:p>
            <a:r>
              <a:rPr lang="ru-RU" i="1" dirty="0" err="1"/>
              <a:t>Коптюг</a:t>
            </a:r>
            <a:r>
              <a:rPr lang="ru-RU" i="1" dirty="0"/>
              <a:t> Н.М. </a:t>
            </a:r>
            <a:r>
              <a:rPr lang="ru-RU" dirty="0"/>
              <a:t>“Интернет-проект как дополнительный источник мотивации учащихся”. ИЯШ, 2003, № </a:t>
            </a:r>
            <a:r>
              <a:rPr lang="ru-RU" dirty="0" smtClean="0"/>
              <a:t>3</a:t>
            </a:r>
          </a:p>
          <a:p>
            <a:endParaRPr lang="ru-RU" dirty="0" smtClean="0"/>
          </a:p>
          <a:p>
            <a:r>
              <a:rPr lang="ru-RU" i="1" dirty="0" err="1" smtClean="0"/>
              <a:t>Дешеина</a:t>
            </a:r>
            <a:r>
              <a:rPr lang="ru-RU" i="1" dirty="0" smtClean="0"/>
              <a:t> </a:t>
            </a:r>
            <a:r>
              <a:rPr lang="ru-RU" i="1" dirty="0"/>
              <a:t>Т.В. </a:t>
            </a:r>
            <a:r>
              <a:rPr lang="ru-RU" dirty="0"/>
              <a:t>“Проектная методика на уроках иностранного языка”. ИЯШ, 2003, №5</a:t>
            </a:r>
          </a:p>
          <a:p>
            <a:r>
              <a:rPr lang="ru-RU" i="1" dirty="0" err="1"/>
              <a:t>Ястребцева</a:t>
            </a:r>
            <a:r>
              <a:rPr lang="ru-RU" i="1" dirty="0"/>
              <a:t> Е.Н. </a:t>
            </a:r>
            <a:r>
              <a:rPr lang="ru-RU" dirty="0"/>
              <a:t>“Как рождается проект: Из опыта внедрения методических и организационно-педагогических нововведений”. М., 1995</a:t>
            </a:r>
          </a:p>
          <a:p>
            <a:r>
              <a:rPr lang="ru-RU" i="1" dirty="0" err="1"/>
              <a:t>Подопригорова</a:t>
            </a:r>
            <a:r>
              <a:rPr lang="ru-RU" i="1" dirty="0"/>
              <a:t> Л.А. </a:t>
            </a:r>
            <a:r>
              <a:rPr lang="ru-RU" dirty="0"/>
              <a:t>“Использование Интернета в обучении иностранным языкам”. ИЯШ, 2003, №5</a:t>
            </a:r>
            <a:r>
              <a:rPr lang="ru-RU" dirty="0" smtClean="0"/>
              <a:t>.</a:t>
            </a:r>
          </a:p>
          <a:p>
            <a:r>
              <a:rPr lang="ru-RU" dirty="0" err="1"/>
              <a:t>Перекрестова</a:t>
            </a:r>
            <a:r>
              <a:rPr lang="ru-RU" dirty="0"/>
              <a:t> Г. Г. Проектная деятельность как способ мотивации учащихся на уроках английского языка [Текст] / Г. Г. </a:t>
            </a:r>
            <a:r>
              <a:rPr lang="ru-RU" dirty="0" err="1"/>
              <a:t>Перекрестова</a:t>
            </a:r>
            <a:r>
              <a:rPr lang="ru-RU" dirty="0"/>
              <a:t> // Молодой ученый. — 2015. — №7. — С. 845-847.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77206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  <a:cs typeface="Arial" charset="0"/>
              </a:rPr>
              <a:t>Теоретическое обоснование </a:t>
            </a:r>
            <a:endParaRPr lang="ru-RU" sz="4000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1345223"/>
            <a:ext cx="7684476" cy="483174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Метод </a:t>
            </a: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проектов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возник в начале прошлого столетия. Основателями его считаются американские ученые </a:t>
            </a:r>
            <a:r>
              <a:rPr lang="ru-RU" sz="18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Дьюи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8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Килпатрик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Они предлагали строить обучение на активной основе, через практическую деятельность ученика, ориентируясь на его личный интерес и практическую востребованность полученных знаний в дальнейшей жизни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современном этапе проектная методика исследуется отечественными и зарубежными авторами: </a:t>
            </a:r>
            <a:r>
              <a:rPr lang="ru-RU" sz="18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И.Л. Бим, И.А. Зимней, Е.С. </a:t>
            </a:r>
            <a:r>
              <a:rPr lang="ru-RU" sz="1800" u="sng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Полат</a:t>
            </a:r>
            <a:r>
              <a:rPr lang="ru-RU" sz="1800" i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u="sng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Метод </a:t>
            </a: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проектов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– это система учебно-познавательных приёмов, которые позволяют решить ту или иную проблему в результате самостоятельных и коллективных действий учащихся и обязательной презентации результатов их работы.</a:t>
            </a: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ru-RU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проектов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один из интерактивных методов современного обучения. Он является составной частью учебного процесса .Проектная технология сочетается с любым УМК и другими учебными средствами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526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rgbClr val="10D6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и задачи педагогической деятельности:</a:t>
            </a:r>
            <a:r>
              <a:rPr lang="ru-RU" b="1" u="sng" dirty="0">
                <a:solidFill>
                  <a:srgbClr val="C00000"/>
                </a:solidFill>
                <a:latin typeface="Arial Narrow" pitchFamily="34" charset="0"/>
              </a:rPr>
              <a:t/>
            </a:r>
            <a:br>
              <a:rPr lang="ru-RU" b="1" u="sng" dirty="0">
                <a:solidFill>
                  <a:srgbClr val="C00000"/>
                </a:solidFill>
                <a:latin typeface="Arial Narrow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8315" y="1556238"/>
            <a:ext cx="7429499" cy="4620725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rgbClr val="10D6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формирование мотивации учения и развитие творческих способностей через проектную деятельность</a:t>
            </a:r>
          </a:p>
          <a:p>
            <a:r>
              <a:rPr lang="ru-RU" sz="2400" dirty="0" smtClean="0">
                <a:solidFill>
                  <a:srgbClr val="10D6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Задачи</a:t>
            </a:r>
            <a:r>
              <a:rPr lang="ru-RU" sz="1800" dirty="0" smtClean="0">
                <a:solidFill>
                  <a:srgbClr val="10D6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:</a:t>
            </a:r>
          </a:p>
          <a:p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Повысить мотивацию к изучению иностранного языка</a:t>
            </a:r>
          </a:p>
          <a:p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Развить творческие способности учащихся</a:t>
            </a:r>
          </a:p>
          <a:p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Научить учащихся самостоятельно учиться и добывать необходимые знания</a:t>
            </a:r>
          </a:p>
          <a:p>
            <a:pPr algn="just"/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Приобщить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 культуре 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изучаемого языка</a:t>
            </a:r>
          </a:p>
          <a:p>
            <a:pPr lvl="0" algn="just"/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реализация процесса своей собственной культурной идентификации, обретения чувства принадлежности к культуре своей страны, усвоения ее ценностей</a:t>
            </a:r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;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/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Расширить </a:t>
            </a:r>
            <a:r>
              <a:rPr lang="ru-RU" sz="18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межпредметные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знания</a:t>
            </a:r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  <a:cs typeface="Times New Roman" pitchFamily="18" charset="0"/>
            </a:endParaRPr>
          </a:p>
          <a:p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Учить умению самостоятельно принимать решения</a:t>
            </a:r>
          </a:p>
          <a:p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Развивать осознание значимости коллективной работы, сотрудничества в процессе выполнения творческих заданий</a:t>
            </a:r>
          </a:p>
          <a:p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Научить представлять продукты проектов </a:t>
            </a:r>
          </a:p>
          <a:p>
            <a:r>
              <a:rPr lang="ru-RU" sz="1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Научить учащихся использовать средства ИКТ для поиска, обработки и представления информации</a:t>
            </a:r>
            <a:endParaRPr lang="ru-RU" sz="1800" dirty="0" smtClean="0">
              <a:solidFill>
                <a:schemeClr val="tx1">
                  <a:lumMod val="65000"/>
                  <a:lumOff val="35000"/>
                </a:schemeClr>
              </a:solidFill>
              <a:cs typeface="Times New Roman" pitchFamily="18" charset="0"/>
            </a:endParaRPr>
          </a:p>
          <a:p>
            <a:pPr marL="0" indent="0">
              <a:buNone/>
            </a:pPr>
            <a:endParaRPr lang="ru-RU" sz="1800" dirty="0">
              <a:solidFill>
                <a:srgbClr val="10D6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435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i="1" dirty="0">
                <a:solidFill>
                  <a:srgbClr val="10D6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Ведущая педагогическая идея</a:t>
            </a:r>
            <a:r>
              <a:rPr lang="ru-RU" b="1" u="sng" dirty="0">
                <a:solidFill>
                  <a:srgbClr val="C00000"/>
                </a:solidFill>
                <a:latin typeface="Arial Narrow" pitchFamily="34" charset="0"/>
              </a:rPr>
              <a:t/>
            </a:r>
            <a:br>
              <a:rPr lang="ru-RU" b="1" u="sng" dirty="0">
                <a:solidFill>
                  <a:srgbClr val="C00000"/>
                </a:solidFill>
                <a:latin typeface="Arial Narrow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1068" y="1345223"/>
            <a:ext cx="6994281" cy="441373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0000CC"/>
                </a:solidFill>
                <a:latin typeface="Arial Narrow" pitchFamily="34" charset="0"/>
              </a:rPr>
              <a:t>	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Ведущая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педагогическая идея опыта заключается в 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широком использовании проектной деятельности на всех ступенях обучения и в классах с разным уровнем подготовки,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возможности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ее интеграции с познавательным процессом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с целью повышения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 мотивации, а значит  повышения эффективности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процесса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обучения в целом.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322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3200" b="1" i="1" dirty="0" err="1">
                <a:solidFill>
                  <a:srgbClr val="10D6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Деятельностный</a:t>
            </a:r>
            <a:r>
              <a:rPr lang="ru-RU" altLang="ru-RU" sz="3200" b="1" i="1" dirty="0">
                <a:solidFill>
                  <a:srgbClr val="10D6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аспект личного вклада педагога</a:t>
            </a:r>
            <a:endParaRPr lang="ru-RU" sz="3200" i="1" dirty="0">
              <a:solidFill>
                <a:srgbClr val="10D6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1565031"/>
            <a:ext cx="7372350" cy="4611932"/>
          </a:xfrm>
        </p:spPr>
        <p:txBody>
          <a:bodyPr/>
          <a:lstStyle/>
          <a:p>
            <a:pPr marL="457200" lvl="1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Урок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реализованный методом проектов, может быть как уроком освоения нового материала, так и уроком закрепления  и отработки навыков решения учебных задач. Выбор метода научного познания, который  будет использован в учебном исследовании, зависит от конкретного содержания урока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lvl="1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Метод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проектов обычно ассоциируется с учащимися среднего и старшего звена, но опыт работы показал, что и в начальной школе метод проектов может успешно работать, с учетом особенностей младших школьников. Младшие школьники не обладают большим лексическим запасом, некоторые из них не умеют работать со справочной литературой, не могут оформить и представить свои работы. Всему этому их надо научить, поэтому использование метода проектов в начальной школе требует значительной предварительной работы от учителя.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1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Целесообразно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начинать постепенное внедрение некоторых элементов проектного обучения, поэтапного ознакомления с проектной деятельностью и развития навыков презентации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lvl="1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Таким образом, в своей педагогической деятельности реализую метод проектов на всех ступенях обучения.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457200" lvl="1" indent="0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1953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31886"/>
            <a:ext cx="7886700" cy="1046283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 smtClean="0">
                <a:solidFill>
                  <a:srgbClr val="10D6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Проектная деятельность в начальной школе</a:t>
            </a:r>
            <a:endParaRPr lang="ru-RU" sz="3200" i="1" dirty="0">
              <a:solidFill>
                <a:srgbClr val="10D6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74885" y="923192"/>
            <a:ext cx="7240464" cy="5253771"/>
          </a:xfrm>
        </p:spPr>
        <p:txBody>
          <a:bodyPr/>
          <a:lstStyle/>
          <a:p>
            <a:r>
              <a:rPr lang="ru-RU" dirty="0" smtClean="0"/>
              <a:t> 	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процессе своей педагогической деятельности пришла к выводу, что внедрение проектной деятельности следует начинать с самого начала изучения языка. Первые мини-проекты начинаю выполнять со 2 классом. Первые проекты ребят: «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The ABC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Colours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en-US" sz="2000" dirty="0" smtClean="0"/>
              <a:t>                         The ABC</a:t>
            </a:r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pPr marL="0" indent="0">
              <a:buNone/>
            </a:pPr>
            <a:r>
              <a:rPr lang="ru-RU" sz="1800" dirty="0" smtClean="0"/>
              <a:t>Постепенно задания для ребят усложняются. От них требуется не только нарисовать, раскрасит, создать, но и презентовать свой маленький проект</a:t>
            </a:r>
            <a:endParaRPr lang="ru-RU" sz="18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/>
          </a:p>
        </p:txBody>
      </p:sp>
      <p:pic>
        <p:nvPicPr>
          <p:cNvPr id="2050" name="Picture 2" descr="C:\Users\User\Desktop\CAM001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129663">
            <a:off x="4315315" y="2069073"/>
            <a:ext cx="1414385" cy="188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CAM001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1008731">
            <a:off x="6317853" y="2390205"/>
            <a:ext cx="2241291" cy="168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09593" y="2497014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Colours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2" name="Picture 4" descr="C:\Users\User\Desktop\Новая папка (3)\IMG_20140911_1137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8678" y="4856745"/>
            <a:ext cx="1575129" cy="185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Новая папка (3)\IMG_20140911_11455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52493" y="4748947"/>
            <a:ext cx="2294792" cy="206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Desktop\12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0307" y="4856745"/>
            <a:ext cx="2390042" cy="173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8806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7108" y="365126"/>
            <a:ext cx="7042638" cy="1331789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 smtClean="0">
                <a:solidFill>
                  <a:srgbClr val="10D6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Мини-проекты, реализуемые во 2классе</a:t>
            </a:r>
            <a:endParaRPr lang="ru-RU" sz="3200" i="1" dirty="0">
              <a:solidFill>
                <a:srgbClr val="10D6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0054" y="1825625"/>
            <a:ext cx="7205296" cy="4351338"/>
          </a:xfrm>
        </p:spPr>
        <p:txBody>
          <a:bodyPr/>
          <a:lstStyle/>
          <a:p>
            <a:r>
              <a:rPr lang="en-US" dirty="0" smtClean="0"/>
              <a:t>The ABC</a:t>
            </a:r>
          </a:p>
          <a:p>
            <a:r>
              <a:rPr lang="en-US" dirty="0" err="1" smtClean="0"/>
              <a:t>Colours</a:t>
            </a:r>
            <a:endParaRPr lang="en-US" dirty="0" smtClean="0"/>
          </a:p>
          <a:p>
            <a:r>
              <a:rPr lang="en-US" dirty="0" smtClean="0"/>
              <a:t>I like</a:t>
            </a:r>
          </a:p>
          <a:p>
            <a:r>
              <a:rPr lang="en-US" dirty="0" smtClean="0"/>
              <a:t>It’s me</a:t>
            </a:r>
          </a:p>
          <a:p>
            <a:r>
              <a:rPr lang="en-US" dirty="0" smtClean="0"/>
              <a:t>My pet</a:t>
            </a:r>
          </a:p>
          <a:p>
            <a:r>
              <a:rPr lang="en-US" dirty="0" smtClean="0"/>
              <a:t>My family</a:t>
            </a:r>
          </a:p>
          <a:p>
            <a:r>
              <a:rPr lang="en-US" dirty="0" smtClean="0"/>
              <a:t>All about me</a:t>
            </a:r>
          </a:p>
          <a:p>
            <a:r>
              <a:rPr lang="en-US" dirty="0" smtClean="0"/>
              <a:t>My friend</a:t>
            </a:r>
          </a:p>
          <a:p>
            <a:endParaRPr lang="ru-RU" dirty="0"/>
          </a:p>
        </p:txBody>
      </p:sp>
      <p:pic>
        <p:nvPicPr>
          <p:cNvPr id="4" name="Picture 7" descr="C:\Users\User\Desktop\CAM000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5418" y="2189285"/>
            <a:ext cx="3985845" cy="2989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6883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10D61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класс</a:t>
            </a:r>
            <a:endParaRPr lang="ru-RU" dirty="0">
              <a:solidFill>
                <a:srgbClr val="10D61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074985" y="1239715"/>
            <a:ext cx="1565030" cy="11605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4018086" y="1083925"/>
            <a:ext cx="105509" cy="2013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721469" y="1239715"/>
            <a:ext cx="597877" cy="17936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5416062" y="1301262"/>
            <a:ext cx="1477107" cy="9759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697415" y="1099038"/>
            <a:ext cx="14859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19907" y="2576091"/>
            <a:ext cx="2291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Pupils of Green School</a:t>
            </a:r>
            <a:endParaRPr lang="ru-RU" dirty="0"/>
          </a:p>
        </p:txBody>
      </p:sp>
      <p:pic>
        <p:nvPicPr>
          <p:cNvPr id="8194" name="Picture 2" descr="C:\Users\User\Desktop\CAM001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8022" y="3033346"/>
            <a:ext cx="2047508" cy="273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442665" y="3053374"/>
            <a:ext cx="851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My pet</a:t>
            </a:r>
            <a:endParaRPr lang="ru-RU" dirty="0"/>
          </a:p>
        </p:txBody>
      </p:sp>
      <p:pic>
        <p:nvPicPr>
          <p:cNvPr id="8195" name="Picture 3" descr="C:\Users\User\Desktop\48DQEwxWk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3997" y="3367453"/>
            <a:ext cx="1609235" cy="215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4721469" y="3042109"/>
            <a:ext cx="1726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Unusual animals</a:t>
            </a:r>
            <a:endParaRPr lang="ru-RU" dirty="0"/>
          </a:p>
        </p:txBody>
      </p:sp>
      <p:pic>
        <p:nvPicPr>
          <p:cNvPr id="8196" name="Picture 4" descr="C:\Users\User\Desktop\fNFprvLjZY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3232" y="3531704"/>
            <a:ext cx="2444261" cy="182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6154615" y="2334358"/>
            <a:ext cx="2765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Christmas cards for parents</a:t>
            </a:r>
            <a:endParaRPr lang="ru-RU" dirty="0"/>
          </a:p>
        </p:txBody>
      </p:sp>
      <p:pic>
        <p:nvPicPr>
          <p:cNvPr id="8197" name="Picture 5" descr="C:\Users\User\Desktop\4pjQSQnCBQ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2153" y="2660273"/>
            <a:ext cx="2314579" cy="154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7332782" y="1055049"/>
            <a:ext cx="17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My daily routine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2795954" y="5521514"/>
            <a:ext cx="64887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Дети с удовольствием рисуют, оформляют альбомы, </a:t>
            </a:r>
            <a:endParaRPr lang="en-US" dirty="0" smtClean="0"/>
          </a:p>
          <a:p>
            <a:r>
              <a:rPr lang="ru-RU" dirty="0" smtClean="0"/>
              <a:t>создают </a:t>
            </a:r>
            <a:r>
              <a:rPr lang="ru-RU" dirty="0"/>
              <a:t>коллажи. Этот прием активизирует деятельность </a:t>
            </a:r>
            <a:endParaRPr lang="en-US" dirty="0" smtClean="0"/>
          </a:p>
          <a:p>
            <a:r>
              <a:rPr lang="ru-RU" dirty="0" smtClean="0"/>
              <a:t>ребят</a:t>
            </a:r>
            <a:r>
              <a:rPr lang="ru-RU" dirty="0"/>
              <a:t>, так как соответствует их интересам и возрастным </a:t>
            </a:r>
            <a:endParaRPr lang="en-US" dirty="0" smtClean="0"/>
          </a:p>
          <a:p>
            <a:r>
              <a:rPr lang="ru-RU" dirty="0" smtClean="0"/>
              <a:t>особенностям</a:t>
            </a:r>
            <a:r>
              <a:rPr lang="ru-RU" dirty="0"/>
              <a:t>, развивает их творческие способности.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0075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1008</TotalTime>
  <Words>1028</Words>
  <Application>Microsoft Office PowerPoint</Application>
  <PresentationFormat>Экран (4:3)</PresentationFormat>
  <Paragraphs>151</Paragraphs>
  <Slides>25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Тема Office</vt:lpstr>
      <vt:lpstr>Диаграмма</vt:lpstr>
      <vt:lpstr>Фетюкова Татьяна Алексеевна-учитель английского языка, МБОУ «Школа №66»</vt:lpstr>
      <vt:lpstr>Тема: «Проектная деятельность на уроках английского языка как средство повышения учебной мотивации и развития творческих способностей»</vt:lpstr>
      <vt:lpstr>Теоретическое обоснование </vt:lpstr>
      <vt:lpstr>Цель и задачи педагогической деятельности: </vt:lpstr>
      <vt:lpstr>Ведущая педагогическая идея </vt:lpstr>
      <vt:lpstr>Деятельностный аспект личного вклада педагога</vt:lpstr>
      <vt:lpstr>Проектная деятельность в начальной школе</vt:lpstr>
      <vt:lpstr>Мини-проекты, реализуемые во 2классе</vt:lpstr>
      <vt:lpstr>3 класс</vt:lpstr>
      <vt:lpstr> В средней школе (5-6 класс) темы проектов усложняются. </vt:lpstr>
      <vt:lpstr> Проектный метод использую не только в учебной деятельности, но и во внеклассной работе, так как именно он наиболее эффективен в создании положительной мотивации и повышении познавательной активности, без которой, как известно, нельзя добиться желаемого результата, ни в одном деле. Кроме того, на мой взгляд, именно внеклассные проекты – неисчерпаемый источник развития творческих способностей. </vt:lpstr>
      <vt:lpstr>проект социальной направленности «Взрослеем вместе» </vt:lpstr>
      <vt:lpstr>Актуальность: </vt:lpstr>
      <vt:lpstr>Ресурсы: </vt:lpstr>
      <vt:lpstr>В ходе реализации: </vt:lpstr>
      <vt:lpstr>Слайд 16</vt:lpstr>
      <vt:lpstr>Слайд 17</vt:lpstr>
      <vt:lpstr>Слайд 18</vt:lpstr>
      <vt:lpstr>Слайд 19</vt:lpstr>
      <vt:lpstr>Harry Potter</vt:lpstr>
      <vt:lpstr>The snow queen</vt:lpstr>
      <vt:lpstr>Результативность профессиональной педагогической деятельности и достигнутые эффекты</vt:lpstr>
      <vt:lpstr>Слайд 23</vt:lpstr>
      <vt:lpstr>Транслируемость практических достижений профессиональной деятельности педагогического работника</vt:lpstr>
      <vt:lpstr>Литература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Dmytro</dc:creator>
  <cp:lastModifiedBy>Фетюкова Т А</cp:lastModifiedBy>
  <cp:revision>56</cp:revision>
  <cp:lastPrinted>2018-01-18T05:37:09Z</cp:lastPrinted>
  <dcterms:created xsi:type="dcterms:W3CDTF">2015-09-22T12:08:41Z</dcterms:created>
  <dcterms:modified xsi:type="dcterms:W3CDTF">2018-01-29T10:13:49Z</dcterms:modified>
</cp:coreProperties>
</file>