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73" r:id="rId4"/>
    <p:sldId id="264" r:id="rId5"/>
    <p:sldId id="265" r:id="rId6"/>
    <p:sldId id="266" r:id="rId7"/>
    <p:sldId id="267" r:id="rId8"/>
    <p:sldId id="268" r:id="rId9"/>
    <p:sldId id="269" r:id="rId10"/>
    <p:sldId id="270" r:id="rId11"/>
    <p:sldId id="284" r:id="rId12"/>
    <p:sldId id="286" r:id="rId13"/>
    <p:sldId id="259" r:id="rId14"/>
    <p:sldId id="260" r:id="rId15"/>
    <p:sldId id="275" r:id="rId16"/>
    <p:sldId id="261" r:id="rId17"/>
    <p:sldId id="277" r:id="rId18"/>
    <p:sldId id="278" r:id="rId19"/>
    <p:sldId id="283" r:id="rId20"/>
    <p:sldId id="285"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990000"/>
    <a:srgbClr val="0000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1FC5D8-9C70-4F76-8B8E-8AD0170291EB}" type="datetimeFigureOut">
              <a:rPr lang="ru-RU" smtClean="0"/>
              <a:pPr/>
              <a:t>10.05.2012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89294-FF40-485D-8A32-6095869F82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FC5D8-9C70-4F76-8B8E-8AD0170291EB}" type="datetimeFigureOut">
              <a:rPr lang="ru-RU" smtClean="0"/>
              <a:pPr/>
              <a:t>10.05.2012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89294-FF40-485D-8A32-6095869F82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noAutofit/>
          </a:bodyPr>
          <a:lstStyle/>
          <a:p>
            <a:r>
              <a:rPr lang="ru-RU" sz="8000" dirty="0" smtClean="0">
                <a:solidFill>
                  <a:srgbClr val="7030A0"/>
                </a:solidFill>
                <a:latin typeface="Monotype Corsiva" pitchFamily="66" charset="0"/>
              </a:rPr>
              <a:t>Проект </a:t>
            </a:r>
            <a:br>
              <a:rPr lang="ru-RU" sz="8000" dirty="0" smtClean="0">
                <a:solidFill>
                  <a:srgbClr val="7030A0"/>
                </a:solidFill>
                <a:latin typeface="Monotype Corsiva" pitchFamily="66" charset="0"/>
              </a:rPr>
            </a:br>
            <a:r>
              <a:rPr lang="ru-RU" sz="8000" dirty="0" smtClean="0">
                <a:solidFill>
                  <a:srgbClr val="7030A0"/>
                </a:solidFill>
                <a:latin typeface="Monotype Corsiva" pitchFamily="66" charset="0"/>
              </a:rPr>
              <a:t>«Ваза с цветами»</a:t>
            </a:r>
            <a:endParaRPr lang="ru-RU" sz="8000" dirty="0">
              <a:solidFill>
                <a:srgbClr val="7030A0"/>
              </a:solidFill>
              <a:latin typeface="Monotype Corsiva" pitchFamily="66" charset="0"/>
            </a:endParaRPr>
          </a:p>
        </p:txBody>
      </p:sp>
      <p:sp>
        <p:nvSpPr>
          <p:cNvPr id="3" name="Содержимое 2"/>
          <p:cNvSpPr>
            <a:spLocks noGrp="1"/>
          </p:cNvSpPr>
          <p:nvPr>
            <p:ph sz="half" idx="1"/>
          </p:nvPr>
        </p:nvSpPr>
        <p:spPr>
          <a:xfrm>
            <a:off x="395536" y="4725144"/>
            <a:ext cx="5112568" cy="1440160"/>
          </a:xfrm>
        </p:spPr>
        <p:txBody>
          <a:bodyPr>
            <a:normAutofit fontScale="77500" lnSpcReduction="20000"/>
          </a:bodyPr>
          <a:lstStyle/>
          <a:p>
            <a:pPr>
              <a:buNone/>
            </a:pPr>
            <a:r>
              <a:rPr lang="ru-RU" b="1" dirty="0" smtClean="0"/>
              <a:t>Выполнили: </a:t>
            </a:r>
          </a:p>
          <a:p>
            <a:pPr>
              <a:buNone/>
            </a:pPr>
            <a:r>
              <a:rPr lang="ru-RU" dirty="0" smtClean="0"/>
              <a:t>учащиеся 2«А» класса</a:t>
            </a:r>
          </a:p>
          <a:p>
            <a:pPr>
              <a:buNone/>
            </a:pPr>
            <a:r>
              <a:rPr lang="ru-RU" b="1" dirty="0" smtClean="0"/>
              <a:t>Руководитель кружка «Оригами»:</a:t>
            </a:r>
          </a:p>
          <a:p>
            <a:pPr>
              <a:buNone/>
            </a:pPr>
            <a:r>
              <a:rPr lang="ru-RU" dirty="0" smtClean="0"/>
              <a:t>Селиванова Лариса Александровна</a:t>
            </a:r>
            <a:endParaRPr lang="ru-RU" dirty="0"/>
          </a:p>
        </p:txBody>
      </p:sp>
      <p:pic>
        <p:nvPicPr>
          <p:cNvPr id="5" name="Содержимое 4"/>
          <p:cNvPicPr>
            <a:picLocks noGrp="1"/>
          </p:cNvPicPr>
          <p:nvPr>
            <p:ph sz="half" idx="2"/>
          </p:nvPr>
        </p:nvPicPr>
        <p:blipFill>
          <a:blip r:embed="rId2" cstate="print"/>
          <a:srcRect l="48015" t="8853" r="5703" b="56529"/>
          <a:stretch>
            <a:fillRect/>
          </a:stretch>
        </p:blipFill>
        <p:spPr bwMode="auto">
          <a:xfrm rot="495662">
            <a:off x="5671269" y="2985486"/>
            <a:ext cx="3099909" cy="3497354"/>
          </a:xfrm>
          <a:prstGeom prst="rect">
            <a:avLst/>
          </a:prstGeom>
          <a:noFill/>
          <a:ln w="9525">
            <a:noFill/>
            <a:miter lim="800000"/>
            <a:headEnd/>
            <a:tailEnd/>
          </a:ln>
        </p:spPr>
      </p:pic>
      <p:sp>
        <p:nvSpPr>
          <p:cNvPr id="6" name="Содержимое 2"/>
          <p:cNvSpPr txBox="1">
            <a:spLocks/>
          </p:cNvSpPr>
          <p:nvPr/>
        </p:nvSpPr>
        <p:spPr>
          <a:xfrm>
            <a:off x="2051720" y="188640"/>
            <a:ext cx="5040560" cy="36004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2800" dirty="0" smtClean="0"/>
              <a:t>МАОУ </a:t>
            </a:r>
            <a:r>
              <a:rPr lang="ru-RU" sz="2800" dirty="0" err="1" smtClean="0"/>
              <a:t>Богандинская</a:t>
            </a:r>
            <a:r>
              <a:rPr lang="ru-RU" sz="2800" dirty="0" smtClean="0"/>
              <a:t> СОШ №1</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sz="half" idx="1"/>
          </p:nvPr>
        </p:nvSpPr>
        <p:spPr>
          <a:xfrm>
            <a:off x="323528" y="260648"/>
            <a:ext cx="4038600" cy="6264696"/>
          </a:xfrm>
        </p:spPr>
        <p:txBody>
          <a:bodyPr>
            <a:noAutofit/>
          </a:bodyPr>
          <a:lstStyle/>
          <a:p>
            <a:pPr>
              <a:buNone/>
            </a:pPr>
            <a:r>
              <a:rPr lang="ru-RU" sz="2000" dirty="0" smtClean="0">
                <a:solidFill>
                  <a:srgbClr val="7030A0"/>
                </a:solidFill>
                <a:latin typeface="Monotype Corsiva" pitchFamily="66" charset="0"/>
                <a:ea typeface="Arial Unicode MS" pitchFamily="34" charset="-128"/>
                <a:cs typeface="Arial Unicode MS" pitchFamily="34" charset="-128"/>
              </a:rPr>
              <a:t>Маг, что придумал бумагу цветную</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Красную, желтую и голубую,</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Верил, наверно, что могут ребята</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Сделать фигурки из разных квадратов.</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Эти фигурки на всем белом свете</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Знали лишь только японские дети.</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Символом мира стал белый журавлик,</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Символом счастья – бумажный</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кораблик.</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Сказочных бабочек, розовых</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Зайцев</a:t>
            </a:r>
            <a:endParaRPr lang="ru-RU" sz="2000" dirty="0">
              <a:solidFill>
                <a:srgbClr val="7030A0"/>
              </a:solidFill>
              <a:latin typeface="Monotype Corsiva" pitchFamily="66" charset="0"/>
              <a:ea typeface="Arial Unicode MS" pitchFamily="34" charset="-128"/>
              <a:cs typeface="Arial Unicode MS" pitchFamily="34" charset="-128"/>
            </a:endParaRPr>
          </a:p>
          <a:p>
            <a:pPr>
              <a:buNone/>
            </a:pPr>
            <a:r>
              <a:rPr lang="ru-RU" sz="2000" dirty="0" smtClean="0">
                <a:solidFill>
                  <a:srgbClr val="7030A0"/>
                </a:solidFill>
                <a:latin typeface="Monotype Corsiva" pitchFamily="66" charset="0"/>
                <a:ea typeface="Arial Unicode MS" pitchFamily="34" charset="-128"/>
                <a:cs typeface="Arial Unicode MS" pitchFamily="34" charset="-128"/>
              </a:rPr>
              <a:t>Выполнить можно при помощи</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пальцев.</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Мы предлагаем  попробовать с </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Нами</a:t>
            </a:r>
            <a:endParaRPr lang="ru-RU" sz="2000" dirty="0">
              <a:solidFill>
                <a:srgbClr val="7030A0"/>
              </a:solidFill>
              <a:latin typeface="Monotype Corsiva" pitchFamily="66" charset="0"/>
              <a:ea typeface="Arial Unicode MS" pitchFamily="34" charset="-128"/>
              <a:cs typeface="Arial Unicode MS" pitchFamily="34" charset="-128"/>
            </a:endParaRPr>
          </a:p>
          <a:p>
            <a:pPr>
              <a:buNone/>
            </a:pPr>
            <a:r>
              <a:rPr lang="ru-RU" sz="2000" dirty="0" smtClean="0">
                <a:solidFill>
                  <a:srgbClr val="7030A0"/>
                </a:solidFill>
                <a:latin typeface="Monotype Corsiva" pitchFamily="66" charset="0"/>
                <a:ea typeface="Arial Unicode MS" pitchFamily="34" charset="-128"/>
                <a:cs typeface="Arial Unicode MS" pitchFamily="34" charset="-128"/>
              </a:rPr>
              <a:t>Выучить технику «оригами».</a:t>
            </a:r>
          </a:p>
          <a:p>
            <a:pPr>
              <a:buNone/>
            </a:pPr>
            <a:r>
              <a:rPr lang="ru-RU" sz="2000" dirty="0" smtClean="0">
                <a:solidFill>
                  <a:srgbClr val="7030A0"/>
                </a:solidFill>
                <a:latin typeface="Monotype Corsiva" pitchFamily="66" charset="0"/>
                <a:ea typeface="Arial Unicode MS" pitchFamily="34" charset="-128"/>
                <a:cs typeface="Arial Unicode MS" pitchFamily="34" charset="-128"/>
              </a:rPr>
              <a:t>                 </a:t>
            </a:r>
            <a:endParaRPr lang="ru-RU" sz="2000" dirty="0">
              <a:solidFill>
                <a:srgbClr val="7030A0"/>
              </a:solidFill>
              <a:latin typeface="Monotype Corsiva" pitchFamily="66" charset="0"/>
              <a:ea typeface="Arial Unicode MS" pitchFamily="34" charset="-128"/>
              <a:cs typeface="Arial Unicode MS" pitchFamily="34" charset="-128"/>
            </a:endParaRPr>
          </a:p>
        </p:txBody>
      </p:sp>
      <p:pic>
        <p:nvPicPr>
          <p:cNvPr id="1026" name="Picture 2" descr="C:\Documents and Settings\Администратор\Рабочий стол\фото\DSC01666.JPG"/>
          <p:cNvPicPr>
            <a:picLocks noGrp="1" noChangeAspect="1" noChangeArrowheads="1"/>
          </p:cNvPicPr>
          <p:nvPr>
            <p:ph sz="half" idx="2"/>
          </p:nvPr>
        </p:nvPicPr>
        <p:blipFill>
          <a:blip r:embed="rId2" cstate="print"/>
          <a:srcRect/>
          <a:stretch>
            <a:fillRect/>
          </a:stretch>
        </p:blipFill>
        <p:spPr bwMode="auto">
          <a:xfrm rot="20734560">
            <a:off x="5013450" y="433631"/>
            <a:ext cx="3919774" cy="3462282"/>
          </a:xfrm>
          <a:prstGeom prst="rect">
            <a:avLst/>
          </a:prstGeom>
          <a:noFill/>
        </p:spPr>
      </p:pic>
      <p:pic>
        <p:nvPicPr>
          <p:cNvPr id="6" name="Picture 2" descr="C:\Documents and Settings\Администратор\Рабочий стол\фото\DSC01667.JPG"/>
          <p:cNvPicPr>
            <a:picLocks noChangeAspect="1" noChangeArrowheads="1"/>
          </p:cNvPicPr>
          <p:nvPr/>
        </p:nvPicPr>
        <p:blipFill>
          <a:blip r:embed="rId3" cstate="print"/>
          <a:srcRect/>
          <a:stretch>
            <a:fillRect/>
          </a:stretch>
        </p:blipFill>
        <p:spPr bwMode="auto">
          <a:xfrm>
            <a:off x="3563888" y="3829050"/>
            <a:ext cx="4038600" cy="30289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solidFill>
                  <a:srgbClr val="7030A0"/>
                </a:solidFill>
              </a:rPr>
              <a:t>Цель проекта:</a:t>
            </a:r>
            <a:endParaRPr lang="ru-RU" dirty="0">
              <a:solidFill>
                <a:srgbClr val="7030A0"/>
              </a:solidFill>
            </a:endParaRPr>
          </a:p>
        </p:txBody>
      </p:sp>
      <p:sp>
        <p:nvSpPr>
          <p:cNvPr id="3" name="Содержимое 2"/>
          <p:cNvSpPr>
            <a:spLocks noGrp="1"/>
          </p:cNvSpPr>
          <p:nvPr>
            <p:ph sz="half" idx="1"/>
          </p:nvPr>
        </p:nvSpPr>
        <p:spPr>
          <a:xfrm>
            <a:off x="539552" y="1268760"/>
            <a:ext cx="7427168" cy="1108720"/>
          </a:xfrm>
        </p:spPr>
        <p:txBody>
          <a:bodyPr>
            <a:normAutofit fontScale="85000" lnSpcReduction="10000"/>
          </a:bodyPr>
          <a:lstStyle/>
          <a:p>
            <a:r>
              <a:rPr lang="ru-RU" dirty="0" smtClean="0"/>
              <a:t>Изготовить панно «Ваза с цветами» в технике оригами.</a:t>
            </a:r>
            <a:endParaRPr lang="ru-RU" dirty="0"/>
          </a:p>
        </p:txBody>
      </p:sp>
      <p:sp>
        <p:nvSpPr>
          <p:cNvPr id="4" name="Содержимое 3"/>
          <p:cNvSpPr>
            <a:spLocks noGrp="1"/>
          </p:cNvSpPr>
          <p:nvPr>
            <p:ph sz="half" idx="2"/>
          </p:nvPr>
        </p:nvSpPr>
        <p:spPr>
          <a:xfrm>
            <a:off x="1547664" y="3068960"/>
            <a:ext cx="5688632" cy="2736304"/>
          </a:xfrm>
        </p:spPr>
        <p:txBody>
          <a:bodyPr>
            <a:normAutofit fontScale="85000" lnSpcReduction="10000"/>
          </a:bodyPr>
          <a:lstStyle/>
          <a:p>
            <a:r>
              <a:rPr lang="ru-RU" dirty="0" smtClean="0"/>
              <a:t>Изучить литературу по  истории оригами</a:t>
            </a:r>
          </a:p>
          <a:p>
            <a:r>
              <a:rPr lang="ru-RU" dirty="0" smtClean="0"/>
              <a:t>Выбрать изделие для изготовления</a:t>
            </a:r>
          </a:p>
          <a:p>
            <a:r>
              <a:rPr lang="ru-RU" dirty="0" smtClean="0"/>
              <a:t>Выбрать материал для </a:t>
            </a:r>
            <a:r>
              <a:rPr lang="ru-RU" dirty="0" smtClean="0"/>
              <a:t>панно </a:t>
            </a:r>
            <a:r>
              <a:rPr lang="ru-RU" dirty="0" smtClean="0"/>
              <a:t>«Ваза с цветами»</a:t>
            </a:r>
          </a:p>
          <a:p>
            <a:r>
              <a:rPr lang="ru-RU" dirty="0" smtClean="0"/>
              <a:t>Изготовление панно «Ваза с цветами»</a:t>
            </a:r>
            <a:endParaRPr lang="ru-RU" dirty="0"/>
          </a:p>
        </p:txBody>
      </p:sp>
      <p:sp>
        <p:nvSpPr>
          <p:cNvPr id="5" name="Заголовок 1"/>
          <p:cNvSpPr txBox="1">
            <a:spLocks/>
          </p:cNvSpPr>
          <p:nvPr/>
        </p:nvSpPr>
        <p:spPr>
          <a:xfrm>
            <a:off x="323528" y="19168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7030A0"/>
                </a:solidFill>
                <a:effectLst/>
                <a:uLnTx/>
                <a:uFillTx/>
                <a:latin typeface="+mj-lt"/>
                <a:ea typeface="+mj-ea"/>
                <a:cs typeface="+mj-cs"/>
              </a:rPr>
              <a:t>Задачи проекта:</a:t>
            </a:r>
            <a:endParaRPr kumimoji="0" lang="ru-RU" sz="4400" b="0"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0099"/>
                </a:solidFill>
              </a:rPr>
              <a:t>Экономический</a:t>
            </a:r>
            <a:r>
              <a:rPr lang="ru-RU" dirty="0" smtClean="0"/>
              <a:t> </a:t>
            </a:r>
            <a:r>
              <a:rPr lang="ru-RU" dirty="0" smtClean="0">
                <a:solidFill>
                  <a:srgbClr val="990099"/>
                </a:solidFill>
              </a:rPr>
              <a:t>расчет.</a:t>
            </a:r>
            <a:endParaRPr lang="ru-RU" dirty="0">
              <a:solidFill>
                <a:srgbClr val="990099"/>
              </a:solidFill>
            </a:endParaRPr>
          </a:p>
        </p:txBody>
      </p:sp>
      <p:sp>
        <p:nvSpPr>
          <p:cNvPr id="3" name="Текст 2"/>
          <p:cNvSpPr>
            <a:spLocks noGrp="1"/>
          </p:cNvSpPr>
          <p:nvPr>
            <p:ph type="body" idx="1"/>
          </p:nvPr>
        </p:nvSpPr>
        <p:spPr>
          <a:xfrm>
            <a:off x="395536" y="1556792"/>
            <a:ext cx="4040188" cy="639762"/>
          </a:xfrm>
        </p:spPr>
        <p:txBody>
          <a:bodyPr>
            <a:normAutofit fontScale="92500" lnSpcReduction="20000"/>
          </a:bodyPr>
          <a:lstStyle/>
          <a:p>
            <a:r>
              <a:rPr lang="ru-RU" dirty="0" smtClean="0"/>
              <a:t>Для изготовления панно нам понадобится:</a:t>
            </a:r>
            <a:endParaRPr lang="ru-RU" dirty="0"/>
          </a:p>
        </p:txBody>
      </p:sp>
      <p:sp>
        <p:nvSpPr>
          <p:cNvPr id="5" name="Текст 4"/>
          <p:cNvSpPr>
            <a:spLocks noGrp="1"/>
          </p:cNvSpPr>
          <p:nvPr>
            <p:ph type="body" sz="quarter" idx="3"/>
          </p:nvPr>
        </p:nvSpPr>
        <p:spPr>
          <a:xfrm>
            <a:off x="4499992" y="1772816"/>
            <a:ext cx="4041775" cy="1677863"/>
          </a:xfrm>
        </p:spPr>
        <p:txBody>
          <a:bodyPr>
            <a:normAutofit/>
          </a:bodyPr>
          <a:lstStyle/>
          <a:p>
            <a:r>
              <a:rPr lang="ru-RU" dirty="0" smtClean="0"/>
              <a:t>Подобную работу можно приобрести за    </a:t>
            </a:r>
          </a:p>
          <a:p>
            <a:r>
              <a:rPr lang="ru-RU" sz="4000" b="0" dirty="0" smtClean="0"/>
              <a:t>500 рублей</a:t>
            </a:r>
            <a:endParaRPr lang="ru-RU" b="0" dirty="0" smtClean="0"/>
          </a:p>
          <a:p>
            <a:endParaRPr lang="ru-RU" dirty="0"/>
          </a:p>
        </p:txBody>
      </p:sp>
      <p:sp>
        <p:nvSpPr>
          <p:cNvPr id="6" name="Содержимое 5"/>
          <p:cNvSpPr>
            <a:spLocks noGrp="1"/>
          </p:cNvSpPr>
          <p:nvPr>
            <p:ph sz="quarter" idx="4"/>
          </p:nvPr>
        </p:nvSpPr>
        <p:spPr>
          <a:xfrm>
            <a:off x="179512" y="4725144"/>
            <a:ext cx="8424936" cy="1326133"/>
          </a:xfrm>
        </p:spPr>
        <p:txBody>
          <a:bodyPr/>
          <a:lstStyle/>
          <a:p>
            <a:pPr>
              <a:buNone/>
            </a:pPr>
            <a:r>
              <a:rPr lang="ru-RU" b="1" dirty="0" smtClean="0"/>
              <a:t>Вывод: </a:t>
            </a:r>
          </a:p>
          <a:p>
            <a:pPr>
              <a:buNone/>
            </a:pPr>
            <a:r>
              <a:rPr lang="ru-RU" dirty="0" smtClean="0"/>
              <a:t>Панно сделанное своими руками обойдется дешевле и поднимет настроение.</a:t>
            </a:r>
            <a:endParaRPr lang="ru-RU" dirty="0"/>
          </a:p>
        </p:txBody>
      </p:sp>
      <p:sp>
        <p:nvSpPr>
          <p:cNvPr id="8" name="Содержимое 7"/>
          <p:cNvSpPr>
            <a:spLocks noGrp="1"/>
          </p:cNvSpPr>
          <p:nvPr>
            <p:ph sz="half" idx="2"/>
          </p:nvPr>
        </p:nvSpPr>
        <p:spPr>
          <a:xfrm>
            <a:off x="179512" y="2174875"/>
            <a:ext cx="4317876" cy="2118221"/>
          </a:xfrm>
        </p:spPr>
        <p:txBody>
          <a:bodyPr/>
          <a:lstStyle/>
          <a:p>
            <a:pPr>
              <a:buFont typeface="Wingdings" pitchFamily="2" charset="2"/>
              <a:buChar char="v"/>
            </a:pPr>
            <a:r>
              <a:rPr lang="ru-RU" dirty="0" smtClean="0"/>
              <a:t>Цветная бумага – 25 руб.</a:t>
            </a:r>
          </a:p>
          <a:p>
            <a:pPr>
              <a:buFont typeface="Wingdings" pitchFamily="2" charset="2"/>
              <a:buChar char="v"/>
            </a:pPr>
            <a:r>
              <a:rPr lang="ru-RU" dirty="0" smtClean="0"/>
              <a:t>Клей ПВА – 14 руб. </a:t>
            </a:r>
          </a:p>
          <a:p>
            <a:pPr>
              <a:buFont typeface="Wingdings" pitchFamily="2" charset="2"/>
              <a:buChar char="v"/>
            </a:pPr>
            <a:r>
              <a:rPr lang="ru-RU" dirty="0" smtClean="0"/>
              <a:t>Картон – 10 руб.</a:t>
            </a:r>
          </a:p>
          <a:p>
            <a:pPr>
              <a:buNone/>
            </a:pPr>
            <a:r>
              <a:rPr lang="ru-RU" dirty="0" smtClean="0"/>
              <a:t>Итого: 49 рублей.</a:t>
            </a:r>
            <a:endParaRPr lang="ru-RU" dirty="0"/>
          </a:p>
        </p:txBody>
      </p:sp>
      <p:sp>
        <p:nvSpPr>
          <p:cNvPr id="7" name="Содержимое 5"/>
          <p:cNvSpPr txBox="1">
            <a:spLocks/>
          </p:cNvSpPr>
          <p:nvPr/>
        </p:nvSpPr>
        <p:spPr>
          <a:xfrm>
            <a:off x="251520" y="4005065"/>
            <a:ext cx="8424936" cy="64807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chemeClr val="tx1"/>
                </a:solidFill>
                <a:effectLst/>
                <a:uLnTx/>
                <a:uFillTx/>
                <a:latin typeface="+mn-lt"/>
                <a:ea typeface="+mn-ea"/>
                <a:cs typeface="+mn-cs"/>
              </a:rPr>
              <a:t>Экономия: 451 рубль.</a:t>
            </a:r>
            <a:r>
              <a:rPr kumimoji="0" lang="ru-RU" sz="3200" b="1" i="0" u="none" strike="noStrike" kern="1200" cap="none" spc="0" normalizeH="0" noProof="0" dirty="0" smtClean="0">
                <a:ln>
                  <a:noFill/>
                </a:ln>
                <a:solidFill>
                  <a:schemeClr val="tx1"/>
                </a:solidFill>
                <a:effectLst/>
                <a:uLnTx/>
                <a:uFillTx/>
                <a:latin typeface="+mn-lt"/>
                <a:ea typeface="+mn-ea"/>
                <a:cs typeface="+mn-cs"/>
              </a:rPr>
              <a:t> </a:t>
            </a:r>
            <a:endParaRPr kumimoji="0" lang="ru-RU"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83968" y="188640"/>
            <a:ext cx="4752528" cy="6408712"/>
          </a:xfrm>
        </p:spPr>
        <p:txBody>
          <a:bodyPr>
            <a:normAutofit/>
          </a:bodyPr>
          <a:lstStyle/>
          <a:p>
            <a:pPr>
              <a:buNone/>
            </a:pPr>
            <a:r>
              <a:rPr lang="ru-RU" dirty="0" smtClean="0"/>
              <a:t>		</a:t>
            </a:r>
            <a:r>
              <a:rPr lang="ru-RU" sz="3200" dirty="0" smtClean="0"/>
              <a:t>В проекте, </a:t>
            </a:r>
            <a:r>
              <a:rPr lang="ru-RU" sz="3200" dirty="0"/>
              <a:t>на </a:t>
            </a:r>
            <a:r>
              <a:rPr lang="ru-RU" sz="3200" dirty="0" smtClean="0"/>
              <a:t>основе проведенных </a:t>
            </a:r>
            <a:r>
              <a:rPr lang="ru-RU" sz="3200" dirty="0"/>
              <a:t>исследований и использования современных </a:t>
            </a:r>
            <a:r>
              <a:rPr lang="ru-RU" sz="3200" dirty="0" smtClean="0"/>
              <a:t>технологий, учащимися 2 «А» класса был выполнен творческий </a:t>
            </a:r>
            <a:r>
              <a:rPr lang="ru-RU" sz="3200" dirty="0"/>
              <a:t>проект </a:t>
            </a:r>
            <a:r>
              <a:rPr lang="ru-RU" sz="3200" dirty="0" smtClean="0"/>
              <a:t> в технике </a:t>
            </a:r>
            <a:r>
              <a:rPr lang="ru-RU" sz="3200" dirty="0"/>
              <a:t>оригами. </a:t>
            </a:r>
          </a:p>
          <a:p>
            <a:endParaRPr lang="ru-RU" dirty="0"/>
          </a:p>
        </p:txBody>
      </p:sp>
      <p:pic>
        <p:nvPicPr>
          <p:cNvPr id="3074" name="Picture 2" descr="C:\Documents and Settings\Администратор\Рабочий стол\фото\DSC01676.JPG"/>
          <p:cNvPicPr>
            <a:picLocks noGrp="1" noChangeAspect="1" noChangeArrowheads="1"/>
          </p:cNvPicPr>
          <p:nvPr>
            <p:ph sz="half" idx="1"/>
          </p:nvPr>
        </p:nvPicPr>
        <p:blipFill>
          <a:blip r:embed="rId2" cstate="print"/>
          <a:srcRect l="15350" r="7981"/>
          <a:stretch>
            <a:fillRect/>
          </a:stretch>
        </p:blipFill>
        <p:spPr bwMode="auto">
          <a:xfrm rot="5400000">
            <a:off x="-591736" y="1247916"/>
            <a:ext cx="5934977" cy="43924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ru-RU" dirty="0" smtClean="0">
                <a:solidFill>
                  <a:srgbClr val="FF0000"/>
                </a:solidFill>
              </a:rPr>
              <a:t>Немного истории.</a:t>
            </a:r>
            <a:endParaRPr lang="ru-RU" dirty="0">
              <a:solidFill>
                <a:srgbClr val="FF0000"/>
              </a:solidFill>
            </a:endParaRPr>
          </a:p>
        </p:txBody>
      </p:sp>
      <p:sp>
        <p:nvSpPr>
          <p:cNvPr id="4" name="Содержимое 3"/>
          <p:cNvSpPr>
            <a:spLocks noGrp="1"/>
          </p:cNvSpPr>
          <p:nvPr>
            <p:ph sz="half" idx="2"/>
          </p:nvPr>
        </p:nvSpPr>
        <p:spPr>
          <a:xfrm>
            <a:off x="251520" y="1196752"/>
            <a:ext cx="8219256" cy="5256584"/>
          </a:xfrm>
        </p:spPr>
        <p:txBody>
          <a:bodyPr>
            <a:normAutofit fontScale="70000" lnSpcReduction="20000"/>
          </a:bodyPr>
          <a:lstStyle/>
          <a:p>
            <a:pPr>
              <a:buNone/>
            </a:pPr>
            <a:r>
              <a:rPr lang="ru-RU" dirty="0" smtClean="0">
                <a:latin typeface="Georgia" pitchFamily="18" charset="0"/>
              </a:rPr>
              <a:t> 	</a:t>
            </a:r>
            <a:r>
              <a:rPr lang="ru-RU" sz="2900" dirty="0" smtClean="0">
                <a:latin typeface="Georgia" pitchFamily="18" charset="0"/>
              </a:rPr>
              <a:t>Родина оригами - Япония. Искусство складывания бумаги  зародилось в Стране Восходящего солнца много веков назад.  Японцы видели мистическую связь между религиозным ритуалами   и изделиями из сложенной бумаги. Ведь "ори" означает "сложенный", а "</a:t>
            </a:r>
            <a:r>
              <a:rPr lang="ru-RU" sz="2900" dirty="0" err="1" smtClean="0">
                <a:latin typeface="Georgia" pitchFamily="18" charset="0"/>
              </a:rPr>
              <a:t>ками</a:t>
            </a:r>
            <a:r>
              <a:rPr lang="ru-RU" sz="2900" dirty="0" smtClean="0">
                <a:latin typeface="Georgia" pitchFamily="18" charset="0"/>
              </a:rPr>
              <a:t>" - "бумага" и "бог" одновременно. Бурное  развитие оригами началось только после второй мировой войны, главным образом, благодаря усилиям всемирно известного </a:t>
            </a:r>
            <a:r>
              <a:rPr lang="ru-RU" sz="2900" dirty="0" err="1" smtClean="0">
                <a:latin typeface="Georgia" pitchFamily="18" charset="0"/>
              </a:rPr>
              <a:t>мастера-оригамиста</a:t>
            </a:r>
            <a:r>
              <a:rPr lang="ru-RU" sz="2900" dirty="0" smtClean="0">
                <a:latin typeface="Georgia" pitchFamily="18" charset="0"/>
              </a:rPr>
              <a:t> </a:t>
            </a:r>
            <a:r>
              <a:rPr lang="ru-RU" sz="2900" dirty="0" err="1" smtClean="0">
                <a:latin typeface="Georgia" pitchFamily="18" charset="0"/>
              </a:rPr>
              <a:t>Акиры</a:t>
            </a:r>
            <a:r>
              <a:rPr lang="ru-RU" sz="2900" dirty="0" smtClean="0">
                <a:latin typeface="Georgia" pitchFamily="18" charset="0"/>
              </a:rPr>
              <a:t> </a:t>
            </a:r>
            <a:r>
              <a:rPr lang="ru-RU" sz="2900" dirty="0" err="1" smtClean="0">
                <a:latin typeface="Georgia" pitchFamily="18" charset="0"/>
              </a:rPr>
              <a:t>Йошизавы</a:t>
            </a:r>
            <a:r>
              <a:rPr lang="ru-RU" sz="2900" dirty="0" smtClean="0">
                <a:latin typeface="Georgia" pitchFamily="18" charset="0"/>
              </a:rPr>
              <a:t>. Новое возрождение оригами так же тесно связано со страшной трагедией, произошедшей 6 августа 1945 года , когда "люди" решили испытать атомную бомбу на человеке, подписав смертный приговор  городу Хиросима. В память о жертвах атомной бомбардировки в Хиросиме заложили парк Мира. В мае 1958 года там был открыт монумент, посвященный погибшим детям. Двенадцатилетняя девочка, чья смерть послужила поводом для сооружения памятника, успела сделать только 644 журавлика. Япония стала получать  миллионы посылок со всех континентов нашей планеты с бесценным грузом – бумажными журавликами, собранными в   гирлянды по 1000 штук. Эти гирлянды и сегодня </a:t>
            </a:r>
            <a:r>
              <a:rPr lang="ru-RU" sz="2900" dirty="0" smtClean="0">
                <a:latin typeface="Georgia" pitchFamily="18" charset="0"/>
              </a:rPr>
              <a:t>украшают </a:t>
            </a:r>
            <a:r>
              <a:rPr lang="ru-RU" sz="2900" dirty="0" smtClean="0">
                <a:latin typeface="Georgia" pitchFamily="18" charset="0"/>
              </a:rPr>
              <a:t>памятник и являются символом протеста против войны.</a:t>
            </a:r>
            <a:endParaRPr lang="ru-RU" sz="2900"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solidFill>
                  <a:srgbClr val="00B0F0"/>
                </a:solidFill>
              </a:rPr>
              <a:t>Материалы для поделки.</a:t>
            </a:r>
            <a:endParaRPr lang="ru-RU" dirty="0">
              <a:solidFill>
                <a:srgbClr val="00B0F0"/>
              </a:solidFill>
            </a:endParaRPr>
          </a:p>
        </p:txBody>
      </p:sp>
      <p:sp>
        <p:nvSpPr>
          <p:cNvPr id="4" name="Содержимое 3"/>
          <p:cNvSpPr>
            <a:spLocks noGrp="1"/>
          </p:cNvSpPr>
          <p:nvPr>
            <p:ph sz="half" idx="2"/>
          </p:nvPr>
        </p:nvSpPr>
        <p:spPr>
          <a:xfrm>
            <a:off x="467544" y="1484784"/>
            <a:ext cx="4038600" cy="4525963"/>
          </a:xfrm>
        </p:spPr>
        <p:txBody>
          <a:bodyPr/>
          <a:lstStyle/>
          <a:p>
            <a:pPr>
              <a:buFont typeface="Wingdings" pitchFamily="2" charset="2"/>
              <a:buChar char="Ø"/>
            </a:pPr>
            <a:r>
              <a:rPr lang="ru-RU" sz="3600" dirty="0" smtClean="0"/>
              <a:t>Цветная бумага</a:t>
            </a:r>
          </a:p>
          <a:p>
            <a:pPr>
              <a:buFont typeface="Wingdings" pitchFamily="2" charset="2"/>
              <a:buChar char="Ø"/>
            </a:pPr>
            <a:r>
              <a:rPr lang="ru-RU" sz="3600" dirty="0" smtClean="0"/>
              <a:t>Картон</a:t>
            </a:r>
          </a:p>
          <a:p>
            <a:pPr>
              <a:buFont typeface="Wingdings" pitchFamily="2" charset="2"/>
              <a:buChar char="Ø"/>
            </a:pPr>
            <a:r>
              <a:rPr lang="ru-RU" sz="3600" dirty="0" smtClean="0"/>
              <a:t>Клей ПВА</a:t>
            </a:r>
          </a:p>
          <a:p>
            <a:pPr>
              <a:buFont typeface="Wingdings" pitchFamily="2" charset="2"/>
              <a:buChar char="Ø"/>
            </a:pPr>
            <a:r>
              <a:rPr lang="ru-RU" sz="3600" dirty="0" smtClean="0"/>
              <a:t>Ножницы</a:t>
            </a:r>
          </a:p>
          <a:p>
            <a:pPr>
              <a:buFont typeface="Wingdings" pitchFamily="2" charset="2"/>
              <a:buChar char="Ø"/>
            </a:pPr>
            <a:r>
              <a:rPr lang="ru-RU" sz="3600" dirty="0" smtClean="0"/>
              <a:t>Линейка</a:t>
            </a:r>
          </a:p>
          <a:p>
            <a:pPr>
              <a:buFont typeface="Wingdings" pitchFamily="2" charset="2"/>
              <a:buChar char="Ø"/>
            </a:pPr>
            <a:r>
              <a:rPr lang="ru-RU" sz="3600" dirty="0" smtClean="0"/>
              <a:t>Карандаш</a:t>
            </a:r>
          </a:p>
          <a:p>
            <a:pPr>
              <a:buNone/>
            </a:pPr>
            <a:endParaRPr lang="ru-RU" dirty="0"/>
          </a:p>
        </p:txBody>
      </p:sp>
      <p:pic>
        <p:nvPicPr>
          <p:cNvPr id="5" name="Picture 2" descr="C:\Documents and Settings\Администратор\Рабочий стол\фото\DSC01674.JPG"/>
          <p:cNvPicPr>
            <a:picLocks noGrp="1" noChangeAspect="1" noChangeArrowheads="1"/>
          </p:cNvPicPr>
          <p:nvPr>
            <p:ph sz="half" idx="2"/>
          </p:nvPr>
        </p:nvPicPr>
        <p:blipFill>
          <a:blip r:embed="rId2" cstate="print"/>
          <a:srcRect/>
          <a:stretch>
            <a:fillRect/>
          </a:stretch>
        </p:blipFill>
        <p:spPr bwMode="auto">
          <a:xfrm rot="6384069">
            <a:off x="3928450" y="2014332"/>
            <a:ext cx="4909311" cy="368198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67544" y="0"/>
            <a:ext cx="8229600" cy="1143000"/>
          </a:xfrm>
        </p:spPr>
        <p:txBody>
          <a:bodyPr anchor="t">
            <a:noAutofit/>
          </a:bodyPr>
          <a:lstStyle/>
          <a:p>
            <a:r>
              <a:rPr lang="ru-RU" dirty="0">
                <a:solidFill>
                  <a:srgbClr val="7030A0"/>
                </a:solidFill>
              </a:rPr>
              <a:t>План </a:t>
            </a:r>
            <a:r>
              <a:rPr lang="ru-RU" dirty="0" smtClean="0">
                <a:solidFill>
                  <a:srgbClr val="7030A0"/>
                </a:solidFill>
              </a:rPr>
              <a:t>изготовления панно</a:t>
            </a:r>
            <a:endParaRPr lang="ru-RU" dirty="0">
              <a:solidFill>
                <a:srgbClr val="7030A0"/>
              </a:solidFill>
            </a:endParaRPr>
          </a:p>
        </p:txBody>
      </p:sp>
      <p:sp>
        <p:nvSpPr>
          <p:cNvPr id="11267" name="TextBox 5"/>
          <p:cNvSpPr txBox="1">
            <a:spLocks noChangeArrowheads="1"/>
          </p:cNvSpPr>
          <p:nvPr/>
        </p:nvSpPr>
        <p:spPr bwMode="auto">
          <a:xfrm>
            <a:off x="827584" y="908720"/>
            <a:ext cx="7672908" cy="3785652"/>
          </a:xfrm>
          <a:prstGeom prst="rect">
            <a:avLst/>
          </a:prstGeom>
          <a:noFill/>
          <a:ln w="9525">
            <a:noFill/>
            <a:miter lim="800000"/>
            <a:headEnd/>
            <a:tailEnd/>
          </a:ln>
        </p:spPr>
        <p:txBody>
          <a:bodyPr wrap="square">
            <a:spAutoFit/>
          </a:bodyPr>
          <a:lstStyle/>
          <a:p>
            <a:pPr marL="342900" indent="-342900">
              <a:buFontTx/>
              <a:buAutoNum type="arabicPeriod"/>
            </a:pPr>
            <a:r>
              <a:rPr lang="ru-RU" sz="4000" dirty="0" smtClean="0">
                <a:latin typeface="Georgia" pitchFamily="18" charset="0"/>
              </a:rPr>
              <a:t> Определение необходимого оборудования и материалов.</a:t>
            </a:r>
          </a:p>
          <a:p>
            <a:pPr marL="342900" indent="-342900"/>
            <a:r>
              <a:rPr lang="ru-RU" sz="4000" dirty="0" smtClean="0">
                <a:latin typeface="Georgia" pitchFamily="18" charset="0"/>
              </a:rPr>
              <a:t>2. Подготовка деталей для изготовления панно.</a:t>
            </a:r>
            <a:endParaRPr lang="ru-RU" sz="4000" dirty="0">
              <a:latin typeface="Georgia" pitchFamily="18" charset="0"/>
            </a:endParaRPr>
          </a:p>
          <a:p>
            <a:pPr marL="342900" indent="-342900"/>
            <a:r>
              <a:rPr lang="ru-RU" sz="4000" dirty="0" smtClean="0">
                <a:latin typeface="Georgia" pitchFamily="18" charset="0"/>
              </a:rPr>
              <a:t>3. Оформление </a:t>
            </a:r>
            <a:r>
              <a:rPr lang="ru-RU" sz="4000" dirty="0">
                <a:latin typeface="Georgia" pitchFamily="18" charset="0"/>
              </a:rPr>
              <a:t>итоговой </a:t>
            </a:r>
            <a:r>
              <a:rPr lang="ru-RU" sz="4000" dirty="0" smtClean="0">
                <a:latin typeface="Georgia" pitchFamily="18" charset="0"/>
              </a:rPr>
              <a:t>композиции.</a:t>
            </a:r>
            <a:endParaRPr lang="ru-RU" sz="4000" dirty="0">
              <a:latin typeface="Georgia" pitchFamily="18" charset="0"/>
            </a:endParaRPr>
          </a:p>
        </p:txBody>
      </p:sp>
      <p:pic>
        <p:nvPicPr>
          <p:cNvPr id="5" name="Picture 4" descr="C:\Documents and Settings\Администратор\Рабочий стол\фото\DSC01669.JPG"/>
          <p:cNvPicPr>
            <a:picLocks noChangeAspect="1" noChangeArrowheads="1"/>
          </p:cNvPicPr>
          <p:nvPr/>
        </p:nvPicPr>
        <p:blipFill>
          <a:blip r:embed="rId2" cstate="print"/>
          <a:srcRect/>
          <a:stretch>
            <a:fillRect/>
          </a:stretch>
        </p:blipFill>
        <p:spPr bwMode="auto">
          <a:xfrm rot="592614">
            <a:off x="6159494" y="4500731"/>
            <a:ext cx="2588719" cy="1941539"/>
          </a:xfrm>
          <a:prstGeom prst="rect">
            <a:avLst/>
          </a:prstGeom>
          <a:noFill/>
        </p:spPr>
      </p:pic>
      <p:pic>
        <p:nvPicPr>
          <p:cNvPr id="6" name="Picture 5" descr="C:\Documents and Settings\Администратор\Рабочий стол\фото\DSC01659.JPG"/>
          <p:cNvPicPr>
            <a:picLocks noChangeAspect="1" noChangeArrowheads="1"/>
          </p:cNvPicPr>
          <p:nvPr/>
        </p:nvPicPr>
        <p:blipFill>
          <a:blip r:embed="rId3" cstate="print"/>
          <a:srcRect/>
          <a:stretch>
            <a:fillRect/>
          </a:stretch>
        </p:blipFill>
        <p:spPr bwMode="auto">
          <a:xfrm rot="21025374">
            <a:off x="127706" y="4950165"/>
            <a:ext cx="2304256" cy="1728192"/>
          </a:xfrm>
          <a:prstGeom prst="rect">
            <a:avLst/>
          </a:prstGeom>
          <a:noFill/>
        </p:spPr>
      </p:pic>
      <p:pic>
        <p:nvPicPr>
          <p:cNvPr id="7" name="Picture 6" descr="C:\Documents and Settings\Администратор\Рабочий стол\фото\DSC01673.JPG"/>
          <p:cNvPicPr>
            <a:picLocks noChangeAspect="1" noChangeArrowheads="1"/>
          </p:cNvPicPr>
          <p:nvPr/>
        </p:nvPicPr>
        <p:blipFill>
          <a:blip r:embed="rId4" cstate="print"/>
          <a:srcRect l="12737" r="14160"/>
          <a:stretch>
            <a:fillRect/>
          </a:stretch>
        </p:blipFill>
        <p:spPr bwMode="auto">
          <a:xfrm>
            <a:off x="3275856" y="4653136"/>
            <a:ext cx="2016224" cy="20685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dirty="0" smtClean="0">
                <a:solidFill>
                  <a:srgbClr val="FF0000"/>
                </a:solidFill>
              </a:rPr>
              <a:t>Изготовление деталей.</a:t>
            </a:r>
            <a:endParaRPr lang="ru-RU" dirty="0">
              <a:solidFill>
                <a:srgbClr val="FF0000"/>
              </a:solidFill>
            </a:endParaRPr>
          </a:p>
        </p:txBody>
      </p:sp>
      <p:sp>
        <p:nvSpPr>
          <p:cNvPr id="3" name="Содержимое 2"/>
          <p:cNvSpPr>
            <a:spLocks noGrp="1"/>
          </p:cNvSpPr>
          <p:nvPr>
            <p:ph sz="half" idx="1"/>
          </p:nvPr>
        </p:nvSpPr>
        <p:spPr>
          <a:xfrm>
            <a:off x="107504" y="980728"/>
            <a:ext cx="4038600" cy="4525963"/>
          </a:xfrm>
        </p:spPr>
        <p:txBody>
          <a:bodyPr/>
          <a:lstStyle/>
          <a:p>
            <a:pPr>
              <a:buNone/>
            </a:pPr>
            <a:r>
              <a:rPr lang="ru-RU" dirty="0" smtClean="0"/>
              <a:t>    Для изготовления картины нам понадобится 2025 деталей.</a:t>
            </a:r>
            <a:endParaRPr lang="ru-RU" dirty="0"/>
          </a:p>
        </p:txBody>
      </p:sp>
      <p:pic>
        <p:nvPicPr>
          <p:cNvPr id="6146" name="Picture 2" descr="C:\Documents and Settings\Администратор\Рабочий стол\фото\DSC01668.JPG"/>
          <p:cNvPicPr>
            <a:picLocks noGrp="1" noChangeAspect="1" noChangeArrowheads="1"/>
          </p:cNvPicPr>
          <p:nvPr>
            <p:ph sz="half" idx="2"/>
          </p:nvPr>
        </p:nvPicPr>
        <p:blipFill>
          <a:blip r:embed="rId2" cstate="print">
            <a:lum bright="10000"/>
          </a:blip>
          <a:srcRect/>
          <a:stretch>
            <a:fillRect/>
          </a:stretch>
        </p:blipFill>
        <p:spPr bwMode="auto">
          <a:xfrm>
            <a:off x="4355976" y="1052736"/>
            <a:ext cx="3744416" cy="2808312"/>
          </a:xfrm>
          <a:prstGeom prst="rect">
            <a:avLst/>
          </a:prstGeom>
          <a:noFill/>
        </p:spPr>
      </p:pic>
      <p:pic>
        <p:nvPicPr>
          <p:cNvPr id="7" name="Picture 3" descr="C:\Documents and Settings\Администратор\Рабочий стол\фото\DSC01670.JPG"/>
          <p:cNvPicPr>
            <a:picLocks noChangeAspect="1" noChangeArrowheads="1"/>
          </p:cNvPicPr>
          <p:nvPr/>
        </p:nvPicPr>
        <p:blipFill>
          <a:blip r:embed="rId3" cstate="print"/>
          <a:srcRect/>
          <a:stretch>
            <a:fillRect/>
          </a:stretch>
        </p:blipFill>
        <p:spPr bwMode="auto">
          <a:xfrm>
            <a:off x="395536" y="3501008"/>
            <a:ext cx="3600400" cy="2700300"/>
          </a:xfrm>
          <a:prstGeom prst="rect">
            <a:avLst/>
          </a:prstGeom>
          <a:noFill/>
        </p:spPr>
      </p:pic>
      <p:pic>
        <p:nvPicPr>
          <p:cNvPr id="8" name="Picture 4" descr="C:\Documents and Settings\Администратор\Рабочий стол\фото\DSC01669.JPG"/>
          <p:cNvPicPr>
            <a:picLocks noChangeAspect="1" noChangeArrowheads="1"/>
          </p:cNvPicPr>
          <p:nvPr/>
        </p:nvPicPr>
        <p:blipFill>
          <a:blip r:embed="rId4" cstate="print"/>
          <a:srcRect/>
          <a:stretch>
            <a:fillRect/>
          </a:stretch>
        </p:blipFill>
        <p:spPr bwMode="auto">
          <a:xfrm>
            <a:off x="5580112" y="4149080"/>
            <a:ext cx="3384376" cy="25382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rgbClr val="C00000"/>
                </a:solidFill>
              </a:rPr>
              <a:t>Первый этап работы.</a:t>
            </a:r>
          </a:p>
        </p:txBody>
      </p:sp>
      <p:sp>
        <p:nvSpPr>
          <p:cNvPr id="7" name="Текст 6"/>
          <p:cNvSpPr>
            <a:spLocks noGrp="1"/>
          </p:cNvSpPr>
          <p:nvPr>
            <p:ph type="body" idx="1"/>
          </p:nvPr>
        </p:nvSpPr>
        <p:spPr>
          <a:xfrm>
            <a:off x="179512" y="1268760"/>
            <a:ext cx="4040188" cy="1101799"/>
          </a:xfrm>
        </p:spPr>
        <p:txBody>
          <a:bodyPr>
            <a:normAutofit/>
          </a:bodyPr>
          <a:lstStyle/>
          <a:p>
            <a:pPr>
              <a:buFont typeface="Wingdings" pitchFamily="2" charset="2"/>
              <a:buChar char="v"/>
            </a:pPr>
            <a:r>
              <a:rPr lang="ru-RU" sz="2800" dirty="0" smtClean="0">
                <a:solidFill>
                  <a:srgbClr val="00B050"/>
                </a:solidFill>
              </a:rPr>
              <a:t>Вырежем квадрат со стороной 15 мм.</a:t>
            </a:r>
          </a:p>
        </p:txBody>
      </p:sp>
      <p:sp>
        <p:nvSpPr>
          <p:cNvPr id="3" name="Содержимое 2"/>
          <p:cNvSpPr>
            <a:spLocks noGrp="1"/>
          </p:cNvSpPr>
          <p:nvPr>
            <p:ph sz="half" idx="2"/>
          </p:nvPr>
        </p:nvSpPr>
        <p:spPr/>
        <p:txBody>
          <a:bodyPr>
            <a:normAutofit/>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Font typeface="Wingdings" pitchFamily="2" charset="2"/>
              <a:buChar char="v"/>
            </a:pPr>
            <a:r>
              <a:rPr lang="ru-RU" dirty="0" smtClean="0"/>
              <a:t>                                  </a:t>
            </a:r>
            <a:endParaRPr lang="ru-RU" dirty="0"/>
          </a:p>
        </p:txBody>
      </p:sp>
      <p:sp>
        <p:nvSpPr>
          <p:cNvPr id="8" name="Текст 7"/>
          <p:cNvSpPr>
            <a:spLocks noGrp="1"/>
          </p:cNvSpPr>
          <p:nvPr>
            <p:ph type="body" sz="quarter" idx="3"/>
          </p:nvPr>
        </p:nvSpPr>
        <p:spPr>
          <a:xfrm>
            <a:off x="4499992" y="1556792"/>
            <a:ext cx="4536504" cy="1728192"/>
          </a:xfrm>
        </p:spPr>
        <p:txBody>
          <a:bodyPr>
            <a:noAutofit/>
          </a:bodyPr>
          <a:lstStyle/>
          <a:p>
            <a:pPr>
              <a:buFont typeface="Wingdings" pitchFamily="2" charset="2"/>
              <a:buChar char="v"/>
            </a:pPr>
            <a:r>
              <a:rPr lang="ru-RU" sz="2800" dirty="0" smtClean="0">
                <a:solidFill>
                  <a:srgbClr val="FFFF00"/>
                </a:solidFill>
              </a:rPr>
              <a:t>Соединим противоположные стороны квадрата.</a:t>
            </a:r>
            <a:endParaRPr lang="ru-RU" sz="2800" dirty="0">
              <a:solidFill>
                <a:srgbClr val="FFFF00"/>
              </a:solidFill>
            </a:endParaRPr>
          </a:p>
        </p:txBody>
      </p:sp>
      <p:pic>
        <p:nvPicPr>
          <p:cNvPr id="4" name="Picture 2" descr="C:\Documents and Settings\Администратор\Рабочий стол\фото\DSC01686.JPG"/>
          <p:cNvPicPr>
            <a:picLocks noGrp="1" noChangeAspect="1" noChangeArrowheads="1"/>
          </p:cNvPicPr>
          <p:nvPr>
            <p:ph sz="quarter" idx="4"/>
          </p:nvPr>
        </p:nvPicPr>
        <p:blipFill>
          <a:blip r:embed="rId2" cstate="print"/>
          <a:stretch>
            <a:fillRect/>
          </a:stretch>
        </p:blipFill>
        <p:spPr bwMode="auto">
          <a:xfrm>
            <a:off x="179512" y="2636912"/>
            <a:ext cx="4041775" cy="3031331"/>
          </a:xfrm>
          <a:prstGeom prst="rect">
            <a:avLst/>
          </a:prstGeom>
          <a:noFill/>
        </p:spPr>
      </p:pic>
      <p:pic>
        <p:nvPicPr>
          <p:cNvPr id="5" name="Picture 3" descr="C:\Documents and Settings\Администратор\Рабочий стол\фото\DSC01687.JPG"/>
          <p:cNvPicPr>
            <a:picLocks noChangeAspect="1" noChangeArrowheads="1"/>
          </p:cNvPicPr>
          <p:nvPr/>
        </p:nvPicPr>
        <p:blipFill>
          <a:blip r:embed="rId3" cstate="print"/>
          <a:srcRect/>
          <a:stretch>
            <a:fillRect/>
          </a:stretch>
        </p:blipFill>
        <p:spPr bwMode="auto">
          <a:xfrm>
            <a:off x="4716016" y="3861048"/>
            <a:ext cx="3528392" cy="26462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0" y="116632"/>
            <a:ext cx="4032448" cy="936104"/>
          </a:xfrm>
        </p:spPr>
        <p:txBody>
          <a:bodyPr>
            <a:normAutofit fontScale="92500" lnSpcReduction="20000"/>
          </a:bodyPr>
          <a:lstStyle/>
          <a:p>
            <a:pPr>
              <a:buFont typeface="Wingdings" pitchFamily="2" charset="2"/>
              <a:buChar char="v"/>
            </a:pPr>
            <a:r>
              <a:rPr lang="ru-RU" dirty="0" smtClean="0">
                <a:solidFill>
                  <a:srgbClr val="FF0066"/>
                </a:solidFill>
              </a:rPr>
              <a:t>Соединяем стороны прямоугольника так, чтобы получился квадрат</a:t>
            </a:r>
            <a:endParaRPr lang="ru-RU" dirty="0">
              <a:solidFill>
                <a:srgbClr val="FF0066"/>
              </a:solidFill>
            </a:endParaRPr>
          </a:p>
        </p:txBody>
      </p:sp>
      <p:sp>
        <p:nvSpPr>
          <p:cNvPr id="12" name="Текст 11"/>
          <p:cNvSpPr>
            <a:spLocks noGrp="1"/>
          </p:cNvSpPr>
          <p:nvPr>
            <p:ph type="body" sz="quarter" idx="3"/>
          </p:nvPr>
        </p:nvSpPr>
        <p:spPr>
          <a:xfrm>
            <a:off x="4716016" y="404664"/>
            <a:ext cx="3970784" cy="1050131"/>
          </a:xfrm>
        </p:spPr>
        <p:txBody>
          <a:bodyPr>
            <a:normAutofit fontScale="77500" lnSpcReduction="20000"/>
          </a:bodyPr>
          <a:lstStyle/>
          <a:p>
            <a:pPr>
              <a:buFont typeface="Wingdings" pitchFamily="2" charset="2"/>
              <a:buChar char="v"/>
            </a:pPr>
            <a:r>
              <a:rPr lang="ru-RU" dirty="0" smtClean="0">
                <a:solidFill>
                  <a:srgbClr val="990099"/>
                </a:solidFill>
              </a:rPr>
              <a:t>Положим квадрат на стол и соединим в верхнем квадрате противоположные углы, получается треугольник.</a:t>
            </a:r>
            <a:endParaRPr lang="ru-RU" dirty="0">
              <a:solidFill>
                <a:srgbClr val="990099"/>
              </a:solidFill>
            </a:endParaRPr>
          </a:p>
        </p:txBody>
      </p:sp>
      <p:pic>
        <p:nvPicPr>
          <p:cNvPr id="7172" name="Picture 4" descr="C:\Documents and Settings\Администратор\Рабочий стол\фото\DSC01688.JPG"/>
          <p:cNvPicPr>
            <a:picLocks noGrp="1" noChangeAspect="1" noChangeArrowheads="1"/>
          </p:cNvPicPr>
          <p:nvPr>
            <p:ph sz="half" idx="2"/>
          </p:nvPr>
        </p:nvPicPr>
        <p:blipFill>
          <a:blip r:embed="rId2" cstate="print"/>
          <a:srcRect/>
          <a:stretch>
            <a:fillRect/>
          </a:stretch>
        </p:blipFill>
        <p:spPr bwMode="auto">
          <a:xfrm>
            <a:off x="0" y="1268760"/>
            <a:ext cx="4040188" cy="3030141"/>
          </a:xfrm>
          <a:prstGeom prst="rect">
            <a:avLst/>
          </a:prstGeom>
          <a:noFill/>
        </p:spPr>
      </p:pic>
      <p:pic>
        <p:nvPicPr>
          <p:cNvPr id="7173" name="Picture 5" descr="C:\Documents and Settings\Администратор\Рабочий стол\фото\DSC01689.JPG"/>
          <p:cNvPicPr>
            <a:picLocks noGrp="1" noChangeAspect="1" noChangeArrowheads="1"/>
          </p:cNvPicPr>
          <p:nvPr>
            <p:ph sz="quarter" idx="4"/>
          </p:nvPr>
        </p:nvPicPr>
        <p:blipFill>
          <a:blip r:embed="rId3" cstate="print"/>
          <a:srcRect/>
          <a:stretch>
            <a:fillRect/>
          </a:stretch>
        </p:blipFill>
        <p:spPr bwMode="auto">
          <a:xfrm>
            <a:off x="4716016" y="1484784"/>
            <a:ext cx="4041775" cy="3031331"/>
          </a:xfrm>
          <a:prstGeom prst="rect">
            <a:avLst/>
          </a:prstGeom>
          <a:noFill/>
        </p:spPr>
      </p:pic>
      <p:sp>
        <p:nvSpPr>
          <p:cNvPr id="16" name="Текст 11"/>
          <p:cNvSpPr txBox="1">
            <a:spLocks/>
          </p:cNvSpPr>
          <p:nvPr/>
        </p:nvSpPr>
        <p:spPr>
          <a:xfrm>
            <a:off x="395536" y="4725144"/>
            <a:ext cx="8291264" cy="15121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2400" b="1" dirty="0" smtClean="0"/>
              <a:t>Для изготовления панно </a:t>
            </a:r>
            <a:r>
              <a:rPr kumimoji="0" lang="ru-RU" sz="2400" b="1" i="0" u="none" strike="noStrike" kern="1200" cap="none" spc="0" normalizeH="0" baseline="0" noProof="0" dirty="0" smtClean="0">
                <a:ln>
                  <a:noFill/>
                </a:ln>
                <a:solidFill>
                  <a:schemeClr val="tx1"/>
                </a:solidFill>
                <a:effectLst/>
                <a:uLnTx/>
                <a:uFillTx/>
                <a:latin typeface="+mn-lt"/>
                <a:ea typeface="+mn-ea"/>
                <a:cs typeface="+mn-cs"/>
              </a:rPr>
              <a:t> понадобится </a:t>
            </a:r>
            <a:r>
              <a:rPr kumimoji="0" lang="ru-RU" sz="2400" b="1" i="0" u="none" strike="noStrike" kern="1200" cap="none" spc="0" normalizeH="0" baseline="0" noProof="0" dirty="0" smtClean="0">
                <a:ln>
                  <a:noFill/>
                </a:ln>
                <a:solidFill>
                  <a:schemeClr val="tx1"/>
                </a:solidFill>
                <a:effectLst/>
                <a:uLnTx/>
                <a:uFillTx/>
                <a:latin typeface="+mn-lt"/>
                <a:ea typeface="+mn-ea"/>
                <a:cs typeface="+mn-cs"/>
              </a:rPr>
              <a:t>2025деталей,</a:t>
            </a:r>
            <a:r>
              <a:rPr kumimoji="0" lang="ru-RU" sz="2400" b="1" i="0" u="none" strike="noStrike" kern="1200" cap="none" spc="0" normalizeH="0" noProof="0" dirty="0" smtClean="0">
                <a:ln>
                  <a:noFill/>
                </a:ln>
                <a:solidFill>
                  <a:schemeClr val="tx1"/>
                </a:solidFill>
                <a:effectLst/>
                <a:uLnTx/>
                <a:uFillTx/>
                <a:latin typeface="+mn-lt"/>
                <a:ea typeface="+mn-ea"/>
                <a:cs typeface="+mn-cs"/>
              </a:rPr>
              <a:t> </a:t>
            </a:r>
            <a:r>
              <a:rPr kumimoji="0" lang="ru-RU" sz="2400" b="1" i="0" u="none" strike="noStrike" kern="1200" cap="none" spc="0" normalizeH="0" noProof="0" dirty="0" smtClean="0">
                <a:ln>
                  <a:noFill/>
                </a:ln>
                <a:solidFill>
                  <a:schemeClr val="tx1"/>
                </a:solidFill>
                <a:effectLst/>
                <a:uLnTx/>
                <a:uFillTx/>
                <a:latin typeface="+mn-lt"/>
                <a:ea typeface="+mn-ea"/>
                <a:cs typeface="+mn-cs"/>
              </a:rPr>
              <a:t>из них красных -305, желтых </a:t>
            </a:r>
            <a:r>
              <a:rPr kumimoji="0" lang="ru-RU" sz="2400" b="1" i="0" u="none" strike="noStrike" kern="1200" cap="none" spc="0" normalizeH="0" noProof="0" dirty="0" smtClean="0">
                <a:ln>
                  <a:noFill/>
                </a:ln>
                <a:solidFill>
                  <a:schemeClr val="tx1"/>
                </a:solidFill>
                <a:effectLst/>
                <a:uLnTx/>
                <a:uFillTx/>
                <a:latin typeface="+mn-lt"/>
                <a:ea typeface="+mn-ea"/>
                <a:cs typeface="+mn-cs"/>
              </a:rPr>
              <a:t>-884, </a:t>
            </a:r>
            <a:r>
              <a:rPr kumimoji="0" lang="ru-RU" sz="2400" b="1" i="0" u="none" strike="noStrike" kern="1200" cap="none" spc="0" normalizeH="0" noProof="0" dirty="0" smtClean="0">
                <a:ln>
                  <a:noFill/>
                </a:ln>
                <a:solidFill>
                  <a:schemeClr val="tx1"/>
                </a:solidFill>
                <a:effectLst/>
                <a:uLnTx/>
                <a:uFillTx/>
                <a:latin typeface="+mn-lt"/>
                <a:ea typeface="+mn-ea"/>
                <a:cs typeface="+mn-cs"/>
              </a:rPr>
              <a:t>синих – 286, оранжевых - 144, белых - </a:t>
            </a:r>
            <a:r>
              <a:rPr kumimoji="0" lang="ru-RU" sz="2400" b="1" i="0" u="none" strike="noStrike" kern="1200" cap="none" spc="0" normalizeH="0" noProof="0" dirty="0" smtClean="0">
                <a:ln>
                  <a:noFill/>
                </a:ln>
                <a:solidFill>
                  <a:schemeClr val="tx1"/>
                </a:solidFill>
                <a:effectLst/>
                <a:uLnTx/>
                <a:uFillTx/>
                <a:latin typeface="+mn-lt"/>
                <a:ea typeface="+mn-ea"/>
                <a:cs typeface="+mn-cs"/>
              </a:rPr>
              <a:t>105, </a:t>
            </a:r>
            <a:r>
              <a:rPr kumimoji="0" lang="ru-RU" sz="2400" b="1" i="0" u="none" strike="noStrike" kern="1200" cap="none" spc="0" normalizeH="0" noProof="0" dirty="0" smtClean="0">
                <a:ln>
                  <a:noFill/>
                </a:ln>
                <a:solidFill>
                  <a:schemeClr val="tx1"/>
                </a:solidFill>
                <a:effectLst/>
                <a:uLnTx/>
                <a:uFillTx/>
                <a:latin typeface="+mn-lt"/>
                <a:ea typeface="+mn-ea"/>
                <a:cs typeface="+mn-cs"/>
              </a:rPr>
              <a:t>зелёных - 301.</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111750" cy="5853113"/>
          </a:xfrm>
        </p:spPr>
        <p:txBody>
          <a:bodyPr>
            <a:normAutofit fontScale="92500" lnSpcReduction="10000"/>
          </a:bodyPr>
          <a:lstStyle/>
          <a:p>
            <a:pPr algn="ctr">
              <a:buNone/>
            </a:pPr>
            <a:r>
              <a:rPr lang="ru-RU" dirty="0" smtClean="0"/>
              <a:t>    </a:t>
            </a:r>
            <a:r>
              <a:rPr lang="ru-RU" sz="3800" b="1" dirty="0" smtClean="0">
                <a:latin typeface="Monotype Corsiva" pitchFamily="66" charset="0"/>
              </a:rPr>
              <a:t>В Тюменском царстве,</a:t>
            </a:r>
          </a:p>
          <a:p>
            <a:pPr algn="ctr">
              <a:buNone/>
            </a:pPr>
            <a:r>
              <a:rPr lang="ru-RU" sz="3800" b="1" dirty="0" smtClean="0">
                <a:latin typeface="Monotype Corsiva" pitchFamily="66" charset="0"/>
              </a:rPr>
              <a:t>В </a:t>
            </a:r>
            <a:r>
              <a:rPr lang="ru-RU" sz="3800" b="1" dirty="0" err="1" smtClean="0">
                <a:latin typeface="Monotype Corsiva" pitchFamily="66" charset="0"/>
              </a:rPr>
              <a:t>Богандинском</a:t>
            </a:r>
            <a:r>
              <a:rPr lang="ru-RU" sz="3800" b="1" dirty="0" smtClean="0">
                <a:latin typeface="Monotype Corsiva" pitchFamily="66" charset="0"/>
              </a:rPr>
              <a:t> государстве </a:t>
            </a:r>
            <a:br>
              <a:rPr lang="ru-RU" sz="3800" b="1" dirty="0" smtClean="0">
                <a:latin typeface="Monotype Corsiva" pitchFamily="66" charset="0"/>
              </a:rPr>
            </a:br>
            <a:r>
              <a:rPr lang="ru-RU" sz="3800" b="1" dirty="0" smtClean="0">
                <a:latin typeface="Monotype Corsiva" pitchFamily="66" charset="0"/>
              </a:rPr>
              <a:t>Жил – был славный мудрый царь, </a:t>
            </a:r>
            <a:br>
              <a:rPr lang="ru-RU" sz="3800" b="1" dirty="0" smtClean="0">
                <a:latin typeface="Monotype Corsiva" pitchFamily="66" charset="0"/>
              </a:rPr>
            </a:br>
            <a:r>
              <a:rPr lang="ru-RU" sz="3800" b="1" dirty="0" smtClean="0">
                <a:latin typeface="Monotype Corsiva" pitchFamily="66" charset="0"/>
              </a:rPr>
              <a:t>Справедливый государь. </a:t>
            </a:r>
            <a:br>
              <a:rPr lang="ru-RU" sz="3800" b="1" dirty="0" smtClean="0">
                <a:latin typeface="Monotype Corsiva" pitchFamily="66" charset="0"/>
              </a:rPr>
            </a:br>
            <a:r>
              <a:rPr lang="ru-RU" sz="3800" b="1" dirty="0" smtClean="0">
                <a:latin typeface="Monotype Corsiva" pitchFamily="66" charset="0"/>
              </a:rPr>
              <a:t>Долго он всё школой правил, </a:t>
            </a:r>
            <a:br>
              <a:rPr lang="ru-RU" sz="3800" b="1" dirty="0" smtClean="0">
                <a:latin typeface="Monotype Corsiva" pitchFamily="66" charset="0"/>
              </a:rPr>
            </a:br>
            <a:r>
              <a:rPr lang="ru-RU" sz="3800" b="1" dirty="0" smtClean="0">
                <a:latin typeface="Monotype Corsiva" pitchFamily="66" charset="0"/>
              </a:rPr>
              <a:t>Всех в кружки ходить  заставил. </a:t>
            </a:r>
            <a:br>
              <a:rPr lang="ru-RU" sz="3800" b="1" dirty="0" smtClean="0">
                <a:latin typeface="Monotype Corsiva" pitchFamily="66" charset="0"/>
              </a:rPr>
            </a:br>
            <a:r>
              <a:rPr lang="ru-RU" sz="3800" b="1" dirty="0" smtClean="0">
                <a:latin typeface="Monotype Corsiva" pitchFamily="66" charset="0"/>
              </a:rPr>
              <a:t>И однажды захотел </a:t>
            </a:r>
            <a:br>
              <a:rPr lang="ru-RU" sz="3800" b="1" dirty="0" smtClean="0">
                <a:latin typeface="Monotype Corsiva" pitchFamily="66" charset="0"/>
              </a:rPr>
            </a:br>
            <a:r>
              <a:rPr lang="ru-RU" sz="3800" b="1" dirty="0" smtClean="0">
                <a:latin typeface="Monotype Corsiva" pitchFamily="66" charset="0"/>
              </a:rPr>
              <a:t>Подвести итог всех дел. </a:t>
            </a:r>
          </a:p>
        </p:txBody>
      </p:sp>
      <p:pic>
        <p:nvPicPr>
          <p:cNvPr id="1026" name="Picture 2"/>
          <p:cNvPicPr>
            <a:picLocks noGrp="1" noChangeAspect="1" noChangeArrowheads="1"/>
          </p:cNvPicPr>
          <p:nvPr>
            <p:ph sz="half" idx="4294967295"/>
          </p:nvPr>
        </p:nvPicPr>
        <p:blipFill>
          <a:blip r:embed="rId2" cstate="print"/>
          <a:srcRect/>
          <a:stretch>
            <a:fillRect/>
          </a:stretch>
        </p:blipFill>
        <p:spPr bwMode="auto">
          <a:xfrm>
            <a:off x="4967288" y="0"/>
            <a:ext cx="4176712" cy="5400675"/>
          </a:xfrm>
          <a:prstGeom prst="rect">
            <a:avLst/>
          </a:prstGeom>
          <a:noFill/>
          <a:ln w="9525">
            <a:noFill/>
            <a:miter lim="800000"/>
            <a:headEnd/>
            <a:tailEnd/>
          </a:ln>
        </p:spPr>
      </p:pic>
      <p:pic>
        <p:nvPicPr>
          <p:cNvPr id="11" name="Picture 2" descr="C:\Documents and Settings\Администратор\Рабочий стол\фото\DSC01654.JPG"/>
          <p:cNvPicPr>
            <a:picLocks noChangeAspect="1" noChangeArrowheads="1"/>
          </p:cNvPicPr>
          <p:nvPr/>
        </p:nvPicPr>
        <p:blipFill>
          <a:blip r:embed="rId3" cstate="print"/>
          <a:srcRect/>
          <a:stretch>
            <a:fillRect/>
          </a:stretch>
        </p:blipFill>
        <p:spPr bwMode="auto">
          <a:xfrm>
            <a:off x="1763688" y="5361608"/>
            <a:ext cx="3024336" cy="149639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0099"/>
                </a:solidFill>
              </a:rPr>
              <a:t>Второй этап </a:t>
            </a:r>
            <a:r>
              <a:rPr lang="ru-RU" dirty="0" smtClean="0">
                <a:solidFill>
                  <a:srgbClr val="000099"/>
                </a:solidFill>
              </a:rPr>
              <a:t>работы.</a:t>
            </a:r>
            <a:endParaRPr lang="ru-RU" dirty="0">
              <a:solidFill>
                <a:srgbClr val="000099"/>
              </a:solidFill>
            </a:endParaRPr>
          </a:p>
        </p:txBody>
      </p:sp>
      <p:sp>
        <p:nvSpPr>
          <p:cNvPr id="3" name="Текст 2"/>
          <p:cNvSpPr>
            <a:spLocks noGrp="1"/>
          </p:cNvSpPr>
          <p:nvPr>
            <p:ph type="body" idx="1"/>
          </p:nvPr>
        </p:nvSpPr>
        <p:spPr>
          <a:xfrm>
            <a:off x="107504" y="1412776"/>
            <a:ext cx="4608512" cy="1605855"/>
          </a:xfrm>
        </p:spPr>
        <p:txBody>
          <a:bodyPr>
            <a:normAutofit/>
          </a:bodyPr>
          <a:lstStyle/>
          <a:p>
            <a:r>
              <a:rPr lang="ru-RU" sz="2800" dirty="0" smtClean="0">
                <a:solidFill>
                  <a:srgbClr val="990000"/>
                </a:solidFill>
              </a:rPr>
              <a:t>Составляем из готовых деталей панно.</a:t>
            </a:r>
            <a:endParaRPr lang="ru-RU" sz="2800" dirty="0">
              <a:solidFill>
                <a:srgbClr val="990000"/>
              </a:solidFill>
            </a:endParaRPr>
          </a:p>
        </p:txBody>
      </p:sp>
      <p:pic>
        <p:nvPicPr>
          <p:cNvPr id="8194" name="Picture 2" descr="C:\Documents and Settings\Администратор\Рабочий стол\фото\DSC01676.JPG"/>
          <p:cNvPicPr>
            <a:picLocks noGrp="1" noChangeAspect="1" noChangeArrowheads="1"/>
          </p:cNvPicPr>
          <p:nvPr>
            <p:ph sz="half" idx="2"/>
          </p:nvPr>
        </p:nvPicPr>
        <p:blipFill>
          <a:blip r:embed="rId2" cstate="print"/>
          <a:srcRect t="13516" b="6299"/>
          <a:stretch>
            <a:fillRect/>
          </a:stretch>
        </p:blipFill>
        <p:spPr bwMode="auto">
          <a:xfrm rot="880664">
            <a:off x="4526871" y="1697772"/>
            <a:ext cx="3616133" cy="46569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G00373_"/>
          <p:cNvPicPr>
            <a:picLocks noGrp="1" noChangeAspect="1" noChangeArrowheads="1" noCrop="1"/>
          </p:cNvPicPr>
          <p:nvPr>
            <p:ph sz="quarter" idx="4"/>
          </p:nvPr>
        </p:nvPicPr>
        <p:blipFill>
          <a:blip r:embed="rId3" cstate="print"/>
          <a:srcRect/>
          <a:stretch>
            <a:fillRect/>
          </a:stretch>
        </p:blipFill>
        <p:spPr bwMode="auto">
          <a:xfrm>
            <a:off x="4860032" y="2996952"/>
            <a:ext cx="3456384" cy="3324713"/>
          </a:xfrm>
          <a:prstGeom prst="rect">
            <a:avLst/>
          </a:prstGeom>
          <a:noFill/>
          <a:ln w="9525">
            <a:noFill/>
            <a:miter lim="800000"/>
            <a:headEnd/>
            <a:tailEnd/>
          </a:ln>
        </p:spPr>
      </p:pic>
      <p:pic>
        <p:nvPicPr>
          <p:cNvPr id="8" name="Picture 7" descr="f101"/>
          <p:cNvPicPr>
            <a:picLocks noGrp="1" noChangeAspect="1" noChangeArrowheads="1" noCrop="1"/>
          </p:cNvPicPr>
          <p:nvPr>
            <p:ph sz="half" idx="2"/>
          </p:nvPr>
        </p:nvPicPr>
        <p:blipFill>
          <a:blip r:embed="rId4" cstate="print"/>
          <a:srcRect/>
          <a:stretch>
            <a:fillRect/>
          </a:stretch>
        </p:blipFill>
        <p:spPr bwMode="auto">
          <a:xfrm rot="-3809334">
            <a:off x="1295668" y="2697537"/>
            <a:ext cx="1818471" cy="4020900"/>
          </a:xfrm>
          <a:prstGeom prst="rect">
            <a:avLst/>
          </a:prstGeom>
          <a:noFill/>
          <a:ln w="9525">
            <a:noFill/>
            <a:miter lim="800000"/>
            <a:headEnd/>
            <a:tailEnd/>
          </a:ln>
        </p:spPr>
      </p:pic>
      <p:sp>
        <p:nvSpPr>
          <p:cNvPr id="9" name="Прямоугольник 8"/>
          <p:cNvSpPr/>
          <p:nvPr/>
        </p:nvSpPr>
        <p:spPr>
          <a:xfrm>
            <a:off x="539552" y="404664"/>
            <a:ext cx="7382655" cy="1200329"/>
          </a:xfrm>
          <a:prstGeom prst="rect">
            <a:avLst/>
          </a:prstGeom>
        </p:spPr>
        <p:txBody>
          <a:bodyPr wrap="square">
            <a:spAutoFit/>
          </a:bodyPr>
          <a:lstStyle/>
          <a:p>
            <a:r>
              <a:rPr lang="ru-RU" sz="7200" b="1" kern="10" dirty="0" smtClean="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Arial"/>
                <a:cs typeface="Arial"/>
              </a:rPr>
              <a:t>Благодарим </a:t>
            </a:r>
            <a:endParaRPr lang="ru-RU" sz="7200" dirty="0"/>
          </a:p>
        </p:txBody>
      </p:sp>
      <p:sp>
        <p:nvSpPr>
          <p:cNvPr id="11" name="Прямоугольник 10"/>
          <p:cNvSpPr/>
          <p:nvPr/>
        </p:nvSpPr>
        <p:spPr>
          <a:xfrm>
            <a:off x="1907704" y="1844824"/>
            <a:ext cx="7056784" cy="1200329"/>
          </a:xfrm>
          <a:prstGeom prst="rect">
            <a:avLst/>
          </a:prstGeom>
        </p:spPr>
        <p:txBody>
          <a:bodyPr wrap="square">
            <a:spAutoFit/>
          </a:bodyPr>
          <a:lstStyle/>
          <a:p>
            <a:pPr algn="ctr"/>
            <a:r>
              <a:rPr lang="ru-RU" sz="7200" b="1" kern="10" dirty="0" smtClean="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Arial"/>
                <a:cs typeface="Arial"/>
              </a:rPr>
              <a:t>за внимание!</a:t>
            </a:r>
            <a:endParaRPr lang="ru-RU" sz="7200" b="1" kern="10" dirty="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0" fill="hold"/>
                                        <p:tgtEl>
                                          <p:spTgt spid="7"/>
                                        </p:tgtEl>
                                        <p:attrNameLst>
                                          <p:attrName>ppt_x</p:attrName>
                                        </p:attrNameLst>
                                      </p:cBhvr>
                                      <p:tavLst>
                                        <p:tav tm="0">
                                          <p:val>
                                            <p:strVal val="#ppt_x"/>
                                          </p:val>
                                        </p:tav>
                                        <p:tav tm="100000">
                                          <p:val>
                                            <p:strVal val="#ppt_x"/>
                                          </p:val>
                                        </p:tav>
                                      </p:tavLst>
                                    </p:anim>
                                    <p:anim calcmode="lin" valueType="num">
                                      <p:cBhvr additive="base">
                                        <p:cTn id="15" dur="5000" fill="hold"/>
                                        <p:tgtEl>
                                          <p:spTgt spid="7"/>
                                        </p:tgtEl>
                                        <p:attrNameLst>
                                          <p:attrName>ppt_y</p:attrName>
                                        </p:attrNameLst>
                                      </p:cBhvr>
                                      <p:tavLst>
                                        <p:tav tm="0">
                                          <p:val>
                                            <p:strVal val="1+#ppt_h/2"/>
                                          </p:val>
                                        </p:tav>
                                        <p:tav tm="100000">
                                          <p:val>
                                            <p:strVal val="#ppt_y"/>
                                          </p:val>
                                        </p:tav>
                                      </p:tavLst>
                                    </p:anim>
                                  </p:childTnLst>
                                </p:cTn>
                              </p:par>
                              <p:par>
                                <p:cTn id="16" presetID="5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116632"/>
            <a:ext cx="4680520" cy="4669979"/>
          </a:xfrm>
        </p:spPr>
        <p:txBody>
          <a:bodyPr>
            <a:normAutofit/>
          </a:bodyPr>
          <a:lstStyle/>
          <a:p>
            <a:pPr>
              <a:buNone/>
            </a:pPr>
            <a:r>
              <a:rPr lang="ru-RU" sz="3600" b="1" dirty="0" smtClean="0">
                <a:latin typeface="Monotype Corsiva" pitchFamily="66" charset="0"/>
              </a:rPr>
              <a:t>И во все кружки той         </a:t>
            </a:r>
          </a:p>
          <a:p>
            <a:pPr>
              <a:buNone/>
            </a:pPr>
            <a:r>
              <a:rPr lang="ru-RU" sz="3600" b="1" dirty="0" smtClean="0">
                <a:latin typeface="Monotype Corsiva" pitchFamily="66" charset="0"/>
              </a:rPr>
              <a:t>                             школы</a:t>
            </a:r>
          </a:p>
          <a:p>
            <a:pPr>
              <a:buNone/>
            </a:pPr>
            <a:r>
              <a:rPr lang="ru-RU" sz="3600" b="1" dirty="0" smtClean="0">
                <a:latin typeface="Monotype Corsiva" pitchFamily="66" charset="0"/>
              </a:rPr>
              <a:t>Были посланы гонцы.</a:t>
            </a:r>
          </a:p>
          <a:p>
            <a:pPr>
              <a:buNone/>
            </a:pPr>
            <a:r>
              <a:rPr lang="ru-RU" sz="3600" b="1" dirty="0" smtClean="0">
                <a:latin typeface="Monotype Corsiva" pitchFamily="66" charset="0"/>
              </a:rPr>
              <a:t>Разузнать и доложить,</a:t>
            </a:r>
          </a:p>
          <a:p>
            <a:pPr>
              <a:buNone/>
            </a:pPr>
            <a:r>
              <a:rPr lang="ru-RU" sz="3600" b="1" dirty="0" smtClean="0">
                <a:latin typeface="Monotype Corsiva" pitchFamily="66" charset="0"/>
              </a:rPr>
              <a:t>Хорошо ль в той школе   </a:t>
            </a:r>
          </a:p>
          <a:p>
            <a:pPr>
              <a:buNone/>
            </a:pPr>
            <a:r>
              <a:rPr lang="ru-RU" sz="3600" b="1" dirty="0" smtClean="0">
                <a:latin typeface="Monotype Corsiva" pitchFamily="66" charset="0"/>
              </a:rPr>
              <a:t>                            жить. </a:t>
            </a:r>
            <a:endParaRPr lang="ru-RU" sz="3600" b="1" dirty="0">
              <a:latin typeface="Monotype Corsiva" pitchFamily="66"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899592" y="3933056"/>
            <a:ext cx="4038600" cy="271343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499992" y="908720"/>
            <a:ext cx="4428753" cy="3323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179512" y="332657"/>
            <a:ext cx="4392488" cy="3456384"/>
          </a:xfrm>
        </p:spPr>
        <p:txBody>
          <a:bodyPr>
            <a:normAutofit/>
          </a:bodyPr>
          <a:lstStyle/>
          <a:p>
            <a:pPr>
              <a:buNone/>
            </a:pPr>
            <a:r>
              <a:rPr lang="ru-RU" dirty="0" smtClean="0">
                <a:latin typeface="Monotype Corsiva" pitchFamily="66" charset="0"/>
              </a:rPr>
              <a:t>     </a:t>
            </a:r>
            <a:r>
              <a:rPr lang="ru-RU" b="1" dirty="0" smtClean="0">
                <a:latin typeface="Monotype Corsiva" pitchFamily="66" charset="0"/>
              </a:rPr>
              <a:t>Много времени проходит, </a:t>
            </a:r>
            <a:br>
              <a:rPr lang="ru-RU" b="1" dirty="0" smtClean="0">
                <a:latin typeface="Monotype Corsiva" pitchFamily="66" charset="0"/>
              </a:rPr>
            </a:br>
            <a:r>
              <a:rPr lang="ru-RU" b="1" dirty="0" smtClean="0">
                <a:latin typeface="Monotype Corsiva" pitchFamily="66" charset="0"/>
              </a:rPr>
              <a:t>С грамотой гонцы приходят</a:t>
            </a:r>
            <a:br>
              <a:rPr lang="ru-RU" b="1" dirty="0" smtClean="0">
                <a:latin typeface="Monotype Corsiva" pitchFamily="66" charset="0"/>
              </a:rPr>
            </a:br>
            <a:r>
              <a:rPr lang="ru-RU" b="1" dirty="0" smtClean="0">
                <a:latin typeface="Monotype Corsiva" pitchFamily="66" charset="0"/>
              </a:rPr>
              <a:t>Царь гонцов за стол сажает,</a:t>
            </a:r>
            <a:br>
              <a:rPr lang="ru-RU" b="1" dirty="0" smtClean="0">
                <a:latin typeface="Monotype Corsiva" pitchFamily="66" charset="0"/>
              </a:rPr>
            </a:br>
            <a:r>
              <a:rPr lang="ru-RU" b="1" dirty="0" smtClean="0">
                <a:latin typeface="Monotype Corsiva" pitchFamily="66" charset="0"/>
              </a:rPr>
              <a:t>А потом и  вопрошает:</a:t>
            </a:r>
          </a:p>
          <a:p>
            <a:pPr>
              <a:buNone/>
            </a:pPr>
            <a:r>
              <a:rPr lang="ru-RU" dirty="0" smtClean="0">
                <a:latin typeface="Monotype Corsiva" pitchFamily="66" charset="0"/>
              </a:rPr>
              <a:t> </a:t>
            </a:r>
            <a:endParaRPr lang="ru-RU" dirty="0">
              <a:latin typeface="Monotype Corsiva" pitchFamily="66" charset="0"/>
            </a:endParaRPr>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323528" y="3109513"/>
            <a:ext cx="4176464" cy="313430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716016" y="620688"/>
            <a:ext cx="43204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179512" y="188640"/>
            <a:ext cx="4038600" cy="4525963"/>
          </a:xfrm>
        </p:spPr>
        <p:txBody>
          <a:bodyPr>
            <a:normAutofit lnSpcReduction="10000"/>
          </a:bodyPr>
          <a:lstStyle/>
          <a:p>
            <a:pPr>
              <a:buNone/>
            </a:pPr>
            <a:r>
              <a:rPr lang="ru-RU" b="1" dirty="0" smtClean="0">
                <a:latin typeface="Monotype Corsiva" pitchFamily="66" charset="0"/>
              </a:rPr>
              <a:t>«Ладно ль в школе  или худо?</a:t>
            </a:r>
            <a:br>
              <a:rPr lang="ru-RU" b="1" dirty="0" smtClean="0">
                <a:latin typeface="Monotype Corsiva" pitchFamily="66" charset="0"/>
              </a:rPr>
            </a:br>
            <a:r>
              <a:rPr lang="ru-RU" b="1" dirty="0" smtClean="0">
                <a:latin typeface="Monotype Corsiva" pitchFamily="66" charset="0"/>
              </a:rPr>
              <a:t>И какое там есть чудо?»</a:t>
            </a:r>
          </a:p>
          <a:p>
            <a:pPr>
              <a:buNone/>
            </a:pPr>
            <a:endParaRPr lang="ru-RU" b="1" dirty="0" smtClean="0">
              <a:latin typeface="Monotype Corsiva" pitchFamily="66" charset="0"/>
            </a:endParaRPr>
          </a:p>
          <a:p>
            <a:pPr>
              <a:buNone/>
            </a:pPr>
            <a:r>
              <a:rPr lang="ru-RU" b="1" dirty="0" smtClean="0">
                <a:latin typeface="Monotype Corsiva" pitchFamily="66" charset="0"/>
              </a:rPr>
              <a:t>И гонцы ему в ответ:</a:t>
            </a:r>
          </a:p>
          <a:p>
            <a:pPr>
              <a:buNone/>
            </a:pPr>
            <a:r>
              <a:rPr lang="ru-RU" b="1" dirty="0" smtClean="0">
                <a:latin typeface="Monotype Corsiva" pitchFamily="66" charset="0"/>
              </a:rPr>
              <a:t> </a:t>
            </a:r>
          </a:p>
          <a:p>
            <a:pPr>
              <a:buNone/>
            </a:pPr>
            <a:r>
              <a:rPr lang="ru-RU" b="1" dirty="0" smtClean="0">
                <a:latin typeface="Monotype Corsiva" pitchFamily="66" charset="0"/>
              </a:rPr>
              <a:t>Мы объехали весь свет. </a:t>
            </a:r>
            <a:br>
              <a:rPr lang="ru-RU" b="1" dirty="0" smtClean="0">
                <a:latin typeface="Monotype Corsiva" pitchFamily="66" charset="0"/>
              </a:rPr>
            </a:br>
            <a:r>
              <a:rPr lang="ru-RU" b="1" dirty="0" smtClean="0">
                <a:latin typeface="Monotype Corsiva" pitchFamily="66" charset="0"/>
              </a:rPr>
              <a:t>В школе той  житье не худо. </a:t>
            </a:r>
            <a:br>
              <a:rPr lang="ru-RU" b="1" dirty="0" smtClean="0">
                <a:latin typeface="Monotype Corsiva" pitchFamily="66" charset="0"/>
              </a:rPr>
            </a:br>
            <a:r>
              <a:rPr lang="ru-RU" b="1" dirty="0" smtClean="0">
                <a:latin typeface="Monotype Corsiva" pitchFamily="66" charset="0"/>
              </a:rPr>
              <a:t>В школе   вот какое чудо:</a:t>
            </a:r>
            <a:br>
              <a:rPr lang="ru-RU" b="1" dirty="0" smtClean="0">
                <a:latin typeface="Monotype Corsiva" pitchFamily="66" charset="0"/>
              </a:rPr>
            </a:br>
            <a:endParaRPr lang="ru-RU"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323528" y="4144566"/>
            <a:ext cx="4038600" cy="271343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716016" y="620688"/>
            <a:ext cx="43204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8024" y="116632"/>
            <a:ext cx="4038600" cy="4968552"/>
          </a:xfrm>
        </p:spPr>
        <p:txBody>
          <a:bodyPr>
            <a:noAutofit/>
          </a:bodyPr>
          <a:lstStyle/>
          <a:p>
            <a:pPr>
              <a:buNone/>
            </a:pPr>
            <a:r>
              <a:rPr lang="ru-RU" sz="3200" b="1" dirty="0" smtClean="0">
                <a:latin typeface="Monotype Corsiva" pitchFamily="66" charset="0"/>
              </a:rPr>
              <a:t>Есть учащиеся в школе </a:t>
            </a:r>
          </a:p>
          <a:p>
            <a:pPr>
              <a:buNone/>
            </a:pPr>
            <a:r>
              <a:rPr lang="ru-RU" sz="3200" b="1" dirty="0" smtClean="0">
                <a:latin typeface="Monotype Corsiva" pitchFamily="66" charset="0"/>
              </a:rPr>
              <a:t>Ходят во в 2 «А» класс.</a:t>
            </a:r>
          </a:p>
          <a:p>
            <a:pPr>
              <a:buNone/>
            </a:pPr>
            <a:r>
              <a:rPr lang="ru-RU" sz="3200" b="1" dirty="0" smtClean="0">
                <a:latin typeface="Monotype Corsiva" pitchFamily="66" charset="0"/>
              </a:rPr>
              <a:t>Занимаются ребята «Оригами»,</a:t>
            </a:r>
          </a:p>
          <a:p>
            <a:pPr>
              <a:buNone/>
            </a:pPr>
            <a:r>
              <a:rPr lang="ru-RU" sz="3200" b="1" dirty="0" smtClean="0">
                <a:latin typeface="Monotype Corsiva" pitchFamily="66" charset="0"/>
              </a:rPr>
              <a:t> Дружный  класс!</a:t>
            </a:r>
          </a:p>
          <a:p>
            <a:pPr>
              <a:buNone/>
            </a:pPr>
            <a:r>
              <a:rPr lang="ru-RU" sz="3200" b="1" dirty="0" smtClean="0">
                <a:latin typeface="Monotype Corsiva" pitchFamily="66" charset="0"/>
              </a:rPr>
              <a:t>Всех к себе тот класс манит.</a:t>
            </a:r>
          </a:p>
          <a:p>
            <a:pPr>
              <a:buNone/>
            </a:pPr>
            <a:r>
              <a:rPr lang="ru-RU" sz="3200" b="1" dirty="0" smtClean="0">
                <a:latin typeface="Monotype Corsiva" pitchFamily="66" charset="0"/>
              </a:rPr>
              <a:t>Там ребята из бумаги изготовят чудеса.</a:t>
            </a:r>
            <a:endParaRPr lang="ru-RU" sz="3200" b="1" dirty="0">
              <a:latin typeface="Monotype Corsiva" pitchFamily="66" charset="0"/>
            </a:endParaRPr>
          </a:p>
        </p:txBody>
      </p:sp>
      <p:pic>
        <p:nvPicPr>
          <p:cNvPr id="9218" name="Picture 2" descr="C:\Documents and Settings\Администратор\Рабочий стол\фото\DSC01672.JPG"/>
          <p:cNvPicPr>
            <a:picLocks noGrp="1" noChangeAspect="1" noChangeArrowheads="1"/>
          </p:cNvPicPr>
          <p:nvPr>
            <p:ph sz="half" idx="1"/>
          </p:nvPr>
        </p:nvPicPr>
        <p:blipFill>
          <a:blip r:embed="rId2" cstate="print"/>
          <a:srcRect/>
          <a:stretch>
            <a:fillRect/>
          </a:stretch>
        </p:blipFill>
        <p:spPr bwMode="auto">
          <a:xfrm rot="581933">
            <a:off x="1589913" y="49440"/>
            <a:ext cx="2902744" cy="3312368"/>
          </a:xfrm>
          <a:prstGeom prst="rect">
            <a:avLst/>
          </a:prstGeom>
          <a:noFill/>
        </p:spPr>
      </p:pic>
      <p:pic>
        <p:nvPicPr>
          <p:cNvPr id="7" name="Picture 2" descr="C:\Documents and Settings\Администратор\Рабочий стол\фото\DSC01671.JPG"/>
          <p:cNvPicPr>
            <a:picLocks noChangeAspect="1" noChangeArrowheads="1"/>
          </p:cNvPicPr>
          <p:nvPr/>
        </p:nvPicPr>
        <p:blipFill>
          <a:blip r:embed="rId3" cstate="print"/>
          <a:srcRect/>
          <a:stretch>
            <a:fillRect/>
          </a:stretch>
        </p:blipFill>
        <p:spPr bwMode="auto">
          <a:xfrm rot="20988140">
            <a:off x="236230" y="3258526"/>
            <a:ext cx="4038600" cy="3028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404664"/>
            <a:ext cx="4038600" cy="5904656"/>
          </a:xfrm>
        </p:spPr>
        <p:txBody>
          <a:bodyPr>
            <a:normAutofit/>
          </a:bodyPr>
          <a:lstStyle/>
          <a:p>
            <a:pPr>
              <a:buNone/>
            </a:pPr>
            <a:r>
              <a:rPr lang="ru-RU" sz="3000" b="1" dirty="0" smtClean="0">
                <a:latin typeface="Monotype Corsiva" pitchFamily="66" charset="0"/>
              </a:rPr>
              <a:t>Посмотри ты царь сюда , </a:t>
            </a:r>
          </a:p>
          <a:p>
            <a:pPr>
              <a:buNone/>
            </a:pPr>
            <a:r>
              <a:rPr lang="ru-RU" sz="3000" b="1" dirty="0" smtClean="0">
                <a:latin typeface="Monotype Corsiva" pitchFamily="66" charset="0"/>
              </a:rPr>
              <a:t>Прихватили мы с собой </a:t>
            </a:r>
          </a:p>
          <a:p>
            <a:pPr>
              <a:buNone/>
            </a:pPr>
            <a:r>
              <a:rPr lang="ru-RU" sz="3000" b="1" dirty="0" smtClean="0">
                <a:latin typeface="Monotype Corsiva" pitchFamily="66" charset="0"/>
              </a:rPr>
              <a:t>Любоваться чтоб в дороге.</a:t>
            </a:r>
          </a:p>
          <a:p>
            <a:pPr>
              <a:buNone/>
            </a:pPr>
            <a:r>
              <a:rPr lang="ru-RU" sz="3000" b="1" dirty="0" smtClean="0">
                <a:latin typeface="Monotype Corsiva" pitchFamily="66" charset="0"/>
              </a:rPr>
              <a:t>И тебе поклон от них</a:t>
            </a:r>
          </a:p>
          <a:p>
            <a:pPr>
              <a:buNone/>
            </a:pPr>
            <a:r>
              <a:rPr lang="ru-RU" sz="3000" b="1" dirty="0" smtClean="0">
                <a:latin typeface="Monotype Corsiva" pitchFamily="66" charset="0"/>
              </a:rPr>
              <a:t>Вместе с чудною картиной, </a:t>
            </a:r>
          </a:p>
          <a:p>
            <a:pPr>
              <a:buNone/>
            </a:pPr>
            <a:r>
              <a:rPr lang="ru-RU" sz="3000" b="1" dirty="0" smtClean="0">
                <a:latin typeface="Monotype Corsiva" pitchFamily="66" charset="0"/>
              </a:rPr>
              <a:t>Под названием </a:t>
            </a:r>
            <a:r>
              <a:rPr lang="ru-RU" sz="6600" b="1" dirty="0" smtClean="0">
                <a:latin typeface="Monotype Corsiva" pitchFamily="66" charset="0"/>
              </a:rPr>
              <a:t>«Цветы»!</a:t>
            </a:r>
          </a:p>
          <a:p>
            <a:pPr>
              <a:buNone/>
            </a:pPr>
            <a:r>
              <a:rPr lang="ru-RU" sz="3000" dirty="0" smtClean="0"/>
              <a:t> </a:t>
            </a:r>
          </a:p>
          <a:p>
            <a:pPr>
              <a:buNone/>
            </a:pPr>
            <a:endParaRPr lang="ru-RU" dirty="0"/>
          </a:p>
        </p:txBody>
      </p:sp>
      <p:pic>
        <p:nvPicPr>
          <p:cNvPr id="10243" name="Picture 3" descr="C:\Documents and Settings\Администратор\Рабочий стол\фото\DSC01675.JPG"/>
          <p:cNvPicPr>
            <a:picLocks noGrp="1" noChangeAspect="1" noChangeArrowheads="1"/>
          </p:cNvPicPr>
          <p:nvPr>
            <p:ph sz="half" idx="2"/>
          </p:nvPr>
        </p:nvPicPr>
        <p:blipFill>
          <a:blip r:embed="rId2" cstate="print"/>
          <a:srcRect t="15897" b="2962"/>
          <a:stretch>
            <a:fillRect/>
          </a:stretch>
        </p:blipFill>
        <p:spPr bwMode="auto">
          <a:xfrm>
            <a:off x="4211960" y="260648"/>
            <a:ext cx="4592521" cy="56886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188640"/>
            <a:ext cx="4038600" cy="6552728"/>
          </a:xfrm>
        </p:spPr>
        <p:txBody>
          <a:bodyPr>
            <a:noAutofit/>
          </a:bodyPr>
          <a:lstStyle/>
          <a:p>
            <a:pPr>
              <a:buNone/>
            </a:pPr>
            <a:r>
              <a:rPr lang="ru-RU" sz="2400" b="1" dirty="0" smtClean="0">
                <a:latin typeface="Monotype Corsiva" pitchFamily="66" charset="0"/>
              </a:rPr>
              <a:t>Государь дивится чуду. </a:t>
            </a:r>
          </a:p>
          <a:p>
            <a:pPr>
              <a:buNone/>
            </a:pPr>
            <a:r>
              <a:rPr lang="ru-RU" sz="2400" b="1" dirty="0" smtClean="0">
                <a:latin typeface="Monotype Corsiva" pitchFamily="66" charset="0"/>
              </a:rPr>
              <a:t> Ах, какая красота</a:t>
            </a:r>
          </a:p>
          <a:p>
            <a:pPr>
              <a:buNone/>
            </a:pPr>
            <a:r>
              <a:rPr lang="ru-RU" sz="2400" b="1" dirty="0" smtClean="0">
                <a:latin typeface="Monotype Corsiva" pitchFamily="66" charset="0"/>
              </a:rPr>
              <a:t>Классом  тем гордиться  буду. </a:t>
            </a:r>
          </a:p>
          <a:p>
            <a:pPr>
              <a:buNone/>
            </a:pPr>
            <a:r>
              <a:rPr lang="ru-RU" sz="2400" b="1" dirty="0" smtClean="0">
                <a:latin typeface="Monotype Corsiva" pitchFamily="66" charset="0"/>
              </a:rPr>
              <a:t>Если только жив я буду,</a:t>
            </a:r>
          </a:p>
          <a:p>
            <a:pPr>
              <a:buNone/>
            </a:pPr>
            <a:r>
              <a:rPr lang="ru-RU" sz="2400" b="1" dirty="0" smtClean="0">
                <a:latin typeface="Monotype Corsiva" pitchFamily="66" charset="0"/>
              </a:rPr>
              <a:t>Класс я тот уж навещу,</a:t>
            </a:r>
          </a:p>
          <a:p>
            <a:pPr>
              <a:buNone/>
            </a:pPr>
            <a:r>
              <a:rPr lang="ru-RU" sz="2400" b="1" dirty="0" smtClean="0">
                <a:latin typeface="Monotype Corsiva" pitchFamily="66" charset="0"/>
              </a:rPr>
              <a:t>Оригами научусь.</a:t>
            </a:r>
          </a:p>
          <a:p>
            <a:pPr>
              <a:buNone/>
            </a:pPr>
            <a:r>
              <a:rPr lang="ru-RU" sz="2400" b="1" dirty="0" smtClean="0">
                <a:latin typeface="Monotype Corsiva" pitchFamily="66" charset="0"/>
              </a:rPr>
              <a:t>Что ж, гонцы, спасибо вам, </a:t>
            </a:r>
            <a:br>
              <a:rPr lang="ru-RU" sz="2400" b="1" dirty="0" smtClean="0">
                <a:latin typeface="Monotype Corsiva" pitchFamily="66" charset="0"/>
              </a:rPr>
            </a:br>
            <a:r>
              <a:rPr lang="ru-RU" sz="2400" b="1" dirty="0" smtClean="0">
                <a:latin typeface="Monotype Corsiva" pitchFamily="66" charset="0"/>
              </a:rPr>
              <a:t>Быстроногим мастерам.</a:t>
            </a:r>
            <a:br>
              <a:rPr lang="ru-RU" sz="2400" b="1" dirty="0" smtClean="0">
                <a:latin typeface="Monotype Corsiva" pitchFamily="66" charset="0"/>
              </a:rPr>
            </a:br>
            <a:r>
              <a:rPr lang="ru-RU" sz="2400" b="1" dirty="0" smtClean="0">
                <a:latin typeface="Monotype Corsiva" pitchFamily="66" charset="0"/>
              </a:rPr>
              <a:t>Чтоб исполнить мой указ, </a:t>
            </a:r>
            <a:br>
              <a:rPr lang="ru-RU" sz="2400" b="1" dirty="0" smtClean="0">
                <a:latin typeface="Monotype Corsiva" pitchFamily="66" charset="0"/>
              </a:rPr>
            </a:br>
            <a:r>
              <a:rPr lang="ru-RU" sz="2400" b="1" dirty="0" smtClean="0">
                <a:latin typeface="Monotype Corsiva" pitchFamily="66" charset="0"/>
              </a:rPr>
              <a:t>Школу обежали враз.</a:t>
            </a:r>
            <a:br>
              <a:rPr lang="ru-RU" sz="2400" b="1" dirty="0" smtClean="0">
                <a:latin typeface="Monotype Corsiva" pitchFamily="66" charset="0"/>
              </a:rPr>
            </a:br>
            <a:r>
              <a:rPr lang="ru-RU" sz="2400" b="1" dirty="0" smtClean="0">
                <a:latin typeface="Monotype Corsiva" pitchFamily="66" charset="0"/>
              </a:rPr>
              <a:t>Обо всем мне рассказали, </a:t>
            </a:r>
            <a:br>
              <a:rPr lang="ru-RU" sz="2400" b="1" dirty="0" smtClean="0">
                <a:latin typeface="Monotype Corsiva" pitchFamily="66" charset="0"/>
              </a:rPr>
            </a:br>
            <a:r>
              <a:rPr lang="ru-RU" sz="2400" b="1" dirty="0" smtClean="0">
                <a:latin typeface="Monotype Corsiva" pitchFamily="66" charset="0"/>
              </a:rPr>
              <a:t>Чудеса мне показали.</a:t>
            </a:r>
          </a:p>
          <a:p>
            <a:pPr>
              <a:buNone/>
            </a:pPr>
            <a:r>
              <a:rPr lang="ru-RU" sz="2400" b="1" dirty="0" smtClean="0">
                <a:latin typeface="Monotype Corsiva" pitchFamily="66" charset="0"/>
              </a:rPr>
              <a:t>Знать не зря тот класс стоит</a:t>
            </a:r>
          </a:p>
          <a:p>
            <a:pPr>
              <a:buNone/>
            </a:pPr>
            <a:r>
              <a:rPr lang="ru-RU" sz="2400" b="1" dirty="0" smtClean="0">
                <a:latin typeface="Monotype Corsiva" pitchFamily="66" charset="0"/>
              </a:rPr>
              <a:t>И детей к себе манит.</a:t>
            </a:r>
            <a:endParaRPr lang="ru-RU" sz="2400" b="1" dirty="0">
              <a:latin typeface="Monotype Corsiva" pitchFamily="66" charset="0"/>
            </a:endParaRP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067944" y="260648"/>
            <a:ext cx="4542656"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683568" y="188640"/>
            <a:ext cx="7704856" cy="6048672"/>
          </a:xfrm>
        </p:spPr>
        <p:txBody>
          <a:bodyPr>
            <a:normAutofit/>
          </a:bodyPr>
          <a:lstStyle/>
          <a:p>
            <a:pPr algn="ctr">
              <a:buNone/>
            </a:pPr>
            <a:r>
              <a:rPr lang="ru-RU" sz="4400" b="1" dirty="0" smtClean="0">
                <a:latin typeface="Monotype Corsiva" pitchFamily="66" charset="0"/>
              </a:rPr>
              <a:t>Все гонцы явились с честью, </a:t>
            </a:r>
            <a:br>
              <a:rPr lang="ru-RU" sz="4400" b="1" dirty="0" smtClean="0">
                <a:latin typeface="Monotype Corsiva" pitchFamily="66" charset="0"/>
              </a:rPr>
            </a:br>
            <a:r>
              <a:rPr lang="ru-RU" sz="4400" b="1" dirty="0" smtClean="0">
                <a:latin typeface="Monotype Corsiva" pitchFamily="66" charset="0"/>
              </a:rPr>
              <a:t>И хорошему известью</a:t>
            </a:r>
            <a:br>
              <a:rPr lang="ru-RU" sz="4400" b="1" dirty="0" smtClean="0">
                <a:latin typeface="Monotype Corsiva" pitchFamily="66" charset="0"/>
              </a:rPr>
            </a:br>
            <a:r>
              <a:rPr lang="ru-RU" sz="4400" b="1" dirty="0" smtClean="0">
                <a:latin typeface="Monotype Corsiva" pitchFamily="66" charset="0"/>
              </a:rPr>
              <a:t>Рад великий мудрый царь, </a:t>
            </a:r>
            <a:br>
              <a:rPr lang="ru-RU" sz="4400" b="1" dirty="0" smtClean="0">
                <a:latin typeface="Monotype Corsiva" pitchFamily="66" charset="0"/>
              </a:rPr>
            </a:br>
            <a:r>
              <a:rPr lang="ru-RU" sz="4400" b="1" dirty="0" smtClean="0">
                <a:latin typeface="Monotype Corsiva" pitchFamily="66" charset="0"/>
              </a:rPr>
              <a:t>Стороны той государь.</a:t>
            </a:r>
            <a:br>
              <a:rPr lang="ru-RU" sz="4400" b="1" dirty="0" smtClean="0">
                <a:latin typeface="Monotype Corsiva" pitchFamily="66" charset="0"/>
              </a:rPr>
            </a:br>
            <a:r>
              <a:rPr lang="ru-RU" sz="4400" b="1" dirty="0" smtClean="0">
                <a:latin typeface="Monotype Corsiva" pitchFamily="66" charset="0"/>
              </a:rPr>
              <a:t>Вот и сказочке конец, </a:t>
            </a:r>
          </a:p>
          <a:p>
            <a:pPr algn="ctr">
              <a:buNone/>
            </a:pPr>
            <a:r>
              <a:rPr lang="ru-RU" sz="4400" b="1" dirty="0" smtClean="0">
                <a:latin typeface="Monotype Corsiva" pitchFamily="66" charset="0"/>
              </a:rPr>
              <a:t>   А кто слушал – </a:t>
            </a:r>
          </a:p>
          <a:p>
            <a:pPr>
              <a:buNone/>
            </a:pPr>
            <a:r>
              <a:rPr lang="ru-RU" sz="6600" b="1" dirty="0" smtClean="0">
                <a:latin typeface="Monotype Corsiva" pitchFamily="66" charset="0"/>
              </a:rPr>
              <a:t>               молодец! </a:t>
            </a:r>
          </a:p>
          <a:p>
            <a:pPr>
              <a:buNone/>
            </a:pPr>
            <a:endParaRPr lang="ru-RU" dirty="0">
              <a:latin typeface="Monotype Corsiv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507</TotalTime>
  <Words>444</Words>
  <Application>Microsoft Office PowerPoint</Application>
  <PresentationFormat>Экран (4:3)</PresentationFormat>
  <Paragraphs>113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Проект  «Ваза с цветами»</vt:lpstr>
      <vt:lpstr>Слайд 2</vt:lpstr>
      <vt:lpstr>Слайд 3</vt:lpstr>
      <vt:lpstr>Слайд 4</vt:lpstr>
      <vt:lpstr>Слайд 5</vt:lpstr>
      <vt:lpstr>Слайд 6</vt:lpstr>
      <vt:lpstr>Слайд 7</vt:lpstr>
      <vt:lpstr>Слайд 8</vt:lpstr>
      <vt:lpstr>Слайд 9</vt:lpstr>
      <vt:lpstr>Слайд 10</vt:lpstr>
      <vt:lpstr>Цель проекта:</vt:lpstr>
      <vt:lpstr>Экономический расчет.</vt:lpstr>
      <vt:lpstr>Слайд 13</vt:lpstr>
      <vt:lpstr>Немного истории.</vt:lpstr>
      <vt:lpstr>Материалы для поделки.</vt:lpstr>
      <vt:lpstr>План изготовления панно</vt:lpstr>
      <vt:lpstr>Изготовление деталей.</vt:lpstr>
      <vt:lpstr>Первый этап работы.</vt:lpstr>
      <vt:lpstr>Слайд 19</vt:lpstr>
      <vt:lpstr>Второй этап работы.</vt:lpstr>
      <vt:lpstr>Слайд 21</vt:lpstr>
    </vt:vector>
  </TitlesOfParts>
  <Company>Богандинская СОШ№1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«Ваза с цветами»</dc:title>
  <dc:creator>Учитель</dc:creator>
  <cp:lastModifiedBy>Колчина.C </cp:lastModifiedBy>
  <cp:revision>57</cp:revision>
  <dcterms:created xsi:type="dcterms:W3CDTF">2012-04-27T17:22:56Z</dcterms:created>
  <dcterms:modified xsi:type="dcterms:W3CDTF">2012-05-10T13:13:49Z</dcterms:modified>
</cp:coreProperties>
</file>