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2" r:id="rId10"/>
    <p:sldId id="273" r:id="rId11"/>
    <p:sldId id="265" r:id="rId12"/>
    <p:sldId id="278" r:id="rId13"/>
    <p:sldId id="267" r:id="rId14"/>
    <p:sldId id="276" r:id="rId15"/>
    <p:sldId id="271" r:id="rId16"/>
    <p:sldId id="274" r:id="rId17"/>
    <p:sldId id="268" r:id="rId18"/>
    <p:sldId id="269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9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9442" y="1268761"/>
            <a:ext cx="7117180" cy="1656183"/>
          </a:xfrm>
        </p:spPr>
        <p:txBody>
          <a:bodyPr/>
          <a:lstStyle/>
          <a:p>
            <a:r>
              <a:rPr lang="kk-KZ" sz="4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Жүрек және қан тамырлар жүмысының реттелуі. </a:t>
            </a:r>
            <a:endParaRPr lang="ru-RU" sz="4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76056" y="3500438"/>
            <a:ext cx="4067944" cy="3357562"/>
          </a:xfrm>
        </p:spPr>
        <p:txBody>
          <a:bodyPr>
            <a:normAutofit lnSpcReduction="10000"/>
          </a:bodyPr>
          <a:lstStyle/>
          <a:p>
            <a:r>
              <a:rPr lang="kk-KZ" dirty="0" smtClean="0"/>
              <a:t>                               </a:t>
            </a:r>
          </a:p>
          <a:p>
            <a:r>
              <a:rPr lang="kk-KZ" sz="3200" dirty="0">
                <a:solidFill>
                  <a:schemeClr val="tx1"/>
                </a:solidFill>
              </a:rPr>
              <a:t> </a:t>
            </a:r>
            <a:r>
              <a:rPr lang="kk-KZ" sz="3200" dirty="0" smtClean="0">
                <a:solidFill>
                  <a:schemeClr val="tx1"/>
                </a:solidFill>
              </a:rPr>
              <a:t>                                                     </a:t>
            </a:r>
            <a:r>
              <a:rPr lang="kk-KZ" sz="3200" b="1" dirty="0">
                <a:solidFill>
                  <a:srgbClr val="C00000"/>
                </a:solidFill>
              </a:rPr>
              <a:t>Абишова Дина  Наурзбаевна Шилібастау орта  мектеп </a:t>
            </a:r>
            <a:endParaRPr lang="ru-RU" sz="3200" b="1" dirty="0">
              <a:solidFill>
                <a:srgbClr val="C00000"/>
              </a:solidFill>
            </a:endParaRPr>
          </a:p>
          <a:p>
            <a:r>
              <a:rPr lang="kk-KZ" sz="3200" dirty="0" smtClean="0">
                <a:solidFill>
                  <a:srgbClr val="C00000"/>
                </a:solidFill>
              </a:rPr>
              <a:t>8-сынып</a:t>
            </a:r>
            <a:endParaRPr lang="ru-RU" sz="3200" dirty="0">
              <a:solidFill>
                <a:srgbClr val="C00000"/>
              </a:solidFill>
            </a:endParaRPr>
          </a:p>
        </p:txBody>
      </p:sp>
      <p:pic>
        <p:nvPicPr>
          <p:cNvPr id="4" name="Picture 10" descr="j042356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1" y="3500438"/>
            <a:ext cx="4464496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22989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Жаңа  сабақ</a:t>
            </a:r>
            <a:endParaRPr lang="ru-RU" dirty="0"/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556792"/>
            <a:ext cx="6408712" cy="4896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20060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548680"/>
            <a:ext cx="7408333" cy="5577483"/>
          </a:xfrm>
        </p:spPr>
        <p:txBody>
          <a:bodyPr>
            <a:normAutofit fontScale="55000" lnSpcReduction="20000"/>
          </a:bodyPr>
          <a:lstStyle/>
          <a:p>
            <a:pPr>
              <a:buNone/>
              <a:defRPr/>
            </a:pPr>
            <a:r>
              <a:rPr lang="kk-KZ" sz="4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Жүрек қабырғасы 3 қабаттан тұрады:</a:t>
            </a:r>
          </a:p>
          <a:p>
            <a:pPr>
              <a:buNone/>
              <a:defRPr/>
            </a:pPr>
            <a:endParaRPr lang="kk-KZ" sz="4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endParaRPr lang="kk-KZ" sz="4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r>
              <a:rPr lang="kk-KZ" sz="4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Эндокард                   Миокарда                Эпикарда</a:t>
            </a:r>
          </a:p>
          <a:p>
            <a:pPr>
              <a:buNone/>
              <a:defRPr/>
            </a:pPr>
            <a:r>
              <a:rPr lang="kk-KZ" sz="4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</a:t>
            </a:r>
          </a:p>
          <a:p>
            <a:pPr>
              <a:buNone/>
              <a:defRPr/>
            </a:pPr>
            <a:r>
              <a:rPr lang="kk-KZ" sz="4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Перикард- Перикард- жүрек қабы.</a:t>
            </a:r>
          </a:p>
          <a:p>
            <a:pPr>
              <a:buNone/>
              <a:defRPr/>
            </a:pPr>
            <a:r>
              <a:rPr lang="kk-KZ" sz="4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	Перикард-жүрек қуыстарының қаңға толып қатты керілуіне кедергі жасайды. Қолқа мен өкпе артериясының қарыншадан шығатын жерінде айшық қақпақшалар орналасқан. Қызметі: жүрек жиырылған сәтте қанның белгілі бір уақытта ағуын қамтамасыз етеді.Бұны қан жүрекше           қарынша            артерияларға таралу кезінде байқауға болады.</a:t>
            </a:r>
            <a:endParaRPr lang="ru-RU" sz="4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flipV="1">
            <a:off x="457200" y="292609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59220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866536"/>
          </a:xfrm>
        </p:spPr>
        <p:txBody>
          <a:bodyPr>
            <a:normAutofit fontScale="90000"/>
          </a:bodyPr>
          <a:lstStyle/>
          <a:p>
            <a:r>
              <a:rPr lang="kk-KZ" dirty="0">
                <a:solidFill>
                  <a:srgbClr val="C00000"/>
                </a:solidFill>
              </a:rPr>
              <a:t>Сергіту </a:t>
            </a:r>
            <a:r>
              <a:rPr lang="kk-KZ" dirty="0" smtClean="0">
                <a:solidFill>
                  <a:srgbClr val="C00000"/>
                </a:solidFill>
              </a:rPr>
              <a:t>сәті: «Зейінді дамыту» суреті</a:t>
            </a:r>
            <a:r>
              <a:rPr lang="kk-KZ" dirty="0">
                <a:solidFill>
                  <a:srgbClr val="C00000"/>
                </a:solidFill>
              </a:rPr>
              <a:t>. </a:t>
            </a:r>
            <a:r>
              <a:rPr lang="ru-RU" dirty="0">
                <a:solidFill>
                  <a:srgbClr val="C00000"/>
                </a:solidFill>
              </a:rPr>
              <a:t/>
            </a:r>
            <a:br>
              <a:rPr lang="ru-RU" dirty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3" name="Рисунок 2" descr="Рисунок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79712" y="1581793"/>
            <a:ext cx="5616623" cy="5276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505558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484784"/>
            <a:ext cx="7408333" cy="4641379"/>
          </a:xfrm>
        </p:spPr>
        <p:txBody>
          <a:bodyPr>
            <a:noAutofit/>
          </a:bodyPr>
          <a:lstStyle/>
          <a:p>
            <a:r>
              <a:rPr lang="kk-KZ" sz="4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1-топ</a:t>
            </a:r>
            <a:br>
              <a:rPr lang="kk-KZ" sz="4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4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Жүрек   </a:t>
            </a:r>
            <a:r>
              <a:rPr lang="kk-KZ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циклі</a:t>
            </a:r>
          </a:p>
          <a:p>
            <a:pPr marL="0" indent="0">
              <a:buNone/>
            </a:pPr>
            <a:r>
              <a:rPr lang="kk-KZ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2-топ</a:t>
            </a:r>
            <a:endParaRPr lang="kk-KZ" sz="4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4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Жүрек  жұмысының  реттелуі</a:t>
            </a:r>
          </a:p>
          <a:p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Постермен   жұмыс</a:t>
            </a:r>
            <a:endParaRPr lang="ru-RU" sz="4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32862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7365" y="487879"/>
            <a:ext cx="6417734" cy="4165257"/>
          </a:xfrm>
        </p:spPr>
        <p:txBody>
          <a:bodyPr>
            <a:normAutofit/>
          </a:bodyPr>
          <a:lstStyle/>
          <a:p>
            <a:r>
              <a:rPr lang="kk-KZ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«Қораптағы сұрақтар» стратегиясы бойынша сұрақтарға  жауап.</a:t>
            </a:r>
            <a:endParaRPr lang="ru-RU" sz="4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87484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636912"/>
            <a:ext cx="8229600" cy="3888432"/>
          </a:xfrm>
        </p:spPr>
        <p:txBody>
          <a:bodyPr>
            <a:normAutofit fontScale="90000"/>
          </a:bodyPr>
          <a:lstStyle/>
          <a:p>
            <a:r>
              <a:rPr lang="kk-KZ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Көрсетілім: «Сфигмоманометр және фонендоскоптың көмегімен артериялық қысымды өлшеу; бұрауышты пайдаланудың тәсілдері.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9552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229600" cy="5400600"/>
          </a:xfrm>
        </p:spPr>
        <p:txBody>
          <a:bodyPr>
            <a:normAutofit/>
          </a:bodyPr>
          <a:lstStyle/>
          <a:p>
            <a:r>
              <a:rPr lang="kk-KZ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Рефлексия </a:t>
            </a:r>
            <a:br>
              <a:rPr lang="kk-KZ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Бүгінгі  </a:t>
            </a:r>
            <a:r>
              <a:rPr lang="kk-KZ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сабақта не  білем, не  білдім, нені  білгім  </a:t>
            </a:r>
            <a:r>
              <a:rPr lang="kk-KZ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келеді.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63364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Оқушылар  бір-бірін  бағалау парақшасы арқылы бағалап  шығады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Бағалау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65058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Жүрек және қан тамырлар жүмысының </a:t>
            </a:r>
            <a:r>
              <a:rPr lang="kk-KZ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реттелуі.</a:t>
            </a:r>
          </a:p>
          <a:p>
            <a:r>
              <a:rPr lang="kk-KZ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125-бет  кесте  толтыру. Термин сөздерді аяқтап келу.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Үй тапсырмасы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7522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Жүрек және қан тамырлар жүмысының </a:t>
            </a:r>
            <a:r>
              <a:rPr lang="kk-KZ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реттелуі, </a:t>
            </a:r>
            <a:r>
              <a:rPr lang="kk-KZ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</a:t>
            </a:r>
            <a:r>
              <a:rPr lang="kk-KZ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үрек </a:t>
            </a:r>
            <a:r>
              <a:rPr lang="kk-KZ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жұмысының  </a:t>
            </a:r>
            <a:r>
              <a:rPr lang="kk-KZ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автоматизмі, орталық </a:t>
            </a:r>
            <a:r>
              <a:rPr lang="kk-KZ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жүйке жүйесінің қатысуымен жүрек жүмысының рефлексті </a:t>
            </a:r>
            <a:r>
              <a:rPr lang="kk-KZ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реттелуі   туралы  түсіндіру.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Сабақтың  мақсаты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210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k-KZ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Оқушылар өз бетімен ізденеді, өз ойын  ашық  айта  алады, топпен жұмыс  жасай біледі,тақырып бойынша берілген  тапсырмаларды  түсінеді, бірін-бірі бағалауға  үйренеді</a:t>
            </a:r>
            <a:endParaRPr lang="ru-RU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Оқыту  нәтижесі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8014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kk-KZ" sz="40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4000" b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Топқа  бөлу:</a:t>
            </a:r>
          </a:p>
          <a:p>
            <a:r>
              <a:rPr lang="kk-KZ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1-топ.Жүрек циклі</a:t>
            </a:r>
          </a:p>
          <a:p>
            <a:r>
              <a:rPr lang="kk-KZ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2-топ.Жүрек автоматизмі</a:t>
            </a:r>
            <a:endParaRPr lang="kk-KZ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4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1800200"/>
          </a:xfrm>
        </p:spPr>
        <p:txBody>
          <a:bodyPr>
            <a:normAutofit/>
          </a:bodyPr>
          <a:lstStyle/>
          <a:p>
            <a:r>
              <a:rPr lang="kk-KZ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Шаттық  шеңбер  құру</a:t>
            </a:r>
            <a:r>
              <a:rPr lang="kk-K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457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3789039"/>
            <a:ext cx="7408333" cy="1656185"/>
          </a:xfrm>
        </p:spPr>
        <p:txBody>
          <a:bodyPr>
            <a:normAutofit/>
          </a:bodyPr>
          <a:lstStyle/>
          <a:p>
            <a:r>
              <a:rPr lang="kk-KZ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Биологиялық  диктант</a:t>
            </a:r>
            <a:endParaRPr lang="ru-RU" sz="4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2658624"/>
          </a:xfrm>
        </p:spPr>
        <p:txBody>
          <a:bodyPr/>
          <a:lstStyle/>
          <a:p>
            <a:r>
              <a:rPr lang="kk-KZ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Тіл қаруы-сөз,сөз қаруы –ой,-дегендей ойлана отырып үй тапсырмасына жауап берейік.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0" descr="j042356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508753"/>
            <a:ext cx="3707904" cy="2349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86868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08712"/>
          </a:xfrm>
        </p:spPr>
        <p:txBody>
          <a:bodyPr>
            <a:normAutofit fontScale="90000"/>
          </a:bodyPr>
          <a:lstStyle/>
          <a:p>
            <a:r>
              <a:rPr lang="kk-KZ" dirty="0" smtClean="0">
                <a:solidFill>
                  <a:srgbClr val="C00000"/>
                </a:solidFill>
                <a:latin typeface="Times New Roman" pitchFamily="18" charset="0"/>
              </a:rPr>
              <a:t>1-топ</a:t>
            </a:r>
            <a:br>
              <a:rPr lang="kk-KZ" dirty="0" smtClean="0">
                <a:solidFill>
                  <a:srgbClr val="C00000"/>
                </a:solidFill>
                <a:latin typeface="Times New Roman" pitchFamily="18" charset="0"/>
              </a:rPr>
            </a:br>
            <a:r>
              <a:rPr lang="kk-KZ" dirty="0" smtClean="0">
                <a:solidFill>
                  <a:srgbClr val="C00000"/>
                </a:solidFill>
                <a:latin typeface="Times New Roman" pitchFamily="18" charset="0"/>
              </a:rPr>
              <a:t>Жүрек-қан </a:t>
            </a:r>
            <a:r>
              <a:rPr lang="kk-KZ" dirty="0">
                <a:solidFill>
                  <a:srgbClr val="C00000"/>
                </a:solidFill>
                <a:latin typeface="Times New Roman" pitchFamily="18" charset="0"/>
              </a:rPr>
              <a:t>тамырлары  мүшелеріне :.................., ...................,............. жатады. Қанның тұйық жүрек-қан  тамырымен үздіксіз  қозғалуы ..................  деп  аталады. Ересек  адамның  жүрегінің  салмағы-.....  - ...... г</a:t>
            </a:r>
            <a:r>
              <a:rPr lang="kk-KZ" dirty="0" smtClean="0">
                <a:solidFill>
                  <a:srgbClr val="C00000"/>
                </a:solidFill>
                <a:latin typeface="Times New Roman" pitchFamily="18" charset="0"/>
              </a:rPr>
              <a:t>рамм. </a:t>
            </a:r>
            <a:r>
              <a:rPr lang="kk-KZ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.........................  </a:t>
            </a:r>
            <a:r>
              <a:rPr lang="kk-KZ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мүшелер  </a:t>
            </a:r>
            <a:r>
              <a:rPr lang="kk-KZ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мен  ұлпалардан  қан жүрекке  ағатын едәуір  ірі тамырлар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924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6408712"/>
          </a:xfrm>
        </p:spPr>
        <p:txBody>
          <a:bodyPr>
            <a:normAutofit fontScale="90000"/>
          </a:bodyPr>
          <a:lstStyle/>
          <a:p>
            <a:r>
              <a:rPr lang="kk-KZ" dirty="0" smtClean="0">
                <a:solidFill>
                  <a:srgbClr val="C00000"/>
                </a:solidFill>
                <a:latin typeface="Times New Roman" pitchFamily="18" charset="0"/>
              </a:rPr>
              <a:t> 2-топ</a:t>
            </a:r>
            <a:br>
              <a:rPr lang="kk-KZ" dirty="0" smtClean="0">
                <a:solidFill>
                  <a:srgbClr val="C00000"/>
                </a:solidFill>
                <a:latin typeface="Times New Roman" pitchFamily="18" charset="0"/>
              </a:rPr>
            </a:br>
            <a:r>
              <a:rPr lang="kk-KZ" dirty="0" smtClean="0">
                <a:solidFill>
                  <a:srgbClr val="C00000"/>
                </a:solidFill>
                <a:latin typeface="Times New Roman" pitchFamily="18" charset="0"/>
              </a:rPr>
              <a:t>Жүрек </a:t>
            </a:r>
            <a:r>
              <a:rPr lang="kk-KZ" dirty="0">
                <a:solidFill>
                  <a:srgbClr val="C00000"/>
                </a:solidFill>
                <a:latin typeface="Times New Roman" pitchFamily="18" charset="0"/>
              </a:rPr>
              <a:t>.............  ...........  арқылы  оң  жақ  және  сол  жақ бөлікке </a:t>
            </a:r>
            <a:r>
              <a:rPr lang="kk-KZ" dirty="0" smtClean="0">
                <a:solidFill>
                  <a:srgbClr val="C00000"/>
                </a:solidFill>
                <a:latin typeface="Times New Roman" pitchFamily="18" charset="0"/>
              </a:rPr>
              <a:t>бөлінеді. Сыртқы </a:t>
            </a:r>
            <a:r>
              <a:rPr lang="kk-KZ" dirty="0">
                <a:solidFill>
                  <a:srgbClr val="C00000"/>
                </a:solidFill>
                <a:latin typeface="Times New Roman" pitchFamily="18" charset="0"/>
              </a:rPr>
              <a:t>бөлігі ................., ішкі  бөлігі   ............ ортаңғы  бөлігі .............. </a:t>
            </a:r>
            <a:r>
              <a:rPr lang="kk-KZ" dirty="0" smtClean="0">
                <a:solidFill>
                  <a:srgbClr val="C00000"/>
                </a:solidFill>
                <a:latin typeface="Times New Roman" pitchFamily="18" charset="0"/>
              </a:rPr>
              <a:t>.</a:t>
            </a:r>
            <a:r>
              <a:rPr lang="kk-KZ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.................-бұл  тамырлардың  бойымен қан жүректен барлық  мұшелер  мен ұлпаларға  бағытталып  </a:t>
            </a:r>
            <a:r>
              <a:rPr lang="kk-KZ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ағады.</a:t>
            </a:r>
            <a:r>
              <a:rPr lang="kk-KZ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.................-ең кіші қан  тамырлары</a:t>
            </a:r>
            <a:r>
              <a:rPr lang="kk-KZ" dirty="0">
                <a:solidFill>
                  <a:srgbClr val="C00000"/>
                </a:solidFill>
                <a:latin typeface="Times New Roman" pitchFamily="18" charset="0"/>
              </a:rPr>
              <a:t/>
            </a:r>
            <a:br>
              <a:rPr lang="kk-KZ" dirty="0">
                <a:solidFill>
                  <a:srgbClr val="C00000"/>
                </a:solidFill>
                <a:latin typeface="Times New Roman" pitchFamily="18" charset="0"/>
              </a:rPr>
            </a:br>
            <a:r>
              <a:rPr lang="kk-KZ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endParaRPr lang="ru-RU" dirty="0">
              <a:solidFill>
                <a:srgbClr val="C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2155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692696"/>
            <a:ext cx="7486600" cy="2736304"/>
          </a:xfrm>
        </p:spPr>
        <p:txBody>
          <a:bodyPr>
            <a:normAutofit fontScale="90000"/>
          </a:bodyPr>
          <a:lstStyle/>
          <a:p>
            <a:r>
              <a:rPr lang="kk-KZ" dirty="0" smtClean="0">
                <a:solidFill>
                  <a:srgbClr val="C00000"/>
                </a:solidFill>
              </a:rPr>
              <a:t/>
            </a:r>
            <a:br>
              <a:rPr lang="kk-KZ" dirty="0" smtClean="0">
                <a:solidFill>
                  <a:srgbClr val="C00000"/>
                </a:solidFill>
              </a:rPr>
            </a:br>
            <a:r>
              <a:rPr lang="kk-KZ" dirty="0">
                <a:solidFill>
                  <a:srgbClr val="C00000"/>
                </a:solidFill>
              </a:rPr>
              <a:t/>
            </a:r>
            <a:br>
              <a:rPr lang="kk-KZ" dirty="0">
                <a:solidFill>
                  <a:srgbClr val="C00000"/>
                </a:solidFill>
              </a:rPr>
            </a:br>
            <a:r>
              <a:rPr lang="kk-KZ" dirty="0" smtClean="0">
                <a:solidFill>
                  <a:srgbClr val="C00000"/>
                </a:solidFill>
              </a:rPr>
              <a:t/>
            </a:r>
            <a:br>
              <a:rPr lang="kk-KZ" dirty="0" smtClean="0">
                <a:solidFill>
                  <a:srgbClr val="C00000"/>
                </a:solidFill>
              </a:rPr>
            </a:br>
            <a:r>
              <a:rPr lang="kk-KZ" dirty="0">
                <a:solidFill>
                  <a:srgbClr val="C00000"/>
                </a:solidFill>
              </a:rPr>
              <a:t/>
            </a:r>
            <a:br>
              <a:rPr lang="kk-KZ" dirty="0">
                <a:solidFill>
                  <a:srgbClr val="C00000"/>
                </a:solidFill>
              </a:rPr>
            </a:br>
            <a:r>
              <a:rPr lang="kk-KZ" dirty="0" smtClean="0">
                <a:solidFill>
                  <a:srgbClr val="C00000"/>
                </a:solidFill>
              </a:rPr>
              <a:t/>
            </a:r>
            <a:br>
              <a:rPr lang="kk-KZ" dirty="0" smtClean="0">
                <a:solidFill>
                  <a:srgbClr val="C00000"/>
                </a:solidFill>
              </a:rPr>
            </a:br>
            <a:r>
              <a:rPr lang="kk-KZ" dirty="0">
                <a:solidFill>
                  <a:srgbClr val="C00000"/>
                </a:solidFill>
              </a:rPr>
              <a:t/>
            </a:r>
            <a:br>
              <a:rPr lang="kk-KZ" dirty="0">
                <a:solidFill>
                  <a:srgbClr val="C00000"/>
                </a:solidFill>
              </a:rPr>
            </a:br>
            <a:r>
              <a:rPr lang="kk-KZ" dirty="0" smtClean="0">
                <a:solidFill>
                  <a:srgbClr val="C00000"/>
                </a:solidFill>
              </a:rPr>
              <a:t/>
            </a:r>
            <a:br>
              <a:rPr lang="kk-KZ" dirty="0" smtClean="0">
                <a:solidFill>
                  <a:srgbClr val="C00000"/>
                </a:solidFill>
              </a:rPr>
            </a:br>
            <a:r>
              <a:rPr lang="kk-KZ" dirty="0" smtClean="0">
                <a:solidFill>
                  <a:srgbClr val="C00000"/>
                </a:solidFill>
              </a:rPr>
              <a:t/>
            </a:r>
            <a:br>
              <a:rPr lang="kk-KZ" dirty="0" smtClean="0">
                <a:solidFill>
                  <a:srgbClr val="C00000"/>
                </a:solidFill>
              </a:rPr>
            </a:br>
            <a:r>
              <a:rPr lang="kk-KZ" dirty="0">
                <a:solidFill>
                  <a:srgbClr val="C00000"/>
                </a:solidFill>
              </a:rPr>
              <a:t/>
            </a:r>
            <a:br>
              <a:rPr lang="kk-KZ" dirty="0">
                <a:solidFill>
                  <a:srgbClr val="C00000"/>
                </a:solidFill>
              </a:rPr>
            </a:br>
            <a:r>
              <a:rPr lang="kk-KZ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1-топ</a:t>
            </a:r>
            <a:br>
              <a:rPr lang="kk-KZ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Жүрек, қан тамырлар</a:t>
            </a:r>
            <a:br>
              <a:rPr lang="kk-KZ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Қанайналым</a:t>
            </a:r>
            <a:br>
              <a:rPr lang="kk-KZ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250-300г</a:t>
            </a:r>
            <a:br>
              <a:rPr lang="kk-KZ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Вена</a:t>
            </a:r>
            <a:br>
              <a:rPr lang="kk-KZ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573016"/>
            <a:ext cx="6400800" cy="3024336"/>
          </a:xfrm>
        </p:spPr>
        <p:txBody>
          <a:bodyPr>
            <a:normAutofit/>
          </a:bodyPr>
          <a:lstStyle/>
          <a:p>
            <a:r>
              <a:rPr lang="kk-KZ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2-топ</a:t>
            </a:r>
          </a:p>
          <a:p>
            <a:r>
              <a:rPr lang="kk-KZ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Тұтас қалқа</a:t>
            </a:r>
          </a:p>
          <a:p>
            <a:r>
              <a:rPr lang="kk-KZ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Эпикард,миокард,эндокарт</a:t>
            </a:r>
          </a:p>
          <a:p>
            <a:r>
              <a:rPr lang="kk-KZ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Артерия</a:t>
            </a:r>
          </a:p>
          <a:p>
            <a:r>
              <a:rPr lang="kk-KZ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Капиллярлар</a:t>
            </a:r>
          </a:p>
          <a:p>
            <a:endParaRPr lang="ru-RU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21267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6043000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4519928"/>
              </p:ext>
            </p:extLst>
          </p:nvPr>
        </p:nvGraphicFramePr>
        <p:xfrm>
          <a:off x="0" y="1"/>
          <a:ext cx="9143999" cy="71243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8144"/>
                <a:gridCol w="3275855"/>
              </a:tblGrid>
              <a:tr h="931341">
                <a:tc>
                  <a:txBody>
                    <a:bodyPr/>
                    <a:lstStyle/>
                    <a:p>
                      <a:r>
                        <a:rPr lang="kk-KZ" sz="2800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     С</a:t>
                      </a:r>
                      <a:r>
                        <a:rPr lang="kk-KZ" sz="28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ұрақтар</a:t>
                      </a:r>
                      <a:endParaRPr lang="ru-RU" sz="28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8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Жауаптар</a:t>
                      </a:r>
                      <a:endParaRPr lang="ru-RU" sz="28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95404">
                <a:tc>
                  <a:txBody>
                    <a:bodyPr/>
                    <a:lstStyle/>
                    <a:p>
                      <a:r>
                        <a:rPr lang="kk-KZ" sz="24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1.Жүрек жұмысының гуморалдық реттелуі</a:t>
                      </a:r>
                      <a:endParaRPr lang="ru-RU" sz="24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4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А.жүйке жүйесі арқылы</a:t>
                      </a:r>
                      <a:endParaRPr lang="ru-RU" sz="24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34178">
                <a:tc>
                  <a:txBody>
                    <a:bodyPr/>
                    <a:lstStyle/>
                    <a:p>
                      <a:r>
                        <a:rPr lang="kk-KZ" sz="24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2.Оң жүрекше мен оң қарынша арасындағы қақпақша</a:t>
                      </a:r>
                      <a:endParaRPr lang="ru-RU" sz="24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4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Б.Перикард</a:t>
                      </a:r>
                      <a:endParaRPr lang="ru-RU" sz="24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48917">
                <a:tc>
                  <a:txBody>
                    <a:bodyPr/>
                    <a:lstStyle/>
                    <a:p>
                      <a:r>
                        <a:rPr lang="kk-KZ" sz="24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3.Қарыншалар мен артерия қантамырларының</a:t>
                      </a:r>
                      <a:r>
                        <a:rPr lang="kk-KZ" sz="2400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арасындағы қақпақшалар</a:t>
                      </a:r>
                      <a:endParaRPr lang="ru-RU" sz="24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4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ВЭпикард</a:t>
                      </a:r>
                      <a:endParaRPr lang="ru-RU" sz="24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12854">
                <a:tc>
                  <a:txBody>
                    <a:bodyPr/>
                    <a:lstStyle/>
                    <a:p>
                      <a:r>
                        <a:rPr lang="kk-KZ" sz="24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4.Жүректің сыртындағы қабаты</a:t>
                      </a:r>
                      <a:endParaRPr lang="ru-RU" sz="24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4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Г.Үш жақтаулы</a:t>
                      </a:r>
                      <a:endParaRPr lang="ru-RU" sz="24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71492">
                <a:tc>
                  <a:txBody>
                    <a:bodyPr/>
                    <a:lstStyle/>
                    <a:p>
                      <a:r>
                        <a:rPr lang="kk-KZ" sz="24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5,Жүректің қалың бұлшықетті қабаты</a:t>
                      </a:r>
                      <a:endParaRPr lang="ru-RU" sz="24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4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Д.Гормондар арқылы</a:t>
                      </a:r>
                      <a:endParaRPr lang="ru-RU" sz="24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95404">
                <a:tc>
                  <a:txBody>
                    <a:bodyPr/>
                    <a:lstStyle/>
                    <a:p>
                      <a:r>
                        <a:rPr lang="kk-KZ" sz="24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6.Жүректің</a:t>
                      </a:r>
                      <a:r>
                        <a:rPr lang="kk-KZ" sz="2400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қуыстарын астарлап жатқан қабаты</a:t>
                      </a:r>
                      <a:endParaRPr lang="ru-RU" sz="24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4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Е.Үш жарты ай тәрізді</a:t>
                      </a:r>
                      <a:endParaRPr lang="ru-RU" sz="24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08469">
                <a:tc>
                  <a:txBody>
                    <a:bodyPr/>
                    <a:lstStyle/>
                    <a:p>
                      <a:r>
                        <a:rPr lang="kk-KZ" sz="24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7.Жүректің рефлекстік реттелуі</a:t>
                      </a:r>
                      <a:endParaRPr lang="ru-RU" sz="24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4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Ж.Миокард</a:t>
                      </a:r>
                      <a:endParaRPr lang="ru-RU" sz="24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31341">
                <a:tc>
                  <a:txBody>
                    <a:bodyPr/>
                    <a:lstStyle/>
                    <a:p>
                      <a:r>
                        <a:rPr lang="kk-KZ" sz="24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8.Жүректің</a:t>
                      </a:r>
                      <a:r>
                        <a:rPr lang="kk-KZ" sz="2400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сыртқы жұқа қабаты</a:t>
                      </a:r>
                      <a:endParaRPr lang="ru-RU" sz="24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4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З.Эндокард</a:t>
                      </a:r>
                      <a:endParaRPr lang="ru-RU" sz="24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65234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422</TotalTime>
  <Words>239</Words>
  <Application>Microsoft Office PowerPoint</Application>
  <PresentationFormat>Экран (4:3)</PresentationFormat>
  <Paragraphs>63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Волна</vt:lpstr>
      <vt:lpstr>Жүрек және қан тамырлар жүмысының реттелуі. </vt:lpstr>
      <vt:lpstr>Сабақтың  мақсаты</vt:lpstr>
      <vt:lpstr>Оқыту  нәтижесі</vt:lpstr>
      <vt:lpstr>Шаттық  шеңбер  құру </vt:lpstr>
      <vt:lpstr>Тіл қаруы-сөз,сөз қаруы –ой,-дегендей ойлана отырып үй тапсырмасына жауап берейік.</vt:lpstr>
      <vt:lpstr>1-топ Жүрек-қан тамырлары  мүшелеріне :.................., ...................,............. жатады. Қанның тұйық жүрек-қан  тамырымен үздіксіз  қозғалуы ..................  деп  аталады. Ересек  адамның  жүрегінің  салмағы-.....  - ...... грамм. .........................  мүшелер  мен  ұлпалардан  қан жүрекке  ағатын едәуір  ірі тамырлар</vt:lpstr>
      <vt:lpstr> 2-топ Жүрек .............  ...........  арқылы  оң  жақ  және  сол  жақ бөлікке бөлінеді. Сыртқы бөлігі ................., ішкі  бөлігі   ............ ортаңғы  бөлігі .............. . .................-бұл  тамырлардың  бойымен қан жүректен барлық  мұшелер  мен ұлпаларға  бағытталып  ағады. .................-ең кіші қан  тамырлары  </vt:lpstr>
      <vt:lpstr>         1-топ Жүрек, қан тамырлар Қанайналым 250-300г Вена </vt:lpstr>
      <vt:lpstr>Презентация PowerPoint</vt:lpstr>
      <vt:lpstr>Жаңа  сабақ</vt:lpstr>
      <vt:lpstr>Презентация PowerPoint</vt:lpstr>
      <vt:lpstr>Сергіту сәті: «Зейінді дамыту» суреті.  </vt:lpstr>
      <vt:lpstr>Постермен   жұмыс</vt:lpstr>
      <vt:lpstr>Презентация PowerPoint</vt:lpstr>
      <vt:lpstr>                                                                                Көрсетілім: «Сфигмоманометр және фонендоскоптың көмегімен артериялық қысымды өлшеу; бұрауышты пайдаланудың тәсілдері.</vt:lpstr>
      <vt:lpstr>Рефлексия    Бүгінгі  сабақта не  білем, не  білдім, нені  білгім  келеді.</vt:lpstr>
      <vt:lpstr>Бағалау</vt:lpstr>
      <vt:lpstr>Үй тапсырмасы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Дина</dc:creator>
  <cp:lastModifiedBy>Дина</cp:lastModifiedBy>
  <cp:revision>26</cp:revision>
  <dcterms:created xsi:type="dcterms:W3CDTF">2015-01-20T16:21:23Z</dcterms:created>
  <dcterms:modified xsi:type="dcterms:W3CDTF">2015-11-27T12:48:54Z</dcterms:modified>
</cp:coreProperties>
</file>