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4" r:id="rId12"/>
    <p:sldId id="271" r:id="rId13"/>
    <p:sldId id="272" r:id="rId14"/>
    <p:sldId id="273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46" d="100"/>
          <a:sy n="46" d="100"/>
        </p:scale>
        <p:origin x="13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51A3F-E8FD-49A6-93A9-7CE9440248D7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1A345-FFDF-45CB-A312-9833D4A5D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A345-FFDF-45CB-A312-9833D4A5DA8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A345-FFDF-45CB-A312-9833D4A5DA8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405C-7AE0-4516-AF51-62A448BC06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A028-62C7-46B3-84BF-215091181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405C-7AE0-4516-AF51-62A448BC06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A028-62C7-46B3-84BF-215091181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405C-7AE0-4516-AF51-62A448BC06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A028-62C7-46B3-84BF-215091181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405C-7AE0-4516-AF51-62A448BC06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A028-62C7-46B3-84BF-215091181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405C-7AE0-4516-AF51-62A448BC06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A028-62C7-46B3-84BF-215091181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405C-7AE0-4516-AF51-62A448BC06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A028-62C7-46B3-84BF-215091181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405C-7AE0-4516-AF51-62A448BC06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A028-62C7-46B3-84BF-215091181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405C-7AE0-4516-AF51-62A448BC06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A028-62C7-46B3-84BF-215091181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405C-7AE0-4516-AF51-62A448BC06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A028-62C7-46B3-84BF-215091181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405C-7AE0-4516-AF51-62A448BC06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A028-62C7-46B3-84BF-215091181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405C-7AE0-4516-AF51-62A448BC06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E86A028-62C7-46B3-84BF-215091181F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B7405C-7AE0-4516-AF51-62A448BC06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86A028-62C7-46B3-84BF-215091181F1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znanio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theamazingworldofpsychiatry.files.wordpress.com/2009/09/istock_000004257988small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mg-fotki.yandex.ru/get/4517/91024863.19d/0_aca00_af29806_X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928671"/>
            <a:ext cx="7772400" cy="278608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Проектная работа</a:t>
            </a: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3886200"/>
            <a:ext cx="4643470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Проектную работу выполнили учащиеся</a:t>
            </a:r>
          </a:p>
          <a:p>
            <a:pPr algn="ctr"/>
            <a:r>
              <a:rPr lang="ru-RU" dirty="0" smtClean="0"/>
              <a:t> 3 класса</a:t>
            </a:r>
          </a:p>
          <a:p>
            <a:r>
              <a:rPr lang="ru-RU" dirty="0" smtClean="0"/>
              <a:t>Руководитель: </a:t>
            </a:r>
            <a:r>
              <a:rPr lang="ru-RU" dirty="0" err="1" smtClean="0"/>
              <a:t>Беказова</a:t>
            </a:r>
            <a:r>
              <a:rPr lang="ru-RU" dirty="0" smtClean="0"/>
              <a:t> Н.А.</a:t>
            </a:r>
            <a:endParaRPr lang="ru-RU" dirty="0"/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085850" y="2214555"/>
            <a:ext cx="6772298" cy="10715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5CA0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 Книга- мир знаний"</a:t>
            </a:r>
            <a:endParaRPr lang="ru-RU" sz="3600" kern="10" spc="0" dirty="0">
              <a:ln w="19050">
                <a:solidFill>
                  <a:srgbClr val="C00000"/>
                </a:solidFill>
                <a:round/>
                <a:headEnd/>
                <a:tailEnd/>
              </a:ln>
              <a:solidFill>
                <a:srgbClr val="C5CA0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7" name="Рисунок 6" descr="Описание: C:\Users\Венера\Desktop\K1ZON 1\Эфекты для фотошопа\Объекты\0001-001-Virtualnye-kompjuternye-praktikumy-dlja-VUZov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4000504"/>
            <a:ext cx="2447925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78634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Библиотекарь рассказала нам:</a:t>
            </a:r>
          </a:p>
          <a:p>
            <a:pPr>
              <a:buNone/>
            </a:pPr>
            <a:r>
              <a:rPr lang="ru-RU" b="1" dirty="0" smtClean="0"/>
              <a:t> о том как создаются книги</a:t>
            </a:r>
          </a:p>
          <a:p>
            <a:r>
              <a:rPr lang="ru-RU" sz="2400" dirty="0" smtClean="0"/>
              <a:t>Прием рукописи в издательство</a:t>
            </a:r>
          </a:p>
          <a:p>
            <a:r>
              <a:rPr lang="ru-RU" sz="2400" dirty="0" smtClean="0"/>
              <a:t>Предварительное изучение  рукописи</a:t>
            </a:r>
          </a:p>
          <a:p>
            <a:r>
              <a:rPr lang="ru-RU" sz="2400" dirty="0" smtClean="0"/>
              <a:t>Корректорская работа</a:t>
            </a:r>
          </a:p>
          <a:p>
            <a:r>
              <a:rPr lang="ru-RU" sz="2400" dirty="0" smtClean="0"/>
              <a:t>Дизайн издания</a:t>
            </a:r>
          </a:p>
          <a:p>
            <a:r>
              <a:rPr lang="ru-RU" sz="2400" dirty="0" smtClean="0"/>
              <a:t>Техническое редактирование</a:t>
            </a:r>
          </a:p>
          <a:p>
            <a:r>
              <a:rPr lang="ru-RU" sz="2400" dirty="0" smtClean="0"/>
              <a:t>Набор и верстка</a:t>
            </a:r>
          </a:p>
          <a:p>
            <a:pPr>
              <a:buNone/>
            </a:pPr>
            <a:r>
              <a:rPr lang="ru-RU" sz="2400" b="1" dirty="0" smtClean="0"/>
              <a:t>о значении книги для человека</a:t>
            </a:r>
          </a:p>
          <a:p>
            <a:pPr marL="0" indent="0">
              <a:buNone/>
            </a:pPr>
            <a:r>
              <a:rPr lang="ru-RU" sz="2400" dirty="0" smtClean="0"/>
              <a:t>Главным оружием человечества есть знание. Откуда берутся знания? Много людей черпают свои знания из интернета,  но   древнейшим источником  знаний является книга. Знание, которое нам дают книги – величайший дар человечества, без которых мы не смогли бы существовать. Читая, что-либо мы становимся умней, грамотней, и даже интересней. Книги окружают нас повсюду. Они входят в нашу жизнь с детских лет и становятся затем постоянными спутниками. Книги с нами в часы отдыха, они помогают в учебе. Ведь как же интересно общаться с человеком, который умеет красиво  и грамотно говорить. Увеличивается багаж знаний, словесный запас и отлично работает фантазия.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6" name="Рисунок 5" descr="IMG_10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571612"/>
            <a:ext cx="3555993" cy="2000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Мы в библиотеке</a:t>
            </a:r>
            <a:endParaRPr lang="ru-RU" dirty="0"/>
          </a:p>
        </p:txBody>
      </p:sp>
      <p:pic>
        <p:nvPicPr>
          <p:cNvPr id="4" name="Содержимое 3" descr="IMG_10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71613"/>
            <a:ext cx="4214842" cy="2370848"/>
          </a:xfrm>
        </p:spPr>
      </p:pic>
      <p:pic>
        <p:nvPicPr>
          <p:cNvPr id="5" name="Рисунок 4" descr="IMG_10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4071942"/>
            <a:ext cx="4357718" cy="2451217"/>
          </a:xfrm>
          <a:prstGeom prst="rect">
            <a:avLst/>
          </a:prstGeom>
        </p:spPr>
      </p:pic>
      <p:pic>
        <p:nvPicPr>
          <p:cNvPr id="6" name="Рисунок 5" descr="793530_html_m2089e20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1571612"/>
            <a:ext cx="2252912" cy="2092807"/>
          </a:xfrm>
          <a:prstGeom prst="rect">
            <a:avLst/>
          </a:prstGeom>
        </p:spPr>
      </p:pic>
      <p:pic>
        <p:nvPicPr>
          <p:cNvPr id="7" name="Рисунок 6" descr="47178389_860a8436efc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000504"/>
            <a:ext cx="3492493" cy="2619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III </a:t>
            </a:r>
            <a:r>
              <a:rPr lang="ru-RU" dirty="0" smtClean="0"/>
              <a:t>этап – практический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Полученную информацию мы решили оформить в виде плаката «Книга - мир знаний» и вывесить его на стенде для ознакомления.</a:t>
            </a:r>
            <a:endParaRPr lang="ru-RU" dirty="0"/>
          </a:p>
        </p:txBody>
      </p:sp>
      <p:pic>
        <p:nvPicPr>
          <p:cNvPr id="4" name="Рисунок 3" descr="994519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3357562"/>
            <a:ext cx="3727490" cy="2795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86808" cy="492922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Группа ребят подготовила подборку пословиц о книге с используя информацию из сети Интернет</a:t>
            </a:r>
          </a:p>
          <a:p>
            <a:pPr lvl="0"/>
            <a:r>
              <a:rPr lang="ru-RU" dirty="0" smtClean="0"/>
              <a:t>Книга–друг человека</a:t>
            </a:r>
          </a:p>
          <a:p>
            <a:pPr lvl="0"/>
            <a:r>
              <a:rPr lang="ru-RU" dirty="0" smtClean="0"/>
              <a:t>Книга книгой, да и своим умом двигай. </a:t>
            </a:r>
          </a:p>
          <a:p>
            <a:pPr lvl="0"/>
            <a:r>
              <a:rPr lang="ru-RU" dirty="0" smtClean="0"/>
              <a:t>Кто много читает, тот много знает. </a:t>
            </a:r>
          </a:p>
          <a:p>
            <a:pPr lvl="0"/>
            <a:r>
              <a:rPr lang="ru-RU" dirty="0" smtClean="0"/>
              <a:t>Ему и книги в руки. </a:t>
            </a:r>
          </a:p>
          <a:p>
            <a:pPr lvl="0"/>
            <a:r>
              <a:rPr lang="ru-RU" dirty="0" smtClean="0"/>
              <a:t>Книга мала, а ума придала. </a:t>
            </a:r>
          </a:p>
          <a:p>
            <a:pPr lvl="0"/>
            <a:r>
              <a:rPr lang="ru-RU" dirty="0" smtClean="0"/>
              <a:t>Не всякий, кто читает, в чтении силу знает. </a:t>
            </a:r>
          </a:p>
          <a:p>
            <a:pPr lvl="0"/>
            <a:r>
              <a:rPr lang="ru-RU" dirty="0" smtClean="0"/>
              <a:t>Глядит в книгу, а видит фигу. </a:t>
            </a:r>
          </a:p>
          <a:p>
            <a:pPr lvl="0"/>
            <a:r>
              <a:rPr lang="ru-RU" dirty="0" smtClean="0"/>
              <a:t>Книги не говорят, а правду сказывают. </a:t>
            </a:r>
          </a:p>
          <a:p>
            <a:pPr lvl="0"/>
            <a:r>
              <a:rPr lang="ru-RU" dirty="0" smtClean="0"/>
              <a:t>Книги читать–скуки не знать. </a:t>
            </a:r>
          </a:p>
          <a:p>
            <a:pPr lvl="0"/>
            <a:r>
              <a:rPr lang="ru-RU" dirty="0" smtClean="0"/>
              <a:t>Не красна книга письмом, а красна умом. </a:t>
            </a:r>
          </a:p>
          <a:p>
            <a:pPr lvl="0"/>
            <a:r>
              <a:rPr lang="ru-RU" dirty="0" smtClean="0"/>
              <a:t>Книги читать–не в ладушки играть. </a:t>
            </a:r>
          </a:p>
          <a:p>
            <a:pPr lvl="0"/>
            <a:r>
              <a:rPr lang="ru-RU" dirty="0" smtClean="0"/>
              <a:t>Книга в счастье украшает, а в несчастье утешает. </a:t>
            </a:r>
          </a:p>
          <a:p>
            <a:pPr lvl="0"/>
            <a:r>
              <a:rPr lang="ru-RU" dirty="0" smtClean="0"/>
              <a:t>Кто знает аз да буки, тому и книги в руки. </a:t>
            </a:r>
          </a:p>
          <a:p>
            <a:r>
              <a:rPr lang="ru-RU" dirty="0" smtClean="0"/>
              <a:t>Одна книга тысячу людей учит. </a:t>
            </a:r>
          </a:p>
          <a:p>
            <a:pPr lvl="0"/>
            <a:r>
              <a:rPr lang="ru-RU" dirty="0" smtClean="0"/>
              <a:t>Книга–маленькое окошко, через него весь мир видно. </a:t>
            </a:r>
          </a:p>
          <a:p>
            <a:pPr lvl="0"/>
            <a:r>
              <a:rPr lang="ru-RU" dirty="0" smtClean="0"/>
              <a:t>Испокон века книга растит человека. </a:t>
            </a:r>
          </a:p>
          <a:p>
            <a:pPr lvl="0"/>
            <a:r>
              <a:rPr lang="ru-RU" dirty="0" smtClean="0"/>
              <a:t>Дом без книги – день без солнца.</a:t>
            </a:r>
          </a:p>
          <a:p>
            <a:pPr lvl="0">
              <a:buNone/>
            </a:pPr>
            <a:r>
              <a:rPr lang="ru-RU" b="1" dirty="0" smtClean="0"/>
              <a:t>Народная мудрость подтверждает, что книга - источник знаний.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5" name="Рисунок 4" descr="Soglasno-oprosu-shkolnikov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857364"/>
            <a:ext cx="3048000" cy="2033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IV </a:t>
            </a:r>
            <a:r>
              <a:rPr lang="ru-RU" dirty="0" smtClean="0"/>
              <a:t>этап - 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 Книги очень полезно читать, потому что чтение:</a:t>
            </a:r>
          </a:p>
          <a:p>
            <a:pPr lvl="0"/>
            <a:r>
              <a:rPr lang="ru-RU" dirty="0" smtClean="0"/>
              <a:t>развивает мышление;</a:t>
            </a:r>
          </a:p>
          <a:p>
            <a:pPr lvl="0"/>
            <a:r>
              <a:rPr lang="ru-RU" dirty="0" smtClean="0"/>
              <a:t>увеличивает словарный запас;</a:t>
            </a:r>
          </a:p>
          <a:p>
            <a:pPr lvl="0"/>
            <a:r>
              <a:rPr lang="ru-RU" dirty="0" smtClean="0"/>
              <a:t>увеличивает темп чтения</a:t>
            </a:r>
          </a:p>
          <a:p>
            <a:pPr marL="0" lvl="0" indent="0">
              <a:buNone/>
            </a:pPr>
            <a:r>
              <a:rPr lang="ru-RU" b="1" dirty="0" smtClean="0"/>
              <a:t>В процессе исследования мы узнали:</a:t>
            </a:r>
          </a:p>
          <a:p>
            <a:pPr marL="0" indent="0"/>
            <a:r>
              <a:rPr lang="ru-RU" dirty="0" smtClean="0"/>
              <a:t> как создаются книги,</a:t>
            </a:r>
          </a:p>
          <a:p>
            <a:pPr marL="0" indent="0"/>
            <a:r>
              <a:rPr lang="ru-RU" dirty="0" smtClean="0"/>
              <a:t> посетили  сельскую библиотеку, </a:t>
            </a:r>
          </a:p>
          <a:p>
            <a:pPr marL="0" indent="0"/>
            <a:r>
              <a:rPr lang="ru-RU" dirty="0" smtClean="0"/>
              <a:t>вместе с ребятами изготовили плакат «Книга- мир знаний»</a:t>
            </a:r>
          </a:p>
          <a:p>
            <a:pPr marL="0" indent="0"/>
            <a:r>
              <a:rPr lang="ru-RU" dirty="0" smtClean="0"/>
              <a:t> сделали подборку пословиц. 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7000" dirty="0" smtClean="0"/>
              <a:t>Спасибо за внимание!</a:t>
            </a:r>
            <a:endParaRPr lang="ru-RU" sz="7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nanio.ru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>
                <a:hlinkClick r:id="rId2"/>
              </a:rPr>
              <a:t>Скачано с </a:t>
            </a:r>
            <a:r>
              <a:rPr lang="en-US" smtClean="0">
                <a:hlinkClick r:id="rId2"/>
              </a:rPr>
              <a:t>www.znanio.ru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54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11582"/>
            <a:ext cx="8229600" cy="4389120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Цель: </a:t>
            </a:r>
            <a:r>
              <a:rPr lang="ru-RU" dirty="0" smtClean="0"/>
              <a:t>привлечь внимание одноклассников  к чтению книг.</a:t>
            </a:r>
          </a:p>
          <a:p>
            <a:r>
              <a:rPr lang="ru-RU" b="1" dirty="0" smtClean="0"/>
              <a:t>Актуальность: </a:t>
            </a:r>
            <a:r>
              <a:rPr lang="ru-RU" dirty="0" smtClean="0"/>
              <a:t>чтение – всегда считалось лучшим учением, а книга – лучшим подарком. Но в современном мире, к сожалению, многие люди  забывают о книгах, их легко  заменяют телевидение и интернет.  Становится очень много людей, которые получают информацию из интернета, так как это намного быстрее.  А книга всегда была источником знаний.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389120"/>
          </a:xfrm>
        </p:spPr>
        <p:txBody>
          <a:bodyPr/>
          <a:lstStyle/>
          <a:p>
            <a:r>
              <a:rPr lang="ru-RU" b="1" dirty="0" smtClean="0"/>
              <a:t>Материальное обеспечение</a:t>
            </a:r>
            <a:r>
              <a:rPr lang="ru-RU" dirty="0" smtClean="0"/>
              <a:t>: компьютер, принтер, фотоаппарат</a:t>
            </a:r>
          </a:p>
          <a:p>
            <a:r>
              <a:rPr lang="ru-RU" b="1" dirty="0" smtClean="0"/>
              <a:t>Тип проекта</a:t>
            </a:r>
            <a:r>
              <a:rPr lang="ru-RU" dirty="0" smtClean="0"/>
              <a:t>: информационно-исследовательский</a:t>
            </a:r>
          </a:p>
          <a:p>
            <a:r>
              <a:rPr lang="ru-RU" b="1" dirty="0" smtClean="0"/>
              <a:t>Продолжительность</a:t>
            </a:r>
            <a:r>
              <a:rPr lang="ru-RU" dirty="0" smtClean="0"/>
              <a:t>: кратковременный </a:t>
            </a:r>
          </a:p>
        </p:txBody>
      </p:sp>
      <p:pic>
        <p:nvPicPr>
          <p:cNvPr id="4" name="Рисунок 3" descr="http://theamazingworldofpsychiatry.files.wordpress.com/2009/09/istock_000004257988small.jpg?w=720&amp;h=478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3429000"/>
            <a:ext cx="5148279" cy="2786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38912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/>
              <a:t>Задачи проекта:</a:t>
            </a:r>
          </a:p>
          <a:p>
            <a:pPr lvl="0"/>
            <a:r>
              <a:rPr lang="ru-RU" dirty="0" smtClean="0"/>
              <a:t>узнать, как создают книги;</a:t>
            </a:r>
          </a:p>
          <a:p>
            <a:pPr lvl="0"/>
            <a:r>
              <a:rPr lang="ru-RU" dirty="0" smtClean="0"/>
              <a:t>изучить процесс  изготовления  книги;</a:t>
            </a:r>
          </a:p>
          <a:p>
            <a:pPr lvl="0"/>
            <a:r>
              <a:rPr lang="ru-RU" dirty="0" smtClean="0"/>
              <a:t>выяснить значение чтения в жизни человека;</a:t>
            </a:r>
          </a:p>
          <a:p>
            <a:pPr lvl="0"/>
            <a:r>
              <a:rPr lang="ru-RU" dirty="0" smtClean="0"/>
              <a:t>изготовить плакат «Книга –  мир знаний»;</a:t>
            </a:r>
          </a:p>
          <a:p>
            <a:pPr lvl="0"/>
            <a:r>
              <a:rPr lang="ru-RU" dirty="0" smtClean="0"/>
              <a:t>создать подборку пословиц;</a:t>
            </a:r>
          </a:p>
          <a:p>
            <a:pPr lvl="0"/>
            <a:r>
              <a:rPr lang="ru-RU" dirty="0" smtClean="0"/>
              <a:t>рассказать одноклассникам о пользе чтения  книги;</a:t>
            </a:r>
          </a:p>
          <a:p>
            <a:pPr lvl="0"/>
            <a:r>
              <a:rPr lang="ru-RU" dirty="0" smtClean="0"/>
              <a:t>Представить проект на внеурочном мероприятии.</a:t>
            </a:r>
          </a:p>
          <a:p>
            <a:endParaRPr lang="ru-RU" dirty="0"/>
          </a:p>
        </p:txBody>
      </p:sp>
      <p:pic>
        <p:nvPicPr>
          <p:cNvPr id="4" name="Рисунок 3" descr="gift_24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5072074"/>
            <a:ext cx="1534811" cy="1519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Этапы проекта:</a:t>
            </a:r>
          </a:p>
          <a:p>
            <a:pPr algn="ctr"/>
            <a:r>
              <a:rPr lang="ru-RU" dirty="0" smtClean="0"/>
              <a:t>I этап - Анкетирование</a:t>
            </a:r>
          </a:p>
          <a:p>
            <a:pPr algn="ctr"/>
            <a:r>
              <a:rPr lang="ru-RU" dirty="0" smtClean="0"/>
              <a:t>II этап – Поиск информации</a:t>
            </a:r>
          </a:p>
          <a:p>
            <a:pPr algn="ctr"/>
            <a:r>
              <a:rPr lang="en-US" dirty="0" smtClean="0"/>
              <a:t>III</a:t>
            </a:r>
            <a:r>
              <a:rPr lang="ru-RU" dirty="0" smtClean="0"/>
              <a:t> этап - Практический</a:t>
            </a:r>
          </a:p>
          <a:p>
            <a:pPr algn="ctr"/>
            <a:r>
              <a:rPr lang="ru-RU" dirty="0" smtClean="0"/>
              <a:t>I</a:t>
            </a:r>
            <a:r>
              <a:rPr lang="en-US" dirty="0" smtClean="0"/>
              <a:t>V</a:t>
            </a:r>
            <a:r>
              <a:rPr lang="ru-RU" dirty="0" smtClean="0"/>
              <a:t> этап - Вывод</a:t>
            </a:r>
            <a:endParaRPr lang="ru-RU" dirty="0"/>
          </a:p>
        </p:txBody>
      </p:sp>
      <p:pic>
        <p:nvPicPr>
          <p:cNvPr id="4" name="Рисунок 3" descr="542ca504-8206-4ae3-80e8-9a2288bc2b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4429132"/>
            <a:ext cx="3786182" cy="1826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</a:t>
            </a:r>
            <a:r>
              <a:rPr lang="ru-RU" dirty="0" smtClean="0"/>
              <a:t> этап - анкетирование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ru-RU" b="1" dirty="0" smtClean="0"/>
              <a:t>Опрос включал следующие вопросы:</a:t>
            </a:r>
          </a:p>
          <a:p>
            <a:pPr lvl="0" fontAlgn="base"/>
            <a:r>
              <a:rPr lang="ru-RU" dirty="0" smtClean="0"/>
              <a:t>Любите ли Вы читать?</a:t>
            </a:r>
          </a:p>
          <a:p>
            <a:pPr lvl="0" fontAlgn="base"/>
            <a:r>
              <a:rPr lang="ru-RU" dirty="0" smtClean="0"/>
              <a:t> Какой источник информации Вы предпочитаете?</a:t>
            </a:r>
          </a:p>
          <a:p>
            <a:pPr lvl="0" fontAlgn="base"/>
            <a:r>
              <a:rPr lang="ru-RU" dirty="0" smtClean="0"/>
              <a:t> Сколько времени в день Вы читаете?</a:t>
            </a:r>
          </a:p>
          <a:p>
            <a:pPr lvl="0" fontAlgn="base"/>
            <a:r>
              <a:rPr lang="ru-RU" dirty="0" smtClean="0"/>
              <a:t>Назовите своего любимого писателя или поэта;</a:t>
            </a:r>
          </a:p>
          <a:p>
            <a:pPr lvl="0" fontAlgn="base"/>
            <a:r>
              <a:rPr lang="ru-RU" dirty="0" smtClean="0"/>
              <a:t>Как Вы считаете: для чего нужны книги? </a:t>
            </a:r>
          </a:p>
          <a:p>
            <a:pPr lvl="0" fontAlgn="base"/>
            <a:r>
              <a:rPr lang="ru-RU" dirty="0" smtClean="0"/>
              <a:t>Ходите ли Вы в библиотеку?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lvl="0" fontAlgn="base">
              <a:buNone/>
            </a:pPr>
            <a:r>
              <a:rPr lang="ru-RU" b="1" dirty="0" smtClean="0"/>
              <a:t>Результаты анкетирования:</a:t>
            </a:r>
          </a:p>
          <a:p>
            <a:pPr lvl="0" fontAlgn="base"/>
            <a:r>
              <a:rPr lang="ru-RU" dirty="0" smtClean="0"/>
              <a:t>не все дети нашего класса любят читать книги;</a:t>
            </a:r>
          </a:p>
          <a:p>
            <a:pPr lvl="0" fontAlgn="base"/>
            <a:r>
              <a:rPr lang="ru-RU" dirty="0" smtClean="0"/>
              <a:t>источником информации больше предпочитают интернет;</a:t>
            </a:r>
          </a:p>
          <a:p>
            <a:pPr lvl="0" fontAlgn="base"/>
            <a:r>
              <a:rPr lang="ru-RU" dirty="0" smtClean="0"/>
              <a:t>ежедневно читают дома от 10 до 40 минут   все ученики класса;</a:t>
            </a:r>
          </a:p>
          <a:p>
            <a:pPr lvl="0" fontAlgn="base"/>
            <a:r>
              <a:rPr lang="ru-RU" dirty="0" smtClean="0"/>
              <a:t>9 учеников назвали А. С. </a:t>
            </a:r>
            <a:r>
              <a:rPr lang="ru-RU" smtClean="0"/>
              <a:t>Пушкина  </a:t>
            </a:r>
            <a:r>
              <a:rPr lang="ru-RU" dirty="0" smtClean="0"/>
              <a:t>любимым писателем;</a:t>
            </a:r>
          </a:p>
          <a:p>
            <a:pPr lvl="0" fontAlgn="base"/>
            <a:r>
              <a:rPr lang="ru-RU" dirty="0" smtClean="0"/>
              <a:t>на первом месте наиболее интересна тема о животных, на втором сказки;</a:t>
            </a:r>
          </a:p>
          <a:p>
            <a:pPr lvl="0" fontAlgn="base"/>
            <a:r>
              <a:rPr lang="ru-RU" dirty="0" smtClean="0"/>
              <a:t>книги нужны для  знания;</a:t>
            </a:r>
          </a:p>
          <a:p>
            <a:pPr lvl="0" fontAlgn="base"/>
            <a:r>
              <a:rPr lang="ru-RU" dirty="0" smtClean="0"/>
              <a:t>постоянно в библиотеку ходят 9  из 16 человек в классе.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II</a:t>
            </a:r>
            <a:r>
              <a:rPr lang="ru-RU" dirty="0" smtClean="0"/>
              <a:t> этап – поиск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ru-RU" sz="2800" b="1" dirty="0" smtClean="0"/>
              <a:t>Мы отправились в сельскую библиотеку и узнали много нового о книгах:</a:t>
            </a:r>
          </a:p>
          <a:p>
            <a:pPr indent="0">
              <a:buNone/>
            </a:pPr>
            <a:r>
              <a:rPr lang="ru-RU" sz="2800" dirty="0" smtClean="0"/>
              <a:t>В одном из самых знаменитых словарей русского языка В.И. Даля  слову "книга" придается три значения:</a:t>
            </a:r>
            <a:endParaRPr lang="ru-RU" sz="2400" dirty="0" smtClean="0"/>
          </a:p>
          <a:p>
            <a:r>
              <a:rPr lang="ru-RU" sz="2800" u="sng" dirty="0" smtClean="0"/>
              <a:t>Первое </a:t>
            </a:r>
            <a:r>
              <a:rPr lang="ru-RU" sz="2800" dirty="0" smtClean="0"/>
              <a:t>- "сшитые в один переплет листы бумаги или пергамена" (предмет).</a:t>
            </a:r>
            <a:endParaRPr lang="ru-RU" sz="2400" dirty="0" smtClean="0"/>
          </a:p>
          <a:p>
            <a:r>
              <a:rPr lang="ru-RU" sz="2800" u="sng" dirty="0" smtClean="0"/>
              <a:t>Второе</a:t>
            </a:r>
            <a:r>
              <a:rPr lang="ru-RU" sz="2800" dirty="0" smtClean="0"/>
              <a:t> - "писание, все, что в книге содержится" (произведение). </a:t>
            </a:r>
            <a:endParaRPr lang="ru-RU" sz="2400" dirty="0" smtClean="0"/>
          </a:p>
          <a:p>
            <a:r>
              <a:rPr lang="ru-RU" sz="2800" u="sng" dirty="0" smtClean="0"/>
              <a:t>Третье </a:t>
            </a:r>
            <a:r>
              <a:rPr lang="ru-RU" sz="2800" dirty="0" smtClean="0"/>
              <a:t>- "раздел,  в письменном сочинении"(часть сочинения).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7929618" cy="4000528"/>
          </a:xfrm>
        </p:spPr>
        <p:txBody>
          <a:bodyPr>
            <a:normAutofit fontScale="40000" lnSpcReduction="20000"/>
          </a:bodyPr>
          <a:lstStyle/>
          <a:p>
            <a:pPr indent="0">
              <a:buNone/>
            </a:pPr>
            <a:r>
              <a:rPr lang="ru-RU" sz="3800" b="1" dirty="0" smtClean="0"/>
              <a:t>  Из детской энциклопедии мы узнали о появлении первых книг:</a:t>
            </a:r>
          </a:p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r>
              <a:rPr lang="ru-RU" sz="3400" dirty="0" smtClean="0"/>
              <a:t>Самые первые книги появились более пяти тысяч лет назад в Месопотамии. Это были глиняные таблички, на которых заостренной палочкой наносились знаки.  Таблички обжигались на огне и приобретали прочность камня. Каждая книга состояла из десятков или даже сотен глиняных «страниц», уложенных в деревянный ящик — древнейший книжный переплет. В Древнем Египте для письма использовались длинные ленты папируса. Папирус — родственник нашей осоки — в изобилии рос по берегам Нила. Его стебли разрезали на полоски, высушивали и склеивали, а для придания гладкости разглаживали камнем. Писали египтяне тоненькой тростинкой, вместо чернил использовали черную и красную краски. Текст писали черной краской, а начало каждого нового раздела выделяли красным цветом. Так появилось выражение «красная строка», которым и сейчас обозначают новую строку в начале абзаца. Чтобы папирусной книгой было удобнее пользоваться, один конец ленты прикрепляли к палочке и наматывали свиток на нее. В качестве переплетов употреблялись круглые деревянные или кожаные футляры, в которых хранились папирусные </a:t>
            </a:r>
            <a:r>
              <a:rPr lang="ru-RU" sz="3400" dirty="0" err="1" smtClean="0"/>
              <a:t>свитки.В</a:t>
            </a:r>
            <a:r>
              <a:rPr lang="ru-RU" sz="3400" dirty="0" smtClean="0"/>
              <a:t> разных странах люди использовали для книг самые различные материалы. В Индии, например, писали на пальмовых листьях, которые потом аккуратно сшивали и заключали в деревянный переплет. В Китае до изобретения бумаги для письма использовался бамбук, в древнем Новгороде писали на бересте. Скотоводческие племена издавна применяли для письма кожи животных. Этому материалу суждена была долгая жизнь. В мировой истории малоазиатский город Пергам прославился изобретением пергамента, на котором писали около двух тысячелетий.</a:t>
            </a:r>
          </a:p>
          <a:p>
            <a:pPr>
              <a:buNone/>
            </a:pPr>
            <a:endParaRPr lang="ru-RU" sz="3400" dirty="0"/>
          </a:p>
        </p:txBody>
      </p:sp>
      <p:pic>
        <p:nvPicPr>
          <p:cNvPr id="6" name="i-main-pic" descr="Картинка 27 из 35057">
            <a:hlinkClick r:id="rId2" tgtFrame="_blank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786322"/>
            <a:ext cx="1785950" cy="150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96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4857760"/>
            <a:ext cx="2643206" cy="1336287"/>
          </a:xfrm>
          <a:prstGeom prst="rect">
            <a:avLst/>
          </a:prstGeom>
        </p:spPr>
      </p:pic>
      <p:pic>
        <p:nvPicPr>
          <p:cNvPr id="8" name="Рисунок 7" descr="img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4929198"/>
            <a:ext cx="2357454" cy="1257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192</TotalTime>
  <Words>841</Words>
  <Application>Microsoft Office PowerPoint</Application>
  <PresentationFormat>Экран (4:3)</PresentationFormat>
  <Paragraphs>94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Constantia</vt:lpstr>
      <vt:lpstr>Impact</vt:lpstr>
      <vt:lpstr>Times New Roman</vt:lpstr>
      <vt:lpstr>Wingdings 2</vt:lpstr>
      <vt:lpstr>Поток</vt:lpstr>
      <vt:lpstr>Проектная работа    </vt:lpstr>
      <vt:lpstr>Презентация PowerPoint</vt:lpstr>
      <vt:lpstr>Презентация PowerPoint</vt:lpstr>
      <vt:lpstr>Презентация PowerPoint</vt:lpstr>
      <vt:lpstr>Презентация PowerPoint</vt:lpstr>
      <vt:lpstr>I этап - анкетирование</vt:lpstr>
      <vt:lpstr>Презентация PowerPoint</vt:lpstr>
      <vt:lpstr>II этап – поиск информации</vt:lpstr>
      <vt:lpstr>Презентация PowerPoint</vt:lpstr>
      <vt:lpstr>Презентация PowerPoint</vt:lpstr>
      <vt:lpstr>Мы в библиотеке</vt:lpstr>
      <vt:lpstr>III этап – практический</vt:lpstr>
      <vt:lpstr>Презентация PowerPoint</vt:lpstr>
      <vt:lpstr>IV этап - вывод</vt:lpstr>
      <vt:lpstr>Спасибо за внимание!</vt:lpstr>
      <vt:lpstr>Скачано с www.znanio.ru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  </dc:title>
  <dc:creator>Bekazova</dc:creator>
  <cp:lastModifiedBy>Viktar</cp:lastModifiedBy>
  <cp:revision>22</cp:revision>
  <dcterms:created xsi:type="dcterms:W3CDTF">2017-03-09T14:24:02Z</dcterms:created>
  <dcterms:modified xsi:type="dcterms:W3CDTF">2020-08-04T03:07:19Z</dcterms:modified>
</cp:coreProperties>
</file>