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73" r:id="rId6"/>
    <p:sldId id="274" r:id="rId7"/>
    <p:sldId id="259" r:id="rId8"/>
    <p:sldId id="258" r:id="rId9"/>
    <p:sldId id="275" r:id="rId10"/>
    <p:sldId id="276" r:id="rId11"/>
    <p:sldId id="277" r:id="rId12"/>
    <p:sldId id="278" r:id="rId13"/>
    <p:sldId id="261" r:id="rId14"/>
    <p:sldId id="264" r:id="rId15"/>
    <p:sldId id="262" r:id="rId16"/>
    <p:sldId id="265" r:id="rId17"/>
    <p:sldId id="266" r:id="rId18"/>
    <p:sldId id="279" r:id="rId19"/>
    <p:sldId id="267" r:id="rId20"/>
    <p:sldId id="269" r:id="rId21"/>
    <p:sldId id="271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60\&#1056;&#1072;&#1073;&#1086;&#1095;&#1080;&#1081;%20&#1089;&#1090;&#1086;&#1083;\&#1050;&#1054;&#1053;&#1060;&#1045;&#1056;&#1045;&#1053;&#1062;&#1048;&#1071;\&#1052;&#1077;&#1083;&#1077;&#1096;&#1077;&#1085;&#1082;&#1086;%20&#1080;%20&#1044;&#1091;&#1076;&#1095;&#1077;&#1085;&#1082;&#1086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76855024116439"/>
          <c:y val="1.2967436845611004E-2"/>
          <c:w val="0.81805362467233367"/>
          <c:h val="0.83378651264091685"/>
        </c:manualLayout>
      </c:layout>
      <c:lineChart>
        <c:grouping val="standard"/>
        <c:varyColors val="0"/>
        <c:ser>
          <c:idx val="1"/>
          <c:order val="0"/>
          <c:tx>
            <c:strRef>
              <c:f>Лист1!$A$11</c:f>
              <c:strCache>
                <c:ptCount val="1"/>
                <c:pt idx="0">
                  <c:v>А.С. Пушкин</c:v>
                </c:pt>
              </c:strCache>
            </c:strRef>
          </c:tx>
          <c:val>
            <c:numRef>
              <c:f>Лист1!$B$11:$E$11</c:f>
              <c:numCache>
                <c:formatCode>General</c:formatCode>
                <c:ptCount val="4"/>
                <c:pt idx="0">
                  <c:v>170</c:v>
                </c:pt>
                <c:pt idx="1">
                  <c:v>70</c:v>
                </c:pt>
                <c:pt idx="2">
                  <c:v>170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BB-412D-A1C5-4774EA402567}"/>
            </c:ext>
          </c:extLst>
        </c:ser>
        <c:ser>
          <c:idx val="2"/>
          <c:order val="1"/>
          <c:tx>
            <c:strRef>
              <c:f>Лист1!$A$12</c:f>
              <c:strCache>
                <c:ptCount val="1"/>
                <c:pt idx="0">
                  <c:v>А.К. Толстой</c:v>
                </c:pt>
              </c:strCache>
            </c:strRef>
          </c:tx>
          <c:val>
            <c:numRef>
              <c:f>Лист1!$B$12:$E$12</c:f>
              <c:numCache>
                <c:formatCode>General</c:formatCode>
                <c:ptCount val="4"/>
                <c:pt idx="0">
                  <c:v>292</c:v>
                </c:pt>
                <c:pt idx="1">
                  <c:v>36</c:v>
                </c:pt>
                <c:pt idx="2">
                  <c:v>292</c:v>
                </c:pt>
                <c:pt idx="3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BB-412D-A1C5-4774EA402567}"/>
            </c:ext>
          </c:extLst>
        </c:ser>
        <c:ser>
          <c:idx val="0"/>
          <c:order val="2"/>
          <c:tx>
            <c:strRef>
              <c:f>Лист1!$A$13</c:f>
              <c:strCache>
                <c:ptCount val="1"/>
                <c:pt idx="0">
                  <c:v>Н.А. Некрасов</c:v>
                </c:pt>
              </c:strCache>
            </c:strRef>
          </c:tx>
          <c:val>
            <c:numRef>
              <c:f>Лист1!$B$13:$E$13</c:f>
              <c:numCache>
                <c:formatCode>General</c:formatCode>
                <c:ptCount val="4"/>
                <c:pt idx="0">
                  <c:v>584</c:v>
                </c:pt>
                <c:pt idx="1">
                  <c:v>72</c:v>
                </c:pt>
                <c:pt idx="2">
                  <c:v>584</c:v>
                </c:pt>
                <c:pt idx="3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BB-412D-A1C5-4774EA402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49344"/>
        <c:axId val="160250880"/>
      </c:lineChart>
      <c:catAx>
        <c:axId val="160249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0250880"/>
        <c:crosses val="autoZero"/>
        <c:auto val="1"/>
        <c:lblAlgn val="ctr"/>
        <c:lblOffset val="100"/>
        <c:noMultiLvlLbl val="0"/>
      </c:catAx>
      <c:valAx>
        <c:axId val="160250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/>
                  <a:t>ПУЛЬСАЦИЯ</a:t>
                </a:r>
                <a:r>
                  <a:rPr lang="ru-RU" sz="1800" baseline="0"/>
                  <a:t> СТИХОТВОРЕНИЙ</a:t>
                </a:r>
                <a:endParaRPr lang="ru-RU" sz="1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02493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60\Рабочий стол\f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74"/>
            <a:ext cx="9144000" cy="68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7231" y="1961186"/>
            <a:ext cx="4136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МАТЕМАТИКА И СТИХОСЛОЖЕНИЕ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3265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МУНИЦИПАЛЬНОЕ ОБЩЕОБРАЗОВАТЕЛЬНОЕ УЧРЕЖДЕНИЕ «СРЕДНЯЯ ШКОЛА № 16 ГОРОДА МАКЕЕВКИ»</a:t>
            </a:r>
          </a:p>
        </p:txBody>
      </p:sp>
    </p:spTree>
    <p:extLst>
      <p:ext uri="{BB962C8B-B14F-4D97-AF65-F5344CB8AC3E}">
        <p14:creationId xmlns:p14="http://schemas.microsoft.com/office/powerpoint/2010/main" val="3263401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200" b="1" dirty="0" smtClean="0"/>
              <a:t>Практическое задание </a:t>
            </a:r>
          </a:p>
          <a:p>
            <a:pPr lvl="1" algn="ctr"/>
            <a:r>
              <a:rPr lang="ru-RU" sz="3200" b="1" dirty="0" smtClean="0"/>
              <a:t>(</a:t>
            </a:r>
            <a:r>
              <a:rPr lang="ru-RU" sz="3200" b="1" dirty="0"/>
              <a:t>работа в группах</a:t>
            </a:r>
            <a:r>
              <a:rPr lang="ru-RU" sz="3200" b="1" dirty="0" smtClean="0"/>
              <a:t>)</a:t>
            </a:r>
          </a:p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парте разложены листки с заданиями. (приложение 1</a:t>
            </a:r>
            <a:r>
              <a:rPr lang="ru-RU" sz="2800" dirty="0" smtClean="0"/>
              <a:t>)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/>
              <a:t>   Цель работы</a:t>
            </a:r>
            <a:r>
              <a:rPr lang="ru-RU" sz="2800" dirty="0"/>
              <a:t>, доказать гармонию стихотворной рифмы с помощью математики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b="1" dirty="0" smtClean="0"/>
              <a:t>Методом</a:t>
            </a:r>
            <a:r>
              <a:rPr lang="ru-RU" sz="2800" dirty="0" smtClean="0"/>
              <a:t> </a:t>
            </a:r>
            <a:r>
              <a:rPr lang="ru-RU" sz="2800" dirty="0"/>
              <a:t>является анализ  стихотворений  различных авторов, разделение их на стопы и дальнейшего преобразования, с целью получения графиков, отображающих изменение стихотворной пульсации на протяжении всего стихотворения.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29469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i="1" dirty="0"/>
              <a:t>Для достижения поставленной цели необходимо решить следующие задачи</a:t>
            </a:r>
            <a:r>
              <a:rPr lang="ru-RU" sz="2400" b="1" i="1" dirty="0" smtClean="0"/>
              <a:t>:</a:t>
            </a:r>
          </a:p>
          <a:p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Изучить </a:t>
            </a:r>
            <a:r>
              <a:rPr lang="ru-RU" sz="2400" dirty="0"/>
              <a:t>виды стихотворных стоп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Привести несколько примеров стихотворений и разобрать их по стопам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Перевести ударные и безударные стопы в 1 и 0 соответственно. (Перевод в двоичную систему кодирования)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Из двоичной системы кодирования полученный код перевести в десятичную систему кодирования.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Сравнить полученные результаты и на основании их построить график.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Проанализировать графики и сделать вывод.</a:t>
            </a:r>
            <a:r>
              <a:rPr lang="ru-RU" sz="2400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35376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/>
              <a:t>Последовательность решения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Разобьем данные стихотворения на стопы. </a:t>
            </a:r>
            <a:endParaRPr lang="ru-RU" sz="2400" dirty="0" smtClean="0"/>
          </a:p>
          <a:p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Красным выделены ударные, а зеленым безударные.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Косой линией обозначены стопы.</a:t>
            </a:r>
          </a:p>
          <a:p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10585176" cy="259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643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Четырехстопный ямб.  </a:t>
            </a:r>
            <a:r>
              <a:rPr lang="ru-RU" sz="2800" b="1" dirty="0" err="1">
                <a:solidFill>
                  <a:srgbClr val="FF0000"/>
                </a:solidFill>
              </a:rPr>
              <a:t>Cхема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«- Ụ ».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39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00594" cy="539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Четырехстопный хорей. </a:t>
            </a:r>
            <a:r>
              <a:rPr lang="ru-RU" sz="2800" b="1" dirty="0" err="1" smtClean="0">
                <a:solidFill>
                  <a:srgbClr val="FF0000"/>
                </a:solidFill>
              </a:rPr>
              <a:t>Cхема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«Ụ </a:t>
            </a:r>
            <a:r>
              <a:rPr lang="ru-RU" sz="2800" b="1" dirty="0" smtClean="0">
                <a:solidFill>
                  <a:srgbClr val="FF0000"/>
                </a:solidFill>
              </a:rPr>
              <a:t>-».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78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7" y="1066862"/>
            <a:ext cx="8803456" cy="516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815" y="35472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Трехстопный амфибрахий</a:t>
            </a:r>
            <a:r>
              <a:rPr lang="ru-RU" sz="3200" dirty="0" smtClean="0"/>
              <a:t>. </a:t>
            </a:r>
            <a:r>
              <a:rPr lang="ru-RU" sz="3200" b="1" dirty="0" smtClean="0">
                <a:solidFill>
                  <a:srgbClr val="FF0000"/>
                </a:solidFill>
              </a:rPr>
              <a:t>Схема </a:t>
            </a:r>
            <a:r>
              <a:rPr lang="ru-RU" sz="3200" b="1" dirty="0">
                <a:solidFill>
                  <a:srgbClr val="FF0000"/>
                </a:solidFill>
              </a:rPr>
              <a:t>« -Ụ-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87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3" y="980728"/>
            <a:ext cx="8433100" cy="550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663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Трехстопный анапест. </a:t>
            </a:r>
            <a:r>
              <a:rPr lang="ru-RU" sz="3200" b="1" dirty="0" smtClean="0">
                <a:solidFill>
                  <a:srgbClr val="FF0000"/>
                </a:solidFill>
              </a:rPr>
              <a:t>Схема </a:t>
            </a:r>
            <a:r>
              <a:rPr lang="ru-RU" sz="3200" b="1" dirty="0">
                <a:solidFill>
                  <a:srgbClr val="FF0000"/>
                </a:solidFill>
              </a:rPr>
              <a:t>«--Ụ ».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62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9" y="980728"/>
            <a:ext cx="8890351" cy="549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385" y="1166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Четырѐхстопный</a:t>
            </a:r>
            <a:r>
              <a:rPr lang="ru-RU" sz="2800" b="1" dirty="0"/>
              <a:t> </a:t>
            </a:r>
            <a:r>
              <a:rPr lang="ru-RU" sz="2800" b="1" dirty="0" smtClean="0"/>
              <a:t>дактиль</a:t>
            </a:r>
            <a:r>
              <a:rPr lang="ru-RU" b="1" dirty="0" smtClean="0"/>
              <a:t>. </a:t>
            </a:r>
            <a:r>
              <a:rPr lang="ru-RU" sz="3600" b="1" dirty="0" smtClean="0">
                <a:solidFill>
                  <a:srgbClr val="FF0000"/>
                </a:solidFill>
              </a:rPr>
              <a:t>Схема «</a:t>
            </a:r>
            <a:r>
              <a:rPr lang="ru-RU" sz="3600" b="1" dirty="0">
                <a:solidFill>
                  <a:srgbClr val="FF0000"/>
                </a:solidFill>
              </a:rPr>
              <a:t>Ụ--»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90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385" y="1166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Перевод в двоичную систему счисления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782638"/>
            <a:ext cx="7834313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703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60918856"/>
              </p:ext>
            </p:extLst>
          </p:nvPr>
        </p:nvGraphicFramePr>
        <p:xfrm>
          <a:off x="683568" y="332656"/>
          <a:ext cx="7992888" cy="59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807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564" cy="68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5" y="332656"/>
            <a:ext cx="868161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5315" y="1772816"/>
            <a:ext cx="61016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Agatha-Modern" pitchFamily="34" charset="0"/>
              </a:rPr>
              <a:t>ПОДЕЛИСЬ СВОЕЙ РАДОСТЬЮ!</a:t>
            </a:r>
            <a:endParaRPr lang="ru-RU" sz="8000" b="1" i="1" dirty="0">
              <a:latin typeface="Agatha-Moder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31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5465" y="4046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ВЫВОД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77048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Таким образом, мы получаем метод, позволя­ющий аналити­чески описать и наглядно пред­ставить важную и ощутимую на слух, но ранее не поддававшуюся чёткому опреде­лению характе­ристику — </a:t>
            </a:r>
            <a:r>
              <a:rPr lang="ru-RU" sz="4000" b="1" dirty="0"/>
              <a:t>пульс стихотворения</a:t>
            </a:r>
            <a:r>
              <a:rPr lang="ru-RU" sz="3200" dirty="0"/>
              <a:t>, создающий его эмоциональную окраску.</a:t>
            </a:r>
          </a:p>
        </p:txBody>
      </p:sp>
    </p:spTree>
    <p:extLst>
      <p:ext uri="{BB962C8B-B14F-4D97-AF65-F5344CB8AC3E}">
        <p14:creationId xmlns:p14="http://schemas.microsoft.com/office/powerpoint/2010/main" val="8575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70080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СПАСИБО ЗА ВНИМАНИЕ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011360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635000"/>
            <a:ext cx="635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1674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564" cy="68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2641" y="33265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  <p:pic>
        <p:nvPicPr>
          <p:cNvPr id="4" name="Рисунок 3" descr="http://xn--i1abbnckbmcl9fb.xn--p1ai/%D1%81%D1%82%D0%B0%D1%82%D1%8C%D0%B8/599213/im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48871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70460" y="33265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Отгадайте кроссворд.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42888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6356"/>
            <a:ext cx="2381250" cy="280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7414"/>
            <a:ext cx="2343338" cy="302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5555"/>
            <a:ext cx="3168352" cy="354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9"/>
            <a:ext cx="2543175" cy="316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40" y="3573016"/>
            <a:ext cx="2347038" cy="31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12" y="4077072"/>
            <a:ext cx="3188867" cy="247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19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56166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 smtClean="0"/>
              <a:t>Математика </a:t>
            </a:r>
            <a:r>
              <a:rPr lang="ru-RU" sz="2400" b="1" dirty="0"/>
              <a:t>и литература –</a:t>
            </a:r>
            <a:br>
              <a:rPr lang="ru-RU" sz="2400" b="1" dirty="0"/>
            </a:br>
            <a:r>
              <a:rPr lang="ru-RU" sz="2400" b="1" dirty="0"/>
              <a:t>Две ветви человеческой культуры,</a:t>
            </a:r>
            <a:br>
              <a:rPr lang="ru-RU" sz="2400" b="1" dirty="0"/>
            </a:br>
            <a:r>
              <a:rPr lang="ru-RU" sz="2400" b="1" dirty="0"/>
              <a:t>Две книги из одной библиотеки,</a:t>
            </a:r>
            <a:br>
              <a:rPr lang="ru-RU" sz="2400" b="1" dirty="0"/>
            </a:br>
            <a:r>
              <a:rPr lang="ru-RU" sz="2400" b="1" dirty="0"/>
              <a:t>Две песни из единой фонотеки.</a:t>
            </a:r>
          </a:p>
          <a:p>
            <a:r>
              <a:rPr lang="ru-RU" sz="2400" b="1" dirty="0"/>
              <a:t>Такие  разные, как буква и число,</a:t>
            </a:r>
            <a:br>
              <a:rPr lang="ru-RU" sz="2400" b="1" dirty="0"/>
            </a:br>
            <a:r>
              <a:rPr lang="ru-RU" sz="2400" b="1" dirty="0"/>
              <a:t>Неразделимые, как лодка и весло.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Что </a:t>
            </a:r>
            <a:r>
              <a:rPr lang="ru-RU" sz="2400" b="1" dirty="0"/>
              <a:t>их роднит, объединяет в вечность?</a:t>
            </a:r>
            <a:br>
              <a:rPr lang="ru-RU" sz="2400" b="1" dirty="0"/>
            </a:br>
            <a:r>
              <a:rPr lang="ru-RU" sz="2400" b="1" dirty="0"/>
              <a:t>Великой мысли дух и бесконечность!</a:t>
            </a:r>
          </a:p>
          <a:p>
            <a:r>
              <a:rPr lang="ru-RU" sz="2400" b="1" dirty="0"/>
              <a:t>Как в жизни нашей каждый день единствен,</a:t>
            </a:r>
            <a:br>
              <a:rPr lang="ru-RU" sz="2400" b="1" dirty="0"/>
            </a:br>
            <a:r>
              <a:rPr lang="ru-RU" sz="2400" b="1" dirty="0"/>
              <a:t>Великолепен, положителен, таинствен.</a:t>
            </a:r>
            <a:br>
              <a:rPr lang="ru-RU" sz="2400" b="1" dirty="0"/>
            </a:br>
            <a:r>
              <a:rPr lang="ru-RU" sz="2400" b="1" dirty="0"/>
              <a:t>Так слово и число едины в мирозданье,</a:t>
            </a:r>
            <a:br>
              <a:rPr lang="ru-RU" sz="2400" b="1" dirty="0"/>
            </a:br>
            <a:r>
              <a:rPr lang="ru-RU" sz="2400" b="1" dirty="0"/>
              <a:t>Два величайших человеческих создания!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4586"/>
            <a:ext cx="3003600" cy="60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122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6632"/>
            <a:ext cx="7416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Основные </a:t>
            </a:r>
            <a:r>
              <a:rPr lang="ru-RU" sz="4400" b="1" dirty="0" smtClean="0"/>
              <a:t>понятия</a:t>
            </a:r>
            <a:endParaRPr lang="ru-RU" sz="4400" dirty="0"/>
          </a:p>
          <a:p>
            <a:r>
              <a:rPr lang="ru-RU" sz="4800" b="1" dirty="0"/>
              <a:t>СТОПА</a:t>
            </a:r>
            <a:r>
              <a:rPr lang="ru-RU" sz="3600" dirty="0"/>
              <a:t> – единица длины стиха; повторяющееся сочетание ударных и безударных слогов. </a:t>
            </a:r>
            <a:endParaRPr lang="ru-RU" sz="3600" dirty="0" smtClean="0"/>
          </a:p>
          <a:p>
            <a:endParaRPr lang="ru-RU" sz="4400" dirty="0"/>
          </a:p>
          <a:p>
            <a:r>
              <a:rPr lang="ru-RU" sz="3600" dirty="0"/>
              <a:t>Ударная (сильная) часть стопы именовалась: </a:t>
            </a:r>
            <a:r>
              <a:rPr lang="ru-RU" sz="6000" dirty="0" err="1"/>
              <a:t>арсис</a:t>
            </a:r>
            <a:r>
              <a:rPr lang="ru-RU" sz="6000" dirty="0"/>
              <a:t> (Ụ</a:t>
            </a:r>
            <a:r>
              <a:rPr lang="ru-RU" sz="6000" dirty="0" smtClean="0">
                <a:sym typeface="Symbol"/>
              </a:rPr>
              <a:t></a:t>
            </a:r>
            <a:r>
              <a:rPr lang="ru-RU" sz="3600" dirty="0" smtClean="0"/>
              <a:t>, </a:t>
            </a:r>
          </a:p>
          <a:p>
            <a:r>
              <a:rPr lang="ru-RU" sz="3600" dirty="0" smtClean="0"/>
              <a:t>безударная </a:t>
            </a:r>
            <a:r>
              <a:rPr lang="ru-RU" sz="3600" dirty="0"/>
              <a:t>(слабая) - </a:t>
            </a:r>
            <a:r>
              <a:rPr lang="ru-RU" sz="6000" dirty="0"/>
              <a:t>тезис </a:t>
            </a:r>
            <a:r>
              <a:rPr lang="ru-RU" sz="6000" dirty="0" smtClean="0"/>
              <a:t>(</a:t>
            </a:r>
            <a:r>
              <a:rPr lang="ru-RU" sz="6000" dirty="0">
                <a:sym typeface="Symbol"/>
              </a:rPr>
              <a:t>-</a:t>
            </a:r>
            <a:r>
              <a:rPr lang="ru-RU" sz="6000" dirty="0" smtClean="0">
                <a:sym typeface="Symbol"/>
              </a:rPr>
              <a:t>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812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g1b2i3.files.wordpress.com/2011/05/giulio-romano-apollo-and-mu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7" y="2988486"/>
            <a:ext cx="7620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1" y="404664"/>
            <a:ext cx="74961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 время декламации античных стихов под сопровождение музыкальных инструментов слабый и сильный такты отбивались поднятием (греч. </a:t>
            </a:r>
            <a:r>
              <a:rPr lang="ru-RU" sz="3200" b="1" dirty="0" err="1"/>
              <a:t>arsis</a:t>
            </a:r>
            <a:r>
              <a:rPr lang="ru-RU" sz="3200" b="1" dirty="0"/>
              <a:t>) и опусканием (греч. </a:t>
            </a:r>
            <a:r>
              <a:rPr lang="ru-RU" sz="3200" b="1" dirty="0" err="1"/>
              <a:t>thesis</a:t>
            </a:r>
            <a:r>
              <a:rPr lang="ru-RU" sz="3200" b="1" dirty="0"/>
              <a:t>) ноги в танце. </a:t>
            </a:r>
          </a:p>
        </p:txBody>
      </p:sp>
    </p:spTree>
    <p:extLst>
      <p:ext uri="{BB962C8B-B14F-4D97-AF65-F5344CB8AC3E}">
        <p14:creationId xmlns:p14="http://schemas.microsoft.com/office/powerpoint/2010/main" val="1976404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40251"/>
              </p:ext>
            </p:extLst>
          </p:nvPr>
        </p:nvGraphicFramePr>
        <p:xfrm>
          <a:off x="683568" y="1124744"/>
          <a:ext cx="8064896" cy="5472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</a:rPr>
                        <a:t>Вид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Описание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</a:rPr>
                        <a:t>Схема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ЯМБ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двухсложная стихотворная стопа с ударением на втором слоге.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«-Ụ».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(-+) (01)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ХОРЕЙ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двухсложная стихотворная стопа с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ударением на первом слоге.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«Ụ -».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(+-) (10)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ДАКТИЛЬ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трѐхсложная</a:t>
                      </a:r>
                      <a:r>
                        <a:rPr lang="ru-RU" sz="2000" dirty="0">
                          <a:effectLst/>
                        </a:rPr>
                        <a:t> стихотворная стопа с ударением на первом слоге.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«Ụ--».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(+--) (100)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2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АМФИБРАХИЙ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трѐхсложная</a:t>
                      </a:r>
                      <a:r>
                        <a:rPr lang="ru-RU" sz="2000" dirty="0">
                          <a:effectLst/>
                        </a:rPr>
                        <a:t> стихотворная стопа с ударением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на втором слоге.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« -Ụ-»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(-+-) (010)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6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АНАПЕСТ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трѐхсложная</a:t>
                      </a:r>
                      <a:r>
                        <a:rPr lang="ru-RU" sz="2000" dirty="0">
                          <a:effectLst/>
                        </a:rPr>
                        <a:t> стихотворная стопа с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ударением на последнем слоге.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«--Ụ 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(--+) (001)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СТИХОТВОРНЫЕ РАЗМЕРЫ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88424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ФИЗКУЛЬТМИНУТКА</a:t>
            </a:r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7160"/>
            <a:ext cx="741682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99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413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Agatha-Modern</vt:lpstr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Viktar</cp:lastModifiedBy>
  <cp:revision>23</cp:revision>
  <dcterms:modified xsi:type="dcterms:W3CDTF">2020-08-29T23:34:20Z</dcterms:modified>
</cp:coreProperties>
</file>