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7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2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2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6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8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8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BA5BA06-73B7-411D-8DBF-61745135F6E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3C1BA9D-9931-4B3D-B404-973CE9DDD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7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ОБОБЩАЮЩЕЕ СЛОВО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2" y="4133265"/>
            <a:ext cx="2592986" cy="2037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45" y="-37125"/>
            <a:ext cx="2724150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28" y="5329835"/>
            <a:ext cx="833203" cy="12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/>
              <a:t>При </a:t>
            </a:r>
            <a:r>
              <a:rPr lang="ru-RU" sz="2800" b="1" i="1" dirty="0"/>
              <a:t>однородных членах</a:t>
            </a:r>
            <a:r>
              <a:rPr lang="ru-RU" sz="2800" dirty="0"/>
              <a:t> с соединительными (реже разделительными) отношениями могут использоваться так называемые </a:t>
            </a:r>
            <a:r>
              <a:rPr lang="ru-RU" sz="2800" b="1" dirty="0"/>
              <a:t>обобщающие слова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14" y="3214407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1678082"/>
            <a:ext cx="10267636" cy="4370294"/>
          </a:xfrm>
        </p:spPr>
        <p:txBody>
          <a:bodyPr>
            <a:normAutofit/>
          </a:bodyPr>
          <a:lstStyle/>
          <a:p>
            <a:r>
              <a:rPr lang="ru-RU" sz="3200" b="1" dirty="0"/>
              <a:t>Обобщающее слово</a:t>
            </a:r>
            <a:r>
              <a:rPr lang="ru-RU" sz="3200" dirty="0"/>
              <a:t> - это слово или словосочетание, которое является общим обозначением находящихся при нём однородных членов</a:t>
            </a:r>
            <a:r>
              <a:rPr lang="ru-RU" sz="3200" dirty="0" smtClean="0"/>
              <a:t>.</a:t>
            </a:r>
          </a:p>
          <a:p>
            <a:r>
              <a:rPr lang="ru-RU" sz="3200" i="1" dirty="0"/>
              <a:t>В человеке всё должно быть прекрасно: и лицо, и одежда, </a:t>
            </a:r>
            <a:r>
              <a:rPr lang="ru-RU" sz="3200" i="1" dirty="0" err="1"/>
              <a:t>идуша</a:t>
            </a:r>
            <a:r>
              <a:rPr lang="ru-RU" sz="3200" i="1" dirty="0"/>
              <a:t>, и мысли 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91" y="3644152"/>
            <a:ext cx="3272807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12" y="115158"/>
            <a:ext cx="10058400" cy="1609344"/>
          </a:xfrm>
        </p:spPr>
        <p:txBody>
          <a:bodyPr/>
          <a:lstStyle/>
          <a:p>
            <a:r>
              <a:rPr lang="ru-RU" dirty="0" smtClean="0"/>
              <a:t>ГДЕ ИСКАТЬ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659" y="1381819"/>
            <a:ext cx="10058400" cy="4050792"/>
          </a:xfrm>
        </p:spPr>
        <p:txBody>
          <a:bodyPr>
            <a:normAutofit/>
          </a:bodyPr>
          <a:lstStyle/>
          <a:p>
            <a:r>
              <a:rPr lang="ru-RU" sz="2400" b="1" dirty="0"/>
              <a:t>Обобщающие слова</a:t>
            </a:r>
            <a:r>
              <a:rPr lang="ru-RU" sz="2400" dirty="0"/>
              <a:t> могут стоять перед однородными членами или </a:t>
            </a:r>
            <a:r>
              <a:rPr lang="ru-RU" sz="2400" dirty="0" smtClean="0"/>
              <a:t>после </a:t>
            </a:r>
            <a:r>
              <a:rPr lang="ru-RU" sz="2400" dirty="0"/>
              <a:t>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6106" y="20832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4B4747"/>
                </a:solidFill>
                <a:effectLst/>
                <a:latin typeface="Arial" panose="020B0604020202020204" pitchFamily="34" charset="0"/>
              </a:rPr>
              <a:t>Повсюду: в клубе, на улицах, на скамейках у ворот, в домах– происходили шумные разговоры.</a:t>
            </a:r>
            <a:r>
              <a:rPr lang="ru-RU" sz="2800" b="0" i="0" dirty="0" smtClean="0">
                <a:solidFill>
                  <a:srgbClr val="4B4747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800" i="1" dirty="0"/>
              <a:t>Поручни, компасы, бинокли, всякие приборы и </a:t>
            </a:r>
            <a:r>
              <a:rPr lang="ru-RU" sz="2800" i="1" dirty="0" smtClean="0"/>
              <a:t>даже высокие пороги</a:t>
            </a:r>
            <a:r>
              <a:rPr lang="ru-RU" sz="2800" i="1" dirty="0"/>
              <a:t> кают – всё это было </a:t>
            </a:r>
            <a:r>
              <a:rPr lang="ru-RU" sz="2800" i="1" dirty="0" smtClean="0"/>
              <a:t>медное.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62" y="3945473"/>
            <a:ext cx="5332879" cy="26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СИНТАКСИЧЕСКАЯ 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Обобщающие слова</a:t>
            </a:r>
            <a:r>
              <a:rPr lang="ru-RU" sz="2800" dirty="0"/>
              <a:t> всегда являются тем же членом предложения, что и однородные члены, при которых они находятся, потому что они выполняют одну и ту же синтаксическую </a:t>
            </a:r>
            <a:r>
              <a:rPr lang="ru-RU" sz="2800" dirty="0" smtClean="0"/>
              <a:t>функцию.</a:t>
            </a:r>
          </a:p>
          <a:p>
            <a:r>
              <a:rPr lang="ru-RU" sz="2800" i="1" dirty="0"/>
              <a:t> Гости говорили о многих приятных и понятных вещах, как-то: о природе, о собаках, о пшенице, о чепчиках, о </a:t>
            </a:r>
            <a:r>
              <a:rPr lang="ru-RU" sz="2800" i="1" dirty="0" smtClean="0"/>
              <a:t>жеребцах.</a:t>
            </a:r>
          </a:p>
          <a:p>
            <a:r>
              <a:rPr lang="ru-RU" sz="2800" dirty="0"/>
              <a:t>В корзине была </a:t>
            </a:r>
            <a:r>
              <a:rPr lang="ru-RU" sz="2800" b="1" dirty="0"/>
              <a:t>дичь</a:t>
            </a:r>
            <a:r>
              <a:rPr lang="ru-RU" sz="2800" dirty="0"/>
              <a:t>: два те­терева и утка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26" y="-483534"/>
            <a:ext cx="27813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ЗНАК?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785231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ru-RU" sz="3200" i="1" dirty="0"/>
              <a:t>Я важней, чем запятая Или точка с запятой,</a:t>
            </a:r>
            <a:endParaRPr lang="ru-RU" sz="3200" dirty="0"/>
          </a:p>
          <a:p>
            <a:r>
              <a:rPr lang="ru-RU" sz="3200" i="1" dirty="0"/>
              <a:t>Потому что я в два раза Больше точки одноглазой.</a:t>
            </a:r>
            <a:endParaRPr lang="ru-RU" sz="3200" dirty="0"/>
          </a:p>
          <a:p>
            <a:r>
              <a:rPr lang="ru-RU" sz="3200" i="1" dirty="0"/>
              <a:t>В оба глаза я гляжу, За порядком я слежу</a:t>
            </a:r>
            <a:r>
              <a:rPr lang="ru-RU" sz="3200" i="1" dirty="0" smtClean="0"/>
              <a:t>.</a:t>
            </a:r>
          </a:p>
          <a:p>
            <a:endParaRPr lang="ru-RU" sz="3200" i="1" dirty="0"/>
          </a:p>
          <a:p>
            <a:endParaRPr lang="ru-RU" sz="3200" i="1" dirty="0" smtClean="0"/>
          </a:p>
          <a:p>
            <a:r>
              <a:rPr lang="ru-RU" sz="3200" i="1" dirty="0" smtClean="0"/>
              <a:t>КОГДА МЫ БУДЕМ СТАВИТЬ ТИРЕ?</a:t>
            </a:r>
          </a:p>
          <a:p>
            <a:r>
              <a:rPr lang="ru-RU" sz="3200" i="1" dirty="0" smtClean="0"/>
              <a:t>ФОРМУЛИРУЕМ ПРАВИЛО.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2875990"/>
            <a:ext cx="2971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39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85" y="2093976"/>
            <a:ext cx="9960391" cy="44170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sz="2800" i="1" dirty="0"/>
              <a:t>На столе лежали </a:t>
            </a:r>
            <a:r>
              <a:rPr lang="ru-RU" sz="2800" b="1" i="1" dirty="0"/>
              <a:t>письменные </a:t>
            </a:r>
            <a:r>
              <a:rPr lang="ru-RU" sz="2800" b="1" i="1" dirty="0" smtClean="0"/>
              <a:t>принадлежности</a:t>
            </a:r>
            <a:r>
              <a:rPr lang="ru-RU" sz="2800" i="1" dirty="0"/>
              <a:t> </a:t>
            </a:r>
            <a:r>
              <a:rPr lang="ru-RU" sz="2800" i="1" dirty="0" smtClean="0"/>
              <a:t>ручки</a:t>
            </a:r>
            <a:r>
              <a:rPr lang="ru-RU" sz="2800" i="1" dirty="0"/>
              <a:t>, карандаши, </a:t>
            </a:r>
            <a:r>
              <a:rPr lang="ru-RU" sz="2800" i="1" dirty="0" smtClean="0"/>
              <a:t>фломастеры.</a:t>
            </a:r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Дети</a:t>
            </a:r>
            <a:r>
              <a:rPr lang="ru-RU" sz="2800" i="1" dirty="0"/>
              <a:t>, старики, женщины  </a:t>
            </a:r>
            <a:r>
              <a:rPr lang="ru-RU" sz="2800" b="1" i="1" dirty="0"/>
              <a:t>всё </a:t>
            </a:r>
            <a:r>
              <a:rPr lang="ru-RU" sz="2800" i="1" dirty="0"/>
              <a:t>смешалось в живом потоке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 Улыбку смех и радость и покой я всё </a:t>
            </a:r>
            <a:r>
              <a:rPr lang="ru-RU" sz="2800" dirty="0" smtClean="0"/>
              <a:t>забыл.</a:t>
            </a:r>
          </a:p>
          <a:p>
            <a:pPr marL="0" indent="0">
              <a:buNone/>
            </a:pPr>
            <a:r>
              <a:rPr lang="ru-RU" sz="2800" dirty="0"/>
              <a:t>И кочки и моховые болота и пни всё хорошо под сиянием </a:t>
            </a:r>
            <a:r>
              <a:rPr lang="ru-RU" sz="2800" dirty="0" smtClean="0"/>
              <a:t>лунным.</a:t>
            </a:r>
          </a:p>
          <a:p>
            <a:pPr marL="0" indent="0">
              <a:buNone/>
            </a:pPr>
            <a:r>
              <a:rPr lang="ru-RU" sz="2800" dirty="0"/>
              <a:t> Всё радостно сияло вокруг нас небо земля и вода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 Флаг, гимн, медали, огонь, талисманы и эмблема – главные символы Олимпиады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Хлеб да каша </a:t>
            </a:r>
            <a:r>
              <a:rPr lang="ru-RU" sz="2800" dirty="0" smtClean="0"/>
              <a:t> </a:t>
            </a:r>
            <a:r>
              <a:rPr lang="ru-RU" sz="2800" dirty="0"/>
              <a:t>пища </a:t>
            </a:r>
            <a:r>
              <a:rPr lang="ru-RU" sz="2800" dirty="0" smtClean="0"/>
              <a:t>наша.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44" y="0"/>
            <a:ext cx="2170666" cy="23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Синтаксический разбор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Железные </a:t>
            </a:r>
            <a:r>
              <a:rPr lang="ru-RU" sz="3200" dirty="0"/>
              <a:t>зубы, костяная нога, все люди знают – это </a:t>
            </a:r>
            <a:r>
              <a:rPr lang="ru-RU" sz="3200" dirty="0" smtClean="0"/>
              <a:t>Баба…</a:t>
            </a:r>
          </a:p>
          <a:p>
            <a:r>
              <a:rPr lang="ru-RU" sz="3200" i="1" dirty="0"/>
              <a:t>Ни дождь, ни ветер, ни холод – ничто не могло остановить юных туристов</a:t>
            </a:r>
            <a:r>
              <a:rPr lang="ru-RU" sz="3200" i="1" dirty="0" smtClean="0"/>
              <a:t>.</a:t>
            </a:r>
          </a:p>
          <a:p>
            <a:r>
              <a:rPr lang="ru-RU" sz="3200" i="1" dirty="0"/>
              <a:t>Дорога постоянно меняла уклон: то поднималась вверх, то опускалась.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50" y="484632"/>
            <a:ext cx="904875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66" y="4760821"/>
            <a:ext cx="2097179" cy="20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1959505"/>
            <a:ext cx="3469154" cy="4158233"/>
          </a:xfrm>
        </p:spPr>
      </p:pic>
      <p:sp>
        <p:nvSpPr>
          <p:cNvPr id="6" name="Овальная выноска 5"/>
          <p:cNvSpPr/>
          <p:nvPr/>
        </p:nvSpPr>
        <p:spPr>
          <a:xfrm>
            <a:off x="3536577" y="1627095"/>
            <a:ext cx="6199094" cy="1824698"/>
          </a:xfrm>
          <a:prstGeom prst="wedgeEllipseCallout">
            <a:avLst>
              <a:gd name="adj1" fmla="val -47948"/>
              <a:gd name="adj2" fmla="val 6765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77118" y="1959505"/>
            <a:ext cx="178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Упр.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47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30</TotalTime>
  <Words>132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Rockwell</vt:lpstr>
      <vt:lpstr>Rockwell Condensed</vt:lpstr>
      <vt:lpstr>Wingdings</vt:lpstr>
      <vt:lpstr>Дерево</vt:lpstr>
      <vt:lpstr>ОБОБЩАЮЩЕЕ СЛОВО</vt:lpstr>
      <vt:lpstr>ЧТО ЭТО ТАКОЕ?</vt:lpstr>
      <vt:lpstr>ЗНАЧЕНИЕ</vt:lpstr>
      <vt:lpstr>ГДЕ ИСКАТЬ</vt:lpstr>
      <vt:lpstr>СИНТАКСИЧЕСКАЯ РОЛЬ</vt:lpstr>
      <vt:lpstr>КАКОЙ ЗНАК?</vt:lpstr>
      <vt:lpstr>ПРАКТИКУМ</vt:lpstr>
      <vt:lpstr>Синтаксический разбор</vt:lpstr>
      <vt:lpstr>ДОМАШНЕЕ ЗАДАНИЕ.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ОБОБЩАЮЩЕЕ СЛОВО</dc:title>
  <dc:creator>SafetyWork</dc:creator>
  <cp:lastModifiedBy>Viktar</cp:lastModifiedBy>
  <cp:revision>6</cp:revision>
  <dcterms:created xsi:type="dcterms:W3CDTF">2016-01-17T00:27:49Z</dcterms:created>
  <dcterms:modified xsi:type="dcterms:W3CDTF">2020-08-30T01:43:48Z</dcterms:modified>
</cp:coreProperties>
</file>