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7" r:id="rId2"/>
    <p:sldId id="264" r:id="rId3"/>
    <p:sldId id="281" r:id="rId4"/>
    <p:sldId id="282" r:id="rId5"/>
    <p:sldId id="283" r:id="rId6"/>
    <p:sldId id="284" r:id="rId7"/>
    <p:sldId id="296" r:id="rId8"/>
    <p:sldId id="297" r:id="rId9"/>
    <p:sldId id="300" r:id="rId10"/>
    <p:sldId id="257" r:id="rId11"/>
    <p:sldId id="286" r:id="rId12"/>
    <p:sldId id="288" r:id="rId13"/>
    <p:sldId id="290" r:id="rId14"/>
    <p:sldId id="291" r:id="rId15"/>
    <p:sldId id="292" r:id="rId16"/>
    <p:sldId id="293" r:id="rId17"/>
    <p:sldId id="289" r:id="rId18"/>
    <p:sldId id="294" r:id="rId19"/>
    <p:sldId id="295" r:id="rId20"/>
    <p:sldId id="298" r:id="rId21"/>
    <p:sldId id="299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CCFFCC"/>
    <a:srgbClr val="99FF99"/>
    <a:srgbClr val="003300"/>
    <a:srgbClr val="006600"/>
    <a:srgbClr val="0099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97" d="100"/>
          <a:sy n="97" d="100"/>
        </p:scale>
        <p:origin x="-3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8BE42-CF62-4E75-B3C5-01C2529649DB}" type="datetimeFigureOut">
              <a:rPr lang="ru-RU"/>
              <a:pPr>
                <a:defRPr/>
              </a:pPr>
              <a:t>08.01.2017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775E58-045D-46C7-977F-5D8419AB3D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8722-DFF8-4AEE-B58A-F2F1F71927F7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46C1-E132-454D-9D8B-E4F932FC3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5AB7-7242-470D-90D5-CF9AF44309EE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4E60-8C3C-4C4A-8987-486509E67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704-2AA4-4161-BB1B-7FD70D05FA58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9974-0A46-4AF2-80A7-1D3720957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C016-D592-4485-A7AB-03558E95B62D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E3D5-10FA-44DF-8ED3-FE9DB2380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21AA-CC2D-445F-8BD2-60D4E0CC783D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C237-75DE-46F9-BB9E-705128D38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7F7D-12DF-4BEE-997B-02C9434D2858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DA3A-DE15-42A7-96F4-7C0D1DB58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CCAAD-01F9-441A-AA36-0AB9BCC6C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67F6-0DA5-4D0E-8AAC-CF61FA7B55E9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3A5BB-DE9F-4B40-91F7-7B8F2649EDB5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0D9E-6BD6-4E88-B91D-8BE99FE75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388F-A70E-41BE-ACF1-5A19EEA3F791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DF68-BF24-4E0F-AEFC-DC904E9B8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4C9D-275E-4B93-B1E7-F727C0E62BE0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0DD1-A917-409C-BC4C-78039FA7B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5D2C-FE8E-4C9E-AEB0-F9856BBC842C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A10E-865A-4EED-A35B-838E86200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B8291B-5C87-4093-BFF2-96D3247E2108}" type="datetime1">
              <a:rPr lang="en-US"/>
              <a:pPr>
                <a:defRPr/>
              </a:pPr>
              <a:t>1/8/2017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243375-5416-45EC-81BB-D1A4BB9F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09" r:id="rId2"/>
    <p:sldLayoutId id="2147483818" r:id="rId3"/>
    <p:sldLayoutId id="2147483810" r:id="rId4"/>
    <p:sldLayoutId id="2147483819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A2B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48696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A2B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A2B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мальчик читает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31511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Tom'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3291">
            <a:off x="374650" y="708025"/>
            <a:ext cx="29987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34945">
            <a:off x="6080125" y="914400"/>
            <a:ext cx="2778125" cy="1343025"/>
          </a:xfrm>
          <a:prstGeom prst="rect">
            <a:avLst/>
          </a:prstGeom>
          <a:solidFill>
            <a:schemeClr val="tx1">
              <a:lumMod val="95000"/>
            </a:scheme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bg1"/>
                </a:solidFill>
              </a:rPr>
              <a:t>book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3400" y="2971800"/>
            <a:ext cx="8229600" cy="1219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8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rPr>
              <a:t>Possessive Case</a:t>
            </a:r>
            <a:endParaRPr lang="ru-RU" sz="8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495800"/>
            <a:ext cx="9144000" cy="1905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8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Притяжательный падеж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971800"/>
            <a:ext cx="2438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/>
                <a:cs typeface="Times New Roman"/>
              </a:rPr>
              <a:t>Чей?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3657600"/>
            <a:ext cx="3810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/>
                <a:cs typeface="Times New Roman"/>
              </a:rPr>
              <a:t>ПРЕДМЕТ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971800" y="2895600"/>
            <a:ext cx="30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ru-RU" sz="7200" b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3352800" y="3505200"/>
            <a:ext cx="838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5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</a:t>
            </a:r>
            <a:endParaRPr lang="ru-RU" sz="115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342" name="Text Box 7"/>
          <p:cNvSpPr>
            <a:spLocks noChangeArrowheads="1"/>
          </p:cNvSpPr>
          <p:nvPr/>
        </p:nvSpPr>
        <p:spPr bwMode="auto">
          <a:xfrm>
            <a:off x="228600" y="228600"/>
            <a:ext cx="8686800" cy="12049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Образование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притяжательного падежа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343" name="Text Box 7"/>
          <p:cNvSpPr>
            <a:spLocks noChangeArrowheads="1"/>
          </p:cNvSpPr>
          <p:nvPr/>
        </p:nvSpPr>
        <p:spPr bwMode="auto">
          <a:xfrm>
            <a:off x="381000" y="2057400"/>
            <a:ext cx="24384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ед. число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7" descr="boy with a ca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81000"/>
            <a:ext cx="2112963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>
            <a:spLocks noChangeArrowheads="1"/>
          </p:cNvSpPr>
          <p:nvPr/>
        </p:nvSpPr>
        <p:spPr bwMode="auto">
          <a:xfrm>
            <a:off x="1219200" y="1066800"/>
            <a:ext cx="3429000" cy="9302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Tom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cat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364" name="Text Box 7"/>
          <p:cNvSpPr>
            <a:spLocks noChangeArrowheads="1"/>
          </p:cNvSpPr>
          <p:nvPr/>
        </p:nvSpPr>
        <p:spPr bwMode="auto">
          <a:xfrm>
            <a:off x="5715000" y="3048000"/>
            <a:ext cx="16002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Tom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5365" name="Рисунок 12" descr="malchik chitae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679825"/>
            <a:ext cx="3505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>
            <a:spLocks noChangeArrowheads="1"/>
          </p:cNvSpPr>
          <p:nvPr/>
        </p:nvSpPr>
        <p:spPr bwMode="auto">
          <a:xfrm>
            <a:off x="381000" y="5638800"/>
            <a:ext cx="16002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Mike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Text Box 7"/>
          <p:cNvSpPr>
            <a:spLocks noChangeArrowheads="1"/>
          </p:cNvSpPr>
          <p:nvPr/>
        </p:nvSpPr>
        <p:spPr bwMode="auto">
          <a:xfrm>
            <a:off x="4724400" y="49530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Mike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book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971800"/>
            <a:ext cx="3581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/>
                <a:cs typeface="Times New Roman"/>
              </a:rPr>
              <a:t>Чей?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3733800"/>
            <a:ext cx="3810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/>
                <a:cs typeface="Times New Roman"/>
              </a:rPr>
              <a:t>ПРЕДМЕТ</a:t>
            </a: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4038600" y="2971800"/>
            <a:ext cx="30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ru-RU" sz="7200" b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3200400" y="4038600"/>
            <a:ext cx="457200" cy="7080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</a:t>
            </a:r>
            <a:endParaRPr lang="ru-RU" sz="40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390" name="Text Box 7"/>
          <p:cNvSpPr>
            <a:spLocks noChangeArrowheads="1"/>
          </p:cNvSpPr>
          <p:nvPr/>
        </p:nvSpPr>
        <p:spPr bwMode="auto">
          <a:xfrm>
            <a:off x="228600" y="228600"/>
            <a:ext cx="8686800" cy="12049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Образование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притяжательного падежа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391" name="Text Box 7"/>
          <p:cNvSpPr>
            <a:spLocks noChangeArrowheads="1"/>
          </p:cNvSpPr>
          <p:nvPr/>
        </p:nvSpPr>
        <p:spPr bwMode="auto">
          <a:xfrm>
            <a:off x="381000" y="2057400"/>
            <a:ext cx="24384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мн. число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392" name="Text Box 7"/>
          <p:cNvSpPr>
            <a:spLocks noChangeArrowheads="1"/>
          </p:cNvSpPr>
          <p:nvPr/>
        </p:nvSpPr>
        <p:spPr bwMode="auto">
          <a:xfrm>
            <a:off x="2971800" y="2057400"/>
            <a:ext cx="6858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C00000"/>
                </a:solidFill>
                <a:latin typeface="Cambria" pitchFamily="18" charset="0"/>
              </a:rPr>
              <a:t>-S</a:t>
            </a:r>
            <a:endParaRPr lang="ru-RU" sz="3600" b="1" i="1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>
            <a:spLocks noChangeArrowheads="1"/>
          </p:cNvSpPr>
          <p:nvPr/>
        </p:nvSpPr>
        <p:spPr bwMode="auto">
          <a:xfrm>
            <a:off x="381000" y="1066800"/>
            <a:ext cx="4724400" cy="9302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the girl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s’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ball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411" name="Text Box 7"/>
          <p:cNvSpPr>
            <a:spLocks noChangeArrowheads="1"/>
          </p:cNvSpPr>
          <p:nvPr/>
        </p:nvSpPr>
        <p:spPr bwMode="auto">
          <a:xfrm>
            <a:off x="5638800" y="2819400"/>
            <a:ext cx="28194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the girls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412" name="Text Box 7"/>
          <p:cNvSpPr>
            <a:spLocks noChangeArrowheads="1"/>
          </p:cNvSpPr>
          <p:nvPr/>
        </p:nvSpPr>
        <p:spPr bwMode="auto">
          <a:xfrm>
            <a:off x="304800" y="5867400"/>
            <a:ext cx="34290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my parents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Text Box 7"/>
          <p:cNvSpPr>
            <a:spLocks noChangeArrowheads="1"/>
          </p:cNvSpPr>
          <p:nvPr/>
        </p:nvSpPr>
        <p:spPr bwMode="auto">
          <a:xfrm>
            <a:off x="3962400" y="4114800"/>
            <a:ext cx="46482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my parent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s’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house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04800"/>
            <a:ext cx="25146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971800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971800"/>
            <a:ext cx="29718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/>
                <a:cs typeface="Times New Roman"/>
              </a:rPr>
              <a:t>Чей?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3810000"/>
            <a:ext cx="3810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/>
                <a:cs typeface="Times New Roman"/>
              </a:rPr>
              <a:t>ПРЕДМЕТ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352800" y="2971800"/>
            <a:ext cx="30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endParaRPr lang="ru-RU" sz="7200" b="1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8437" name="Text Box 7"/>
          <p:cNvSpPr>
            <a:spLocks noChangeArrowheads="1"/>
          </p:cNvSpPr>
          <p:nvPr/>
        </p:nvSpPr>
        <p:spPr bwMode="auto">
          <a:xfrm>
            <a:off x="228600" y="228600"/>
            <a:ext cx="8686800" cy="12049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Образование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притяжательного падежа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438" name="Text Box 7"/>
          <p:cNvSpPr>
            <a:spLocks noChangeArrowheads="1"/>
          </p:cNvSpPr>
          <p:nvPr/>
        </p:nvSpPr>
        <p:spPr bwMode="auto">
          <a:xfrm>
            <a:off x="381000" y="2057400"/>
            <a:ext cx="24384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мн. число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439" name="Text Box 7"/>
          <p:cNvSpPr>
            <a:spLocks noChangeArrowheads="1"/>
          </p:cNvSpPr>
          <p:nvPr/>
        </p:nvSpPr>
        <p:spPr bwMode="auto">
          <a:xfrm>
            <a:off x="2971800" y="2057400"/>
            <a:ext cx="6858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C00000"/>
                </a:solidFill>
                <a:latin typeface="Cambria" pitchFamily="18" charset="0"/>
              </a:rPr>
              <a:t>-S</a:t>
            </a:r>
            <a:endParaRPr lang="ru-RU" sz="3600" b="1" i="1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19400" y="1905000"/>
            <a:ext cx="990600" cy="914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819400" y="1981200"/>
            <a:ext cx="914400" cy="762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3657600" y="3581400"/>
            <a:ext cx="838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500" b="1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S</a:t>
            </a:r>
            <a:endParaRPr lang="ru-RU" sz="11500" b="1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>
            <a:spLocks noChangeArrowheads="1"/>
          </p:cNvSpPr>
          <p:nvPr/>
        </p:nvSpPr>
        <p:spPr bwMode="auto">
          <a:xfrm>
            <a:off x="762000" y="5257800"/>
            <a:ext cx="7315200" cy="9302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the children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school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459" name="Text Box 7"/>
          <p:cNvSpPr>
            <a:spLocks noChangeArrowheads="1"/>
          </p:cNvSpPr>
          <p:nvPr/>
        </p:nvSpPr>
        <p:spPr bwMode="auto">
          <a:xfrm>
            <a:off x="990600" y="4114800"/>
            <a:ext cx="28194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the children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219200"/>
            <a:ext cx="3429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"/>
            <a:ext cx="3565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ad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114800"/>
            <a:ext cx="2133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j0434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189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>
            <a:spLocks noChangeArrowheads="1"/>
          </p:cNvSpPr>
          <p:nvPr/>
        </p:nvSpPr>
        <p:spPr bwMode="auto">
          <a:xfrm>
            <a:off x="381000" y="457200"/>
            <a:ext cx="5638800" cy="292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Вопрос: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А если предмет принадлежит двум или более людям, </a:t>
            </a:r>
            <a:endParaRPr lang="en-US" sz="3600" b="1" i="1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куда прибавлять </a:t>
            </a:r>
            <a:r>
              <a:rPr lang="en-US" sz="3600" b="1" i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971800" y="4419600"/>
            <a:ext cx="55626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Ответ: </a:t>
            </a:r>
          </a:p>
          <a:p>
            <a:pPr>
              <a:lnSpc>
                <a:spcPct val="90000"/>
              </a:lnSpc>
            </a:pPr>
            <a:r>
              <a:rPr lang="en-US" sz="3600" b="1" i="1">
                <a:solidFill>
                  <a:srgbClr val="C00000"/>
                </a:solidFill>
                <a:latin typeface="Cambria" pitchFamily="18" charset="0"/>
              </a:rPr>
              <a:t>’s </a:t>
            </a: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добавляется только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к последнему имени.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>
            <a:spLocks noChangeArrowheads="1"/>
          </p:cNvSpPr>
          <p:nvPr/>
        </p:nvSpPr>
        <p:spPr bwMode="auto">
          <a:xfrm>
            <a:off x="228600" y="2057400"/>
            <a:ext cx="54864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Mum and Dad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car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507" name="Text Box 7"/>
          <p:cNvSpPr>
            <a:spLocks noChangeArrowheads="1"/>
          </p:cNvSpPr>
          <p:nvPr/>
        </p:nvSpPr>
        <p:spPr bwMode="auto">
          <a:xfrm>
            <a:off x="5791200" y="2133600"/>
            <a:ext cx="33528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Mum and Dad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1508" name="Рисунок 7" descr="car 3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33400"/>
            <a:ext cx="2667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68" t="5452" r="18588" b="7323"/>
          <a:stretch>
            <a:fillRect/>
          </a:stretch>
        </p:blipFill>
        <p:spPr bwMode="auto">
          <a:xfrm>
            <a:off x="6248400" y="0"/>
            <a:ext cx="229711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886200"/>
            <a:ext cx="3114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>
            <a:spLocks noChangeArrowheads="1"/>
          </p:cNvSpPr>
          <p:nvPr/>
        </p:nvSpPr>
        <p:spPr bwMode="auto">
          <a:xfrm>
            <a:off x="152400" y="6203950"/>
            <a:ext cx="32766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latin typeface="Cambria" pitchFamily="18" charset="0"/>
              </a:rPr>
              <a:t>Alex and Nick </a:t>
            </a:r>
            <a:endParaRPr lang="ru-RU" sz="36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Text Box 7"/>
          <p:cNvSpPr>
            <a:spLocks noChangeArrowheads="1"/>
          </p:cNvSpPr>
          <p:nvPr/>
        </p:nvSpPr>
        <p:spPr bwMode="auto">
          <a:xfrm>
            <a:off x="4038600" y="4038600"/>
            <a:ext cx="51054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Alex and Nick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dog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ad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267200"/>
            <a:ext cx="2133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j0434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189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>
            <a:spLocks noChangeArrowheads="1"/>
          </p:cNvSpPr>
          <p:nvPr/>
        </p:nvSpPr>
        <p:spPr bwMode="auto">
          <a:xfrm>
            <a:off x="381000" y="457200"/>
            <a:ext cx="5638800" cy="2860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Вопрос: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А если у каждого предмета свой владелец, </a:t>
            </a:r>
            <a:endParaRPr lang="en-US" sz="3600" b="1" i="1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куда прибавлять </a:t>
            </a:r>
            <a:r>
              <a:rPr lang="en-US" sz="3600" b="1" i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590800" y="4648200"/>
            <a:ext cx="62484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Ответ: </a:t>
            </a:r>
          </a:p>
          <a:p>
            <a:pPr>
              <a:lnSpc>
                <a:spcPct val="90000"/>
              </a:lnSpc>
            </a:pPr>
            <a:r>
              <a:rPr lang="en-US" sz="3600" b="1" i="1">
                <a:solidFill>
                  <a:srgbClr val="C00000"/>
                </a:solidFill>
                <a:latin typeface="Cambria" pitchFamily="18" charset="0"/>
              </a:rPr>
              <a:t>’s </a:t>
            </a: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добавляется к каждому имени.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60388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7"/>
          <p:cNvSpPr>
            <a:spLocks noChangeArrowheads="1"/>
          </p:cNvSpPr>
          <p:nvPr/>
        </p:nvSpPr>
        <p:spPr bwMode="auto">
          <a:xfrm>
            <a:off x="304800" y="4876800"/>
            <a:ext cx="3276600" cy="6540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  <a:latin typeface="Cambria" pitchFamily="18" charset="0"/>
              </a:rPr>
              <a:t>Bob and Betty 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Text Box 7"/>
          <p:cNvSpPr>
            <a:spLocks noChangeArrowheads="1"/>
          </p:cNvSpPr>
          <p:nvPr/>
        </p:nvSpPr>
        <p:spPr bwMode="auto">
          <a:xfrm>
            <a:off x="4114800" y="4953000"/>
            <a:ext cx="50292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Bob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and Betty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 dogs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Существительное</a:t>
            </a:r>
          </a:p>
        </p:txBody>
      </p:sp>
      <p:sp>
        <p:nvSpPr>
          <p:cNvPr id="12292" name="Text Box 7"/>
          <p:cNvSpPr>
            <a:spLocks noChangeArrowheads="1"/>
          </p:cNvSpPr>
          <p:nvPr/>
        </p:nvSpPr>
        <p:spPr bwMode="auto">
          <a:xfrm>
            <a:off x="381000" y="1828800"/>
            <a:ext cx="5105400" cy="1941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общий</a:t>
            </a:r>
          </a:p>
          <a:p>
            <a:pPr algn="ctr"/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падеж</a:t>
            </a:r>
          </a:p>
        </p:txBody>
      </p:sp>
      <p:sp>
        <p:nvSpPr>
          <p:cNvPr id="7" name="Text Box 7"/>
          <p:cNvSpPr>
            <a:spLocks noChangeArrowheads="1"/>
          </p:cNvSpPr>
          <p:nvPr/>
        </p:nvSpPr>
        <p:spPr bwMode="auto">
          <a:xfrm>
            <a:off x="304800" y="4495800"/>
            <a:ext cx="8610600" cy="1941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притяжательный</a:t>
            </a:r>
          </a:p>
          <a:p>
            <a:pPr algn="ctr"/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падеж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859088" y="1409700"/>
            <a:ext cx="836612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229101" y="2781300"/>
            <a:ext cx="3429000" cy="31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>
            <a:spLocks noChangeArrowheads="1"/>
          </p:cNvSpPr>
          <p:nvPr/>
        </p:nvSpPr>
        <p:spPr bwMode="auto">
          <a:xfrm>
            <a:off x="2286000" y="304800"/>
            <a:ext cx="44958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Чтение </a:t>
            </a:r>
            <a:r>
              <a:rPr lang="en-US" sz="5400" b="1">
                <a:solidFill>
                  <a:srgbClr val="C00000"/>
                </a:solidFill>
                <a:latin typeface="Cambria" pitchFamily="18" charset="0"/>
              </a:rPr>
              <a:t>’s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 Box 7"/>
          <p:cNvSpPr>
            <a:spLocks noChangeArrowheads="1"/>
          </p:cNvSpPr>
          <p:nvPr/>
        </p:nvSpPr>
        <p:spPr bwMode="auto">
          <a:xfrm>
            <a:off x="914400" y="3962400"/>
            <a:ext cx="17526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[z]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>
            <a:spLocks noChangeArrowheads="1"/>
          </p:cNvSpPr>
          <p:nvPr/>
        </p:nvSpPr>
        <p:spPr bwMode="auto">
          <a:xfrm>
            <a:off x="6553200" y="3886200"/>
            <a:ext cx="19050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[s]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447800" y="1752600"/>
            <a:ext cx="2667000" cy="1752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 rot="16200000" flipH="1">
            <a:off x="5048250" y="1428750"/>
            <a:ext cx="2590800" cy="23241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 Box 7"/>
          <p:cNvSpPr>
            <a:spLocks noChangeArrowheads="1"/>
          </p:cNvSpPr>
          <p:nvPr/>
        </p:nvSpPr>
        <p:spPr bwMode="auto">
          <a:xfrm>
            <a:off x="152400" y="1600200"/>
            <a:ext cx="42672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после звонких согласных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и гласных</a:t>
            </a:r>
            <a:endParaRPr lang="ru-RU" sz="3600" b="1" i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4584" name="Text Box 7"/>
          <p:cNvSpPr>
            <a:spLocks noChangeArrowheads="1"/>
          </p:cNvSpPr>
          <p:nvPr/>
        </p:nvSpPr>
        <p:spPr bwMode="auto">
          <a:xfrm>
            <a:off x="5257800" y="1600200"/>
            <a:ext cx="35814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после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глухих согласных </a:t>
            </a:r>
          </a:p>
        </p:txBody>
      </p:sp>
      <p:cxnSp>
        <p:nvCxnSpPr>
          <p:cNvPr id="29" name="Прямая со стрелкой 28"/>
          <p:cNvCxnSpPr>
            <a:endCxn id="32" idx="0"/>
          </p:cNvCxnSpPr>
          <p:nvPr/>
        </p:nvCxnSpPr>
        <p:spPr>
          <a:xfrm rot="16200000" flipH="1">
            <a:off x="2381250" y="3486150"/>
            <a:ext cx="4419600" cy="381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/>
          <p:cNvSpPr>
            <a:spLocks noChangeArrowheads="1"/>
          </p:cNvSpPr>
          <p:nvPr/>
        </p:nvSpPr>
        <p:spPr bwMode="auto">
          <a:xfrm>
            <a:off x="3733800" y="5715000"/>
            <a:ext cx="17526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[</a:t>
            </a:r>
            <a:r>
              <a:rPr lang="en-US" sz="4000" b="1">
                <a:solidFill>
                  <a:schemeClr val="bg1"/>
                </a:solidFill>
                <a:latin typeface="Cambria" pitchFamily="18" charset="0"/>
              </a:rPr>
              <a:t>I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z]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4587" name="Text Box 7"/>
          <p:cNvSpPr>
            <a:spLocks noChangeArrowheads="1"/>
          </p:cNvSpPr>
          <p:nvPr/>
        </p:nvSpPr>
        <p:spPr bwMode="auto">
          <a:xfrm>
            <a:off x="2819400" y="3581400"/>
            <a:ext cx="35814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после </a:t>
            </a:r>
          </a:p>
          <a:p>
            <a:pPr algn="ctr"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шипящих и свистящих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7"/>
          <p:cNvSpPr>
            <a:spLocks noChangeArrowheads="1"/>
          </p:cNvSpPr>
          <p:nvPr/>
        </p:nvSpPr>
        <p:spPr bwMode="auto">
          <a:xfrm>
            <a:off x="2438400" y="304800"/>
            <a:ext cx="44958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Read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5603" name="Text Box 7"/>
          <p:cNvSpPr>
            <a:spLocks noChangeArrowheads="1"/>
          </p:cNvSpPr>
          <p:nvPr/>
        </p:nvSpPr>
        <p:spPr bwMode="auto">
          <a:xfrm>
            <a:off x="152400" y="2514600"/>
            <a:ext cx="3124200" cy="37131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Ann’s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Tom’s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Dad’s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Mum’s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sister’s</a:t>
            </a:r>
            <a:endParaRPr lang="ru-RU" sz="4000" b="1" i="1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brother’s</a:t>
            </a:r>
          </a:p>
        </p:txBody>
      </p:sp>
      <p:sp>
        <p:nvSpPr>
          <p:cNvPr id="25604" name="Text Box 7"/>
          <p:cNvSpPr>
            <a:spLocks noChangeArrowheads="1"/>
          </p:cNvSpPr>
          <p:nvPr/>
        </p:nvSpPr>
        <p:spPr bwMode="auto">
          <a:xfrm>
            <a:off x="685800" y="1447800"/>
            <a:ext cx="17526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[z]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5605" name="Text Box 7"/>
          <p:cNvSpPr>
            <a:spLocks noChangeArrowheads="1"/>
          </p:cNvSpPr>
          <p:nvPr/>
        </p:nvSpPr>
        <p:spPr bwMode="auto">
          <a:xfrm>
            <a:off x="6858000" y="1447800"/>
            <a:ext cx="17526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[s]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5606" name="Text Box 7"/>
          <p:cNvSpPr>
            <a:spLocks noChangeArrowheads="1"/>
          </p:cNvSpPr>
          <p:nvPr/>
        </p:nvSpPr>
        <p:spPr bwMode="auto">
          <a:xfrm>
            <a:off x="6324600" y="2514600"/>
            <a:ext cx="2590800" cy="255428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Pat’s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Mark’s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aunt’s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wife’s</a:t>
            </a:r>
          </a:p>
        </p:txBody>
      </p:sp>
      <p:sp>
        <p:nvSpPr>
          <p:cNvPr id="25607" name="Text Box 7"/>
          <p:cNvSpPr>
            <a:spLocks noChangeArrowheads="1"/>
          </p:cNvSpPr>
          <p:nvPr/>
        </p:nvSpPr>
        <p:spPr bwMode="auto">
          <a:xfrm>
            <a:off x="3429000" y="4572000"/>
            <a:ext cx="2743200" cy="19415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Boss’s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James’s</a:t>
            </a:r>
          </a:p>
          <a:p>
            <a:pPr lvl="1">
              <a:lnSpc>
                <a:spcPct val="90000"/>
              </a:lnSpc>
            </a:pPr>
            <a:r>
              <a:rPr lang="en-US" sz="4000" b="1" i="1">
                <a:solidFill>
                  <a:schemeClr val="bg1"/>
                </a:solidFill>
                <a:latin typeface="Cambria" pitchFamily="18" charset="0"/>
              </a:rPr>
              <a:t>Denis’s</a:t>
            </a:r>
          </a:p>
        </p:txBody>
      </p:sp>
      <p:sp>
        <p:nvSpPr>
          <p:cNvPr id="25608" name="Text Box 7"/>
          <p:cNvSpPr>
            <a:spLocks noChangeArrowheads="1"/>
          </p:cNvSpPr>
          <p:nvPr/>
        </p:nvSpPr>
        <p:spPr bwMode="auto">
          <a:xfrm>
            <a:off x="3962400" y="3352800"/>
            <a:ext cx="1752600" cy="9302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[</a:t>
            </a:r>
            <a:r>
              <a:rPr lang="en-US" sz="4000" b="1">
                <a:solidFill>
                  <a:schemeClr val="bg1"/>
                </a:solidFill>
                <a:latin typeface="Cambria" pitchFamily="18" charset="0"/>
              </a:rPr>
              <a:t>I</a:t>
            </a:r>
            <a:r>
              <a:rPr lang="en-US" sz="5400" b="1">
                <a:solidFill>
                  <a:schemeClr val="bg1"/>
                </a:solidFill>
                <a:latin typeface="Cambria" pitchFamily="18" charset="0"/>
              </a:rPr>
              <a:t>z]</a:t>
            </a:r>
            <a:endParaRPr lang="ru-RU" sz="5400" b="1" i="1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214313" y="1828800"/>
            <a:ext cx="8929687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i="1" kern="1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Bookman Old Style"/>
              </a:rPr>
              <a:t>Thank you </a:t>
            </a:r>
          </a:p>
          <a:p>
            <a:pPr algn="ctr"/>
            <a:r>
              <a:rPr lang="en-US" sz="4000" b="1" i="1" kern="1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Bookman Old Style"/>
              </a:rPr>
              <a:t>for your work, </a:t>
            </a:r>
          </a:p>
          <a:p>
            <a:pPr algn="ctr"/>
            <a:r>
              <a:rPr lang="en-US" sz="4000" b="1" i="1" kern="10">
                <a:ln w="1587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Bookman Old Style"/>
              </a:rPr>
              <a:t>children!</a:t>
            </a:r>
            <a:endParaRPr lang="ru-RU" sz="4000" b="1" i="1" kern="10">
              <a:ln w="15875">
                <a:solidFill>
                  <a:srgbClr val="003300"/>
                </a:solidFill>
                <a:round/>
                <a:headEnd/>
                <a:tailEnd/>
              </a:ln>
              <a:solidFill>
                <a:srgbClr val="009900"/>
              </a:solid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>
            <a:spLocks noChangeArrowheads="1"/>
          </p:cNvSpPr>
          <p:nvPr/>
        </p:nvSpPr>
        <p:spPr bwMode="auto">
          <a:xfrm>
            <a:off x="228600" y="533400"/>
            <a:ext cx="8763000" cy="2308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>
                <a:solidFill>
                  <a:schemeClr val="bg1"/>
                </a:solidFill>
                <a:latin typeface="Cambria" pitchFamily="18" charset="0"/>
              </a:rPr>
              <a:t>Общий падеж – форма, </a:t>
            </a:r>
          </a:p>
          <a:p>
            <a:pPr algn="ctr">
              <a:lnSpc>
                <a:spcPct val="90000"/>
              </a:lnSpc>
            </a:pPr>
            <a:r>
              <a:rPr lang="ru-RU" sz="4800" b="1">
                <a:solidFill>
                  <a:schemeClr val="bg1"/>
                </a:solidFill>
                <a:latin typeface="Cambria" pitchFamily="18" charset="0"/>
              </a:rPr>
              <a:t>в которой существительное даётся в словаре.</a:t>
            </a:r>
          </a:p>
        </p:txBody>
      </p:sp>
      <p:sp>
        <p:nvSpPr>
          <p:cNvPr id="8" name="Text Box 7"/>
          <p:cNvSpPr>
            <a:spLocks noChangeArrowheads="1"/>
          </p:cNvSpPr>
          <p:nvPr/>
        </p:nvSpPr>
        <p:spPr bwMode="auto">
          <a:xfrm>
            <a:off x="304800" y="3657600"/>
            <a:ext cx="8610600" cy="2584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Например: </a:t>
            </a:r>
            <a:endParaRPr lang="en-US" sz="5400" b="1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5400" b="1" i="1">
                <a:solidFill>
                  <a:schemeClr val="bg1"/>
                </a:solidFill>
                <a:latin typeface="Cambria" pitchFamily="18" charset="0"/>
              </a:rPr>
              <a:t>a book, a cat, a sister, </a:t>
            </a:r>
          </a:p>
          <a:p>
            <a:pPr algn="ctr">
              <a:lnSpc>
                <a:spcPct val="90000"/>
              </a:lnSpc>
            </a:pPr>
            <a:r>
              <a:rPr lang="en-US" sz="5400" b="1" i="1">
                <a:solidFill>
                  <a:schemeClr val="bg1"/>
                </a:solidFill>
                <a:latin typeface="Cambria" pitchFamily="18" charset="0"/>
              </a:rPr>
              <a:t>an apple, a grandmother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>
            <a:spLocks noChangeArrowheads="1"/>
          </p:cNvSpPr>
          <p:nvPr/>
        </p:nvSpPr>
        <p:spPr bwMode="auto">
          <a:xfrm>
            <a:off x="228600" y="457200"/>
            <a:ext cx="8763000" cy="2308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>
                <a:solidFill>
                  <a:schemeClr val="bg1"/>
                </a:solidFill>
                <a:latin typeface="Cambria" pitchFamily="18" charset="0"/>
              </a:rPr>
              <a:t>Притяжательный падеж сообщает о том, кому принадлежит предмет.</a:t>
            </a:r>
          </a:p>
        </p:txBody>
      </p:sp>
      <p:sp>
        <p:nvSpPr>
          <p:cNvPr id="8" name="Text Box 7"/>
          <p:cNvSpPr>
            <a:spLocks noChangeArrowheads="1"/>
          </p:cNvSpPr>
          <p:nvPr/>
        </p:nvSpPr>
        <p:spPr bwMode="auto">
          <a:xfrm>
            <a:off x="304800" y="3810000"/>
            <a:ext cx="8610600" cy="2584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Например: </a:t>
            </a:r>
            <a:endParaRPr lang="en-US" sz="5400" b="1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5400" b="1" i="1">
                <a:solidFill>
                  <a:schemeClr val="bg1"/>
                </a:solidFill>
                <a:latin typeface="Cambria" pitchFamily="18" charset="0"/>
              </a:rPr>
              <a:t>Tom’s book; Mike’s cat; Mark’s apple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>
            <a:spLocks noChangeArrowheads="1"/>
          </p:cNvSpPr>
          <p:nvPr/>
        </p:nvSpPr>
        <p:spPr bwMode="auto">
          <a:xfrm>
            <a:off x="228600" y="304800"/>
            <a:ext cx="8763000" cy="30448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>
                <a:solidFill>
                  <a:schemeClr val="bg1"/>
                </a:solidFill>
                <a:latin typeface="Cambria" pitchFamily="18" charset="0"/>
              </a:rPr>
              <a:t>Притяжательный падеж также показывает какие отношения связывают людей .</a:t>
            </a:r>
          </a:p>
        </p:txBody>
      </p:sp>
      <p:sp>
        <p:nvSpPr>
          <p:cNvPr id="8" name="Text Box 7"/>
          <p:cNvSpPr>
            <a:spLocks noChangeArrowheads="1"/>
          </p:cNvSpPr>
          <p:nvPr/>
        </p:nvSpPr>
        <p:spPr bwMode="auto">
          <a:xfrm>
            <a:off x="304800" y="3886200"/>
            <a:ext cx="8610600" cy="2584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b="1">
                <a:solidFill>
                  <a:schemeClr val="bg1"/>
                </a:solidFill>
                <a:latin typeface="Cambria" pitchFamily="18" charset="0"/>
              </a:rPr>
              <a:t>Например: </a:t>
            </a:r>
            <a:endParaRPr lang="en-US" sz="5400" b="1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5400" b="1" i="1">
                <a:solidFill>
                  <a:schemeClr val="bg1"/>
                </a:solidFill>
                <a:latin typeface="Cambria" pitchFamily="18" charset="0"/>
              </a:rPr>
              <a:t>Rob’s grandmother;</a:t>
            </a:r>
          </a:p>
          <a:p>
            <a:pPr algn="ctr">
              <a:lnSpc>
                <a:spcPct val="90000"/>
              </a:lnSpc>
            </a:pPr>
            <a:r>
              <a:rPr lang="en-US" sz="5400" b="1" i="1">
                <a:solidFill>
                  <a:schemeClr val="bg1"/>
                </a:solidFill>
                <a:latin typeface="Cambria" pitchFamily="18" charset="0"/>
              </a:rPr>
              <a:t>Mark and Rosy’s brother</a:t>
            </a:r>
            <a:endParaRPr lang="ru-RU" sz="5400" b="1" i="1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ad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962400"/>
            <a:ext cx="2133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" descr="j0434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"/>
            <a:ext cx="189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>
            <a:spLocks noChangeArrowheads="1"/>
          </p:cNvSpPr>
          <p:nvPr/>
        </p:nvSpPr>
        <p:spPr bwMode="auto">
          <a:xfrm>
            <a:off x="228600" y="228600"/>
            <a:ext cx="5943600" cy="34115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Вопрос: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Как правильно переводить словосочетание с притяжательным падежом?</a:t>
            </a:r>
          </a:p>
        </p:txBody>
      </p:sp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362200" y="4343400"/>
            <a:ext cx="64770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Ответ: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Используй родительный падеж – вещь кого? чья?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>
            <a:spLocks noChangeArrowheads="1"/>
          </p:cNvSpPr>
          <p:nvPr/>
        </p:nvSpPr>
        <p:spPr bwMode="auto">
          <a:xfrm>
            <a:off x="0" y="1143000"/>
            <a:ext cx="9144000" cy="2584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Tom’s book</a:t>
            </a:r>
            <a:r>
              <a:rPr lang="ru-RU" sz="5400" b="1" i="1" dirty="0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ru-RU" sz="5400" b="1" i="1" dirty="0">
                <a:solidFill>
                  <a:srgbClr val="C00000"/>
                </a:solidFill>
                <a:latin typeface="Cambria" pitchFamily="18" charset="0"/>
              </a:rPr>
              <a:t>книга Тома</a:t>
            </a: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; </a:t>
            </a:r>
            <a:endParaRPr lang="ru-RU" sz="5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Rob’s grandmother</a:t>
            </a:r>
            <a:r>
              <a:rPr lang="ru-RU" sz="5400" b="1" i="1" dirty="0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ru-RU" sz="5400" b="1" i="1" dirty="0">
                <a:solidFill>
                  <a:srgbClr val="C00000"/>
                </a:solidFill>
                <a:latin typeface="Cambria" pitchFamily="18" charset="0"/>
              </a:rPr>
              <a:t>бабушка Роба</a:t>
            </a:r>
            <a:endParaRPr lang="en-US" sz="54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 flipH="1">
            <a:off x="1371600" y="838200"/>
            <a:ext cx="1524000" cy="6096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2" name="Text Box 7"/>
          <p:cNvSpPr>
            <a:spLocks noChangeArrowheads="1"/>
          </p:cNvSpPr>
          <p:nvPr/>
        </p:nvSpPr>
        <p:spPr bwMode="auto">
          <a:xfrm>
            <a:off x="2819400" y="381000"/>
            <a:ext cx="16002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Чья?</a:t>
            </a:r>
          </a:p>
        </p:txBody>
      </p:sp>
      <p:sp>
        <p:nvSpPr>
          <p:cNvPr id="12293" name="Text Box 7"/>
          <p:cNvSpPr>
            <a:spLocks noChangeArrowheads="1"/>
          </p:cNvSpPr>
          <p:nvPr/>
        </p:nvSpPr>
        <p:spPr bwMode="auto">
          <a:xfrm>
            <a:off x="0" y="4724400"/>
            <a:ext cx="9144000" cy="17573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i="1">
                <a:solidFill>
                  <a:schemeClr val="bg1"/>
                </a:solidFill>
                <a:latin typeface="Cambria" pitchFamily="18" charset="0"/>
              </a:rPr>
              <a:t>Mark and Rosy’s brother</a:t>
            </a:r>
            <a:r>
              <a:rPr lang="ru-RU" sz="5400" b="1" i="1">
                <a:solidFill>
                  <a:schemeClr val="bg1"/>
                </a:solidFill>
                <a:latin typeface="Cambria" pitchFamily="18" charset="0"/>
              </a:rPr>
              <a:t> – </a:t>
            </a:r>
            <a:r>
              <a:rPr lang="ru-RU" sz="5400" b="1" i="1">
                <a:solidFill>
                  <a:srgbClr val="C00000"/>
                </a:solidFill>
                <a:latin typeface="Cambria" pitchFamily="18" charset="0"/>
              </a:rPr>
              <a:t>брат Марка и Рози</a:t>
            </a:r>
          </a:p>
        </p:txBody>
      </p:sp>
      <p:sp>
        <p:nvSpPr>
          <p:cNvPr id="6" name="Выгнутая вверх стрелка 5"/>
          <p:cNvSpPr/>
          <p:nvPr/>
        </p:nvSpPr>
        <p:spPr>
          <a:xfrm flipH="1">
            <a:off x="4114800" y="4191000"/>
            <a:ext cx="2362200" cy="6096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1676400" y="4267200"/>
            <a:ext cx="4876800" cy="60960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6" name="Text Box 7"/>
          <p:cNvSpPr>
            <a:spLocks noChangeArrowheads="1"/>
          </p:cNvSpPr>
          <p:nvPr/>
        </p:nvSpPr>
        <p:spPr bwMode="auto">
          <a:xfrm>
            <a:off x="6553200" y="3962400"/>
            <a:ext cx="1600200" cy="6540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Чей?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ad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962400"/>
            <a:ext cx="2133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j04344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"/>
            <a:ext cx="1897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>
            <a:spLocks noChangeArrowheads="1"/>
          </p:cNvSpPr>
          <p:nvPr/>
        </p:nvSpPr>
        <p:spPr bwMode="auto">
          <a:xfrm>
            <a:off x="228600" y="457200"/>
            <a:ext cx="5943600" cy="2860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Вопрос: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Все существительные имеют форму притяжательного падежа?</a:t>
            </a:r>
          </a:p>
        </p:txBody>
      </p:sp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362200" y="3962400"/>
            <a:ext cx="6477000" cy="230822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1"/>
                </a:solidFill>
                <a:latin typeface="Cambria" pitchFamily="18" charset="0"/>
              </a:rPr>
              <a:t>Ответ: </a:t>
            </a:r>
          </a:p>
          <a:p>
            <a:pPr>
              <a:lnSpc>
                <a:spcPct val="90000"/>
              </a:lnSpc>
            </a:pPr>
            <a:r>
              <a:rPr lang="ru-RU" sz="3600" b="1" i="1">
                <a:solidFill>
                  <a:schemeClr val="bg1"/>
                </a:solidFill>
                <a:latin typeface="Cambria" pitchFamily="18" charset="0"/>
              </a:rPr>
              <a:t>В основном это относится  к одушевлённым существительным.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adin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1000"/>
            <a:ext cx="21336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>
            <a:spLocks noChangeArrowheads="1"/>
          </p:cNvSpPr>
          <p:nvPr/>
        </p:nvSpPr>
        <p:spPr bwMode="auto">
          <a:xfrm>
            <a:off x="2667000" y="457200"/>
            <a:ext cx="6019800" cy="181837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Для неодушевленных существительных используется предлог </a:t>
            </a:r>
            <a:r>
              <a:rPr lang="en-US" sz="4000" b="1" i="1" dirty="0" smtClean="0">
                <a:solidFill>
                  <a:srgbClr val="002060"/>
                </a:solidFill>
                <a:latin typeface="Cambria" pitchFamily="18" charset="0"/>
              </a:rPr>
              <a:t>of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u-RU" sz="3600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Text Box 7"/>
          <p:cNvSpPr>
            <a:spLocks noChangeArrowheads="1"/>
          </p:cNvSpPr>
          <p:nvPr/>
        </p:nvSpPr>
        <p:spPr bwMode="auto">
          <a:xfrm>
            <a:off x="914400" y="2971800"/>
            <a:ext cx="7162800" cy="341199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the leg </a:t>
            </a:r>
            <a:r>
              <a:rPr lang="en-US" sz="5400" b="1" i="1" dirty="0" smtClean="0">
                <a:solidFill>
                  <a:srgbClr val="002060"/>
                </a:solidFill>
                <a:latin typeface="Cambria" pitchFamily="18" charset="0"/>
              </a:rPr>
              <a:t>of</a:t>
            </a: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 the table</a:t>
            </a:r>
          </a:p>
          <a:p>
            <a:pPr algn="ctr">
              <a:lnSpc>
                <a:spcPct val="90000"/>
              </a:lnSpc>
            </a:pP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the leaf </a:t>
            </a:r>
            <a:r>
              <a:rPr lang="en-US" sz="5400" b="1" i="1" dirty="0" smtClean="0">
                <a:solidFill>
                  <a:srgbClr val="002060"/>
                </a:solidFill>
                <a:latin typeface="Cambria" pitchFamily="18" charset="0"/>
              </a:rPr>
              <a:t>of</a:t>
            </a: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 the tree</a:t>
            </a:r>
          </a:p>
          <a:p>
            <a:pPr algn="ctr">
              <a:lnSpc>
                <a:spcPct val="90000"/>
              </a:lnSpc>
            </a:pP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the name </a:t>
            </a:r>
            <a:r>
              <a:rPr lang="en-US" sz="5400" b="1" i="1" dirty="0" smtClean="0">
                <a:solidFill>
                  <a:srgbClr val="002060"/>
                </a:solidFill>
                <a:latin typeface="Cambria" pitchFamily="18" charset="0"/>
              </a:rPr>
              <a:t>of</a:t>
            </a: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 the book</a:t>
            </a:r>
          </a:p>
          <a:p>
            <a:pPr algn="ctr">
              <a:lnSpc>
                <a:spcPct val="90000"/>
              </a:lnSpc>
            </a:pP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the end </a:t>
            </a:r>
            <a:r>
              <a:rPr lang="en-US" sz="5400" b="1" i="1" dirty="0" smtClean="0">
                <a:solidFill>
                  <a:srgbClr val="002060"/>
                </a:solidFill>
                <a:latin typeface="Cambria" pitchFamily="18" charset="0"/>
              </a:rPr>
              <a:t>of </a:t>
            </a:r>
            <a:r>
              <a:rPr lang="en-US" sz="5400" b="1" i="1" dirty="0" smtClean="0">
                <a:solidFill>
                  <a:schemeClr val="bg1"/>
                </a:solidFill>
                <a:latin typeface="Cambria" pitchFamily="18" charset="0"/>
              </a:rPr>
              <a:t>the film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808</TotalTime>
  <Words>348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Usero</cp:lastModifiedBy>
  <cp:revision>129</cp:revision>
  <dcterms:modified xsi:type="dcterms:W3CDTF">2017-01-08T09:31:33Z</dcterms:modified>
</cp:coreProperties>
</file>