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4" r:id="rId8"/>
    <p:sldId id="261" r:id="rId9"/>
    <p:sldId id="262" r:id="rId10"/>
    <p:sldId id="265" r:id="rId11"/>
    <p:sldId id="266" r:id="rId12"/>
    <p:sldId id="267" r:id="rId13"/>
    <p:sldId id="268" r:id="rId14"/>
    <p:sldId id="269" r:id="rId15"/>
    <p:sldId id="274" r:id="rId16"/>
    <p:sldId id="275" r:id="rId17"/>
    <p:sldId id="276" r:id="rId18"/>
    <p:sldId id="271" r:id="rId19"/>
    <p:sldId id="272" r:id="rId20"/>
    <p:sldId id="273" r:id="rId21"/>
    <p:sldId id="27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D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C6F95-688D-42F0-B1BD-B94E2F656A31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9531-8AEC-49EE-B3F6-04EA8AFF526A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C6F95-688D-42F0-B1BD-B94E2F656A31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9531-8AEC-49EE-B3F6-04EA8AFF52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C6F95-688D-42F0-B1BD-B94E2F656A31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9531-8AEC-49EE-B3F6-04EA8AFF52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C6F95-688D-42F0-B1BD-B94E2F656A31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9531-8AEC-49EE-B3F6-04EA8AFF52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C6F95-688D-42F0-B1BD-B94E2F656A31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9531-8AEC-49EE-B3F6-04EA8AFF526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C6F95-688D-42F0-B1BD-B94E2F656A31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9531-8AEC-49EE-B3F6-04EA8AFF52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C6F95-688D-42F0-B1BD-B94E2F656A31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9531-8AEC-49EE-B3F6-04EA8AFF52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C6F95-688D-42F0-B1BD-B94E2F656A31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9531-8AEC-49EE-B3F6-04EA8AFF52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C6F95-688D-42F0-B1BD-B94E2F656A31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9531-8AEC-49EE-B3F6-04EA8AFF52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C6F95-688D-42F0-B1BD-B94E2F656A31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9531-8AEC-49EE-B3F6-04EA8AFF526A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C6F95-688D-42F0-B1BD-B94E2F656A31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9531-8AEC-49EE-B3F6-04EA8AFF526A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92C6F95-688D-42F0-B1BD-B94E2F656A31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C309531-8AEC-49EE-B3F6-04EA8AFF526A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66" y="2276872"/>
            <a:ext cx="4392488" cy="1744343"/>
          </a:xfrm>
        </p:spPr>
        <p:txBody>
          <a:bodyPr>
            <a:noAutofit/>
          </a:bodyPr>
          <a:lstStyle/>
          <a:p>
            <a:r>
              <a:rPr lang="ru-RU" sz="4000" dirty="0" smtClean="0"/>
              <a:t>Лицензионное программное обеспечение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68144" y="6021288"/>
            <a:ext cx="3267732" cy="836712"/>
          </a:xfrm>
          <a:solidFill>
            <a:schemeClr val="accent1">
              <a:alpha val="50000"/>
            </a:schemeClr>
          </a:solidFill>
          <a:effectLst>
            <a:softEdge rad="127000"/>
          </a:effectLst>
        </p:spPr>
        <p:txBody>
          <a:bodyPr>
            <a:normAutofit/>
          </a:bodyPr>
          <a:lstStyle/>
          <a:p>
            <a:pPr algn="r"/>
            <a:r>
              <a:rPr lang="ru-RU" sz="1800" dirty="0" smtClean="0"/>
              <a:t>Яна Александровна Банникова</a:t>
            </a:r>
          </a:p>
          <a:p>
            <a:pPr algn="r"/>
            <a:r>
              <a:rPr lang="ru-RU" sz="1800" dirty="0" smtClean="0"/>
              <a:t>Группа № 186-ДОУ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749316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2005876"/>
            <a:ext cx="3347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Коробочная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2" name="Picture 4" descr="http://pokupaemsoft.ru/assets/images/content/Nam-Vi-mozhete-prodat-Windows%2C-Microsoft-Office%2C-Windows-Server-i-drugoe-licenzionnoe-PO.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348880"/>
            <a:ext cx="5832648" cy="3981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332656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По международной классификации различают следующие типы лицензирования:</a:t>
            </a:r>
          </a:p>
        </p:txBody>
      </p:sp>
    </p:spTree>
    <p:extLst>
      <p:ext uri="{BB962C8B-B14F-4D97-AF65-F5344CB8AC3E}">
        <p14:creationId xmlns:p14="http://schemas.microsoft.com/office/powerpoint/2010/main" val="52408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59602" y="1618422"/>
            <a:ext cx="338437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 algn="ctr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Подписка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https://readyscript.ru/storage/tiny/images/widget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0" y="2348880"/>
            <a:ext cx="9048750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682" y="264205"/>
            <a:ext cx="864096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По международной классификации различают следующие типы лицензирования: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8559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Почему не покупают лицензионное программное обеспечение</a:t>
            </a:r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323528" y="1772816"/>
            <a:ext cx="8568952" cy="3600400"/>
            <a:chOff x="323528" y="1772816"/>
            <a:chExt cx="8568952" cy="3600400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323528" y="1772816"/>
              <a:ext cx="8568952" cy="3600400"/>
            </a:xfrm>
            <a:prstGeom prst="round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11560" y="2060848"/>
              <a:ext cx="309634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/>
                <a:t>Нет такой потребности</a:t>
              </a:r>
              <a:endParaRPr lang="ru-RU" sz="2800" dirty="0"/>
            </a:p>
          </p:txBody>
        </p:sp>
        <p:cxnSp>
          <p:nvCxnSpPr>
            <p:cNvPr id="7" name="Прямая со стрелкой 6"/>
            <p:cNvCxnSpPr/>
            <p:nvPr/>
          </p:nvCxnSpPr>
          <p:spPr>
            <a:xfrm>
              <a:off x="3047560" y="2384326"/>
              <a:ext cx="828092" cy="0"/>
            </a:xfrm>
            <a:prstGeom prst="straightConnector1">
              <a:avLst/>
            </a:prstGeom>
            <a:ln>
              <a:solidFill>
                <a:schemeClr val="accent5">
                  <a:lumMod val="20000"/>
                  <a:lumOff val="8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4146808" y="2092206"/>
              <a:ext cx="4392488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Arial" pitchFamily="34" charset="0"/>
                <a:buChar char="•"/>
              </a:pPr>
              <a:r>
                <a:rPr lang="ru-RU" sz="2800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</a:rPr>
                <a:t>Не понимают, зачем она нужна</a:t>
              </a:r>
            </a:p>
            <a:p>
              <a:pPr marL="457200" indent="-457200">
                <a:buFont typeface="Arial" pitchFamily="34" charset="0"/>
                <a:buChar char="•"/>
              </a:pPr>
              <a:r>
                <a:rPr lang="ru-RU" sz="2800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</a:rPr>
                <a:t>Не понимают, за что платят</a:t>
              </a:r>
            </a:p>
            <a:p>
              <a:pPr marL="457200" indent="-457200">
                <a:buFont typeface="Arial" pitchFamily="34" charset="0"/>
                <a:buChar char="•"/>
              </a:pPr>
              <a:r>
                <a:rPr lang="ru-RU" sz="2800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</a:rPr>
                <a:t>Не видят разницы между лицензионной и «пиратской» версией</a:t>
              </a:r>
              <a:endParaRPr lang="ru-RU" sz="2800" dirty="0">
                <a:solidFill>
                  <a:schemeClr val="accent6">
                    <a:lumMod val="20000"/>
                    <a:lumOff val="80000"/>
                  </a:schemeClr>
                </a:solidFill>
              </a:endParaRPr>
            </a:p>
          </p:txBody>
        </p:sp>
      </p:grpSp>
      <p:pic>
        <p:nvPicPr>
          <p:cNvPr id="1026" name="Picture 2" descr="http://www.geos-inform.com/wp-content/uploads/2011/09/piracy_b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98" y="3068960"/>
            <a:ext cx="3049946" cy="21857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716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Почему не покупают лицензионное программное обеспечение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323528" y="1760888"/>
            <a:ext cx="8568952" cy="4178666"/>
            <a:chOff x="323528" y="1772816"/>
            <a:chExt cx="8568952" cy="3858820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323528" y="1772816"/>
              <a:ext cx="8568952" cy="3600400"/>
            </a:xfrm>
            <a:prstGeom prst="round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67544" y="2122716"/>
              <a:ext cx="30963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/>
                <a:t>Не хватает денег </a:t>
              </a:r>
              <a:endParaRPr lang="ru-RU" sz="2800" dirty="0"/>
            </a:p>
          </p:txBody>
        </p:sp>
        <p:cxnSp>
          <p:nvCxnSpPr>
            <p:cNvPr id="7" name="Прямая со стрелкой 6"/>
            <p:cNvCxnSpPr/>
            <p:nvPr/>
          </p:nvCxnSpPr>
          <p:spPr>
            <a:xfrm>
              <a:off x="3316444" y="2355808"/>
              <a:ext cx="828092" cy="0"/>
            </a:xfrm>
            <a:prstGeom prst="straightConnector1">
              <a:avLst/>
            </a:prstGeom>
            <a:ln>
              <a:solidFill>
                <a:schemeClr val="accent5">
                  <a:lumMod val="20000"/>
                  <a:lumOff val="8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4146808" y="2092206"/>
              <a:ext cx="4392488" cy="3539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Arial" pitchFamily="34" charset="0"/>
                <a:buChar char="•"/>
              </a:pPr>
              <a:r>
                <a:rPr lang="ru-RU" sz="2800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</a:rPr>
                <a:t>Знают выгоды, но предпочитают покупать «пиратское» программное обеспечение</a:t>
              </a:r>
            </a:p>
            <a:p>
              <a:pPr marL="457200" indent="-457200">
                <a:buFont typeface="Arial" pitchFamily="34" charset="0"/>
                <a:buChar char="•"/>
              </a:pPr>
              <a:r>
                <a:rPr lang="ru-RU" sz="2800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</a:rPr>
                <a:t>Знают выгоды, но вынуждены покупать «пиратское» по</a:t>
              </a:r>
              <a:endParaRPr lang="ru-RU" sz="2800" dirty="0">
                <a:solidFill>
                  <a:schemeClr val="accent6">
                    <a:lumMod val="20000"/>
                    <a:lumOff val="80000"/>
                  </a:schemeClr>
                </a:solidFill>
              </a:endParaRPr>
            </a:p>
          </p:txBody>
        </p:sp>
      </p:grpSp>
      <p:pic>
        <p:nvPicPr>
          <p:cNvPr id="2050" name="Picture 2" descr="C:\Users\user14\Desktop\Безымянн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64476"/>
            <a:ext cx="3730490" cy="2517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517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iterra-samara.ru/media/k2/items/cache/0d422469a7bfe49699e19d8d898530d7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30" y="953804"/>
            <a:ext cx="4707444" cy="4707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362" y="221854"/>
            <a:ext cx="8229600" cy="566936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Способы приобретения лицензий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4068" y="4179486"/>
            <a:ext cx="37444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400" dirty="0" err="1" smtClean="0"/>
              <a:t>Full</a:t>
            </a:r>
            <a:r>
              <a:rPr lang="ru-RU" sz="2400" dirty="0" smtClean="0"/>
              <a:t> </a:t>
            </a:r>
            <a:r>
              <a:rPr lang="ru-RU" sz="2400" dirty="0" err="1" smtClean="0"/>
              <a:t>Package</a:t>
            </a:r>
            <a:r>
              <a:rPr lang="ru-RU" sz="2400" dirty="0" smtClean="0"/>
              <a:t> </a:t>
            </a:r>
            <a:r>
              <a:rPr lang="ru-RU" sz="2400" dirty="0" err="1" smtClean="0"/>
              <a:t>Product</a:t>
            </a:r>
            <a:r>
              <a:rPr lang="ru-RU" sz="2400" dirty="0" smtClean="0"/>
              <a:t> (FPP)</a:t>
            </a:r>
            <a:br>
              <a:rPr lang="ru-RU" sz="2400" dirty="0" smtClean="0"/>
            </a:br>
            <a:r>
              <a:rPr lang="ru-RU" sz="2400" dirty="0" smtClean="0"/>
              <a:t>Лицензия, носитель и документация упакованы в красочную коробку, продается в розничной сети.</a:t>
            </a:r>
          </a:p>
          <a:p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92080" y="771600"/>
            <a:ext cx="35283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400" dirty="0" err="1" smtClean="0"/>
              <a:t>Original</a:t>
            </a:r>
            <a:r>
              <a:rPr lang="ru-RU" sz="2400" dirty="0" smtClean="0"/>
              <a:t> </a:t>
            </a:r>
            <a:r>
              <a:rPr lang="ru-RU" sz="2400" dirty="0" err="1" smtClean="0"/>
              <a:t>Equipment</a:t>
            </a:r>
            <a:r>
              <a:rPr lang="ru-RU" sz="2400" dirty="0" smtClean="0"/>
              <a:t> </a:t>
            </a:r>
            <a:r>
              <a:rPr lang="ru-RU" sz="2400" dirty="0" err="1" smtClean="0"/>
              <a:t>Manufacturer</a:t>
            </a:r>
            <a:r>
              <a:rPr lang="ru-RU" sz="2400" dirty="0" smtClean="0"/>
              <a:t> (OEM)Лицензия на программное обеспечение для продажи вместе с новым компьютерным оборудованием.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5661248"/>
            <a:ext cx="5076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Программы лицензирования для организаций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63071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Документы, подтверждающие наличие прав на использование по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80788"/>
            <a:ext cx="31683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Доказательством подлинности могут служить:</a:t>
            </a:r>
          </a:p>
          <a:p>
            <a:endParaRPr lang="ru-RU" sz="2800" dirty="0" smtClean="0"/>
          </a:p>
          <a:p>
            <a:r>
              <a:rPr lang="ru-RU" sz="2800" dirty="0" smtClean="0"/>
              <a:t>Сертификат </a:t>
            </a:r>
            <a:r>
              <a:rPr lang="ru-RU" sz="2800" dirty="0"/>
              <a:t>подлинности (если предусмотрен </a:t>
            </a:r>
            <a:r>
              <a:rPr lang="ru-RU" sz="2800" dirty="0" smtClean="0"/>
              <a:t>производителем)</a:t>
            </a:r>
            <a:endParaRPr lang="ru-RU" sz="2800" dirty="0"/>
          </a:p>
        </p:txBody>
      </p:sp>
      <p:pic>
        <p:nvPicPr>
          <p:cNvPr id="15362" name="Picture 2" descr="http://www.proektpovol.ru/images/upload/d2f0d91a5e9c80f9b0963dd9ede8a6b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56792"/>
            <a:ext cx="3600400" cy="495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967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Документы, подтверждающие наличие прав на использование по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4088" y="1916832"/>
            <a:ext cx="3034680" cy="3124944"/>
          </a:xfrm>
        </p:spPr>
        <p:txBody>
          <a:bodyPr/>
          <a:lstStyle/>
          <a:p>
            <a:r>
              <a:rPr lang="ru-RU" sz="2800" dirty="0"/>
              <a:t>Бумажная лицензия с признаками </a:t>
            </a:r>
            <a:r>
              <a:rPr lang="ru-RU" sz="2800" dirty="0" smtClean="0"/>
              <a:t>подлинности</a:t>
            </a:r>
            <a:endParaRPr lang="ru-RU" sz="2800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1026" name="Picture 2" descr="http://www.abocms.ru/files/images/box/licence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3528392" cy="499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1160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Документы, подтверждающие наличие прав на использование по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55679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800" dirty="0"/>
              <a:t>Оригинальные носители с защитой от </a:t>
            </a:r>
            <a:r>
              <a:rPr lang="ru-RU" sz="2800" dirty="0" smtClean="0"/>
              <a:t>подделки</a:t>
            </a:r>
            <a:endParaRPr lang="ru-RU" sz="2800" dirty="0"/>
          </a:p>
        </p:txBody>
      </p:sp>
      <p:pic>
        <p:nvPicPr>
          <p:cNvPr id="2050" name="Picture 2" descr="http://nappaguys.com/data_images/56a49c02576a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869" y="2510899"/>
            <a:ext cx="5400601" cy="405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208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Тенденция развития </a:t>
            </a:r>
            <a:r>
              <a:rPr lang="ru-RU" dirty="0" smtClean="0"/>
              <a:t>лицензирования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 </a:t>
            </a:r>
            <a:r>
              <a:rPr lang="ru-RU" sz="2800" dirty="0"/>
              <a:t>На данный момент популярны два направления:</a:t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1) Подписка на лицензирование ПО. Производители программного обеспечения серьезно взялись за перевод своих продуктов на платную «подписку</a:t>
            </a:r>
            <a:r>
              <a:rPr lang="ru-RU" sz="2800" dirty="0" smtClean="0"/>
              <a:t>».</a:t>
            </a:r>
          </a:p>
          <a:p>
            <a:pPr marL="0" indent="0">
              <a:buNone/>
            </a:pPr>
            <a:r>
              <a:rPr lang="ru-RU" sz="2800" dirty="0" smtClean="0"/>
              <a:t>Лучше платить за продукт частями по мере использования.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94507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Достоинства и недостатки данного лицензирования</a:t>
            </a:r>
            <a:endParaRPr lang="ru-RU" dirty="0"/>
          </a:p>
        </p:txBody>
      </p:sp>
      <p:pic>
        <p:nvPicPr>
          <p:cNvPr id="12290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8789133" cy="409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97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Лицензионное программное обеспечение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68144" y="1412776"/>
            <a:ext cx="303468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/>
              <a:t>Лицензионное программное обеспечение – это основной элемент работоспособности цифровой техники. Лицензия должна обеспечить беспрекословную работу вашего устройства.</a:t>
            </a:r>
            <a:endParaRPr lang="ru-RU" sz="2800" dirty="0"/>
          </a:p>
        </p:txBody>
      </p:sp>
      <p:pic>
        <p:nvPicPr>
          <p:cNvPr id="4" name="Picture 2" descr="http://www.kz.all.biz/img/kz/service_catalog/12645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9" t="20707" r="5760" b="7583"/>
          <a:stretch/>
        </p:blipFill>
        <p:spPr bwMode="auto">
          <a:xfrm>
            <a:off x="251520" y="2132856"/>
            <a:ext cx="5616624" cy="362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00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/>
              <a:t>Тенденция развития лицензирования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36096" y="1600200"/>
            <a:ext cx="325070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/>
              <a:t>2) Частичный перевод коммерческих продуктов на открытые лицензии. Тем самым привлекая к себе для спонсирования крупные компании и государства.</a:t>
            </a:r>
          </a:p>
        </p:txBody>
      </p:sp>
      <p:pic>
        <p:nvPicPr>
          <p:cNvPr id="4098" name="Picture 2" descr="http://primwiki.ru/images/Home-computer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02" y="2060848"/>
            <a:ext cx="5029765" cy="335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692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smartmaster.pro/wp-content/uploads/2014/10/fon_sof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424936" cy="646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188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/>
              <a:t>Лицензионное программное обеспечение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6827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Приобретение программного продукта — это приобретение лицензии (права) на его использование. Для каждой используемой программы необходима лицензия.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http://www.lelong2u.com/wp/wp-content/galleries/computer-laptop/cyberpower-pc-windows-7-direct-11-enhanc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84784"/>
            <a:ext cx="4032448" cy="456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805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При использовании лицензионного по пользователь получает:</a:t>
            </a:r>
            <a:endParaRPr lang="ru-RU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323528" y="1803305"/>
            <a:ext cx="3770684" cy="2420688"/>
            <a:chOff x="431540" y="1781027"/>
            <a:chExt cx="2880320" cy="2136139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431540" y="1781027"/>
              <a:ext cx="2880320" cy="2136139"/>
            </a:xfrm>
            <a:prstGeom prst="round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47564" y="1946156"/>
              <a:ext cx="2448272" cy="16024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solidFill>
                    <a:schemeClr val="bg1"/>
                  </a:solidFill>
                </a:rPr>
                <a:t>Уверенность в надежности работы продуктов и системы в целом</a:t>
              </a:r>
              <a:endParaRPr lang="ru-RU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860032" y="1781027"/>
            <a:ext cx="3528392" cy="2356007"/>
            <a:chOff x="5004048" y="1781027"/>
            <a:chExt cx="2736304" cy="2125992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5004048" y="1781027"/>
              <a:ext cx="2736304" cy="2104121"/>
            </a:xfrm>
            <a:prstGeom prst="round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148064" y="1879600"/>
              <a:ext cx="2448272" cy="20274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solidFill>
                    <a:schemeClr val="bg1"/>
                  </a:solidFill>
                </a:rPr>
                <a:t>Уменьшение рисков: технологических, юридических, бизнес - рисков</a:t>
              </a:r>
              <a:endParaRPr lang="ru-RU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2555776" y="4271900"/>
            <a:ext cx="3456384" cy="2181436"/>
            <a:chOff x="2915816" y="4221088"/>
            <a:chExt cx="2880320" cy="1944216"/>
          </a:xfrm>
          <a:solidFill>
            <a:schemeClr val="accent1">
              <a:lumMod val="75000"/>
            </a:schemeClr>
          </a:solidFill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2915816" y="4221088"/>
              <a:ext cx="2880320" cy="1944216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275856" y="4413011"/>
              <a:ext cx="2448272" cy="85035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solidFill>
                    <a:schemeClr val="bg1"/>
                  </a:solidFill>
                </a:rPr>
                <a:t>Получение всех обновлений</a:t>
              </a:r>
              <a:endParaRPr lang="ru-RU" sz="28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0747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Классификация лицензий и типы лицензирования по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55576" y="1916832"/>
            <a:ext cx="7704856" cy="648072"/>
          </a:xfrm>
          <a:prstGeom prst="roundRect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547664" y="1979258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Типы лицензий</a:t>
            </a:r>
            <a:endParaRPr lang="ru-RU" sz="28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3140968"/>
            <a:ext cx="4176464" cy="648072"/>
          </a:xfrm>
          <a:prstGeom prst="round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08004" y="3140967"/>
            <a:ext cx="4249588" cy="648072"/>
          </a:xfrm>
          <a:prstGeom prst="round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2382" y="4654262"/>
            <a:ext cx="1717948" cy="720080"/>
          </a:xfrm>
          <a:prstGeom prst="roundRect">
            <a:avLst/>
          </a:prstGeom>
          <a:noFill/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56712" y="3234171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Свободного Использования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741138" y="3243010"/>
            <a:ext cx="4141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Несвободного использования</a:t>
            </a:r>
            <a:endParaRPr lang="ru-RU" sz="2400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1979712" y="2564904"/>
            <a:ext cx="0" cy="576063"/>
          </a:xfrm>
          <a:prstGeom prst="straightConnector1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6811926" y="2564903"/>
            <a:ext cx="0" cy="576063"/>
          </a:xfrm>
          <a:prstGeom prst="straightConnector1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67544" y="4782342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Открытая</a:t>
            </a:r>
            <a:endParaRPr lang="ru-RU" sz="24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123728" y="4655388"/>
            <a:ext cx="1750972" cy="720080"/>
          </a:xfrm>
          <a:prstGeom prst="roundRect">
            <a:avLst/>
          </a:prstGeom>
          <a:noFill/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993898" y="4642832"/>
            <a:ext cx="2722976" cy="720080"/>
          </a:xfrm>
          <a:prstGeom prst="roundRect">
            <a:avLst/>
          </a:prstGeom>
          <a:noFill/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811926" y="4642832"/>
            <a:ext cx="2070788" cy="720080"/>
          </a:xfrm>
          <a:prstGeom prst="roundRect">
            <a:avLst/>
          </a:prstGeom>
          <a:noFill/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2195736" y="4772039"/>
            <a:ext cx="1750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Бесплатная</a:t>
            </a:r>
            <a:endParaRPr lang="ru-RU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3993898" y="4782343"/>
            <a:ext cx="2881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Условно-бесплатная </a:t>
            </a:r>
            <a:endParaRPr lang="ru-RU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6797028" y="4772037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Коммерческая</a:t>
            </a:r>
            <a:endParaRPr lang="ru-RU" sz="2400" dirty="0"/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899592" y="3789040"/>
            <a:ext cx="0" cy="866348"/>
          </a:xfrm>
          <a:prstGeom prst="straightConnector1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2915816" y="3789040"/>
            <a:ext cx="0" cy="866348"/>
          </a:xfrm>
          <a:prstGeom prst="straightConnector1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4279866" y="3776484"/>
            <a:ext cx="0" cy="866348"/>
          </a:xfrm>
          <a:prstGeom prst="straightConnector1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5332958" y="3789040"/>
            <a:ext cx="0" cy="866348"/>
          </a:xfrm>
          <a:prstGeom prst="straightConnector1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7596336" y="3776484"/>
            <a:ext cx="0" cy="866348"/>
          </a:xfrm>
          <a:prstGeom prst="straightConnector1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046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/>
              <a:t>Классификация лицензий и типы лицензирования по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251520" y="1628800"/>
            <a:ext cx="3384376" cy="2452340"/>
            <a:chOff x="251520" y="1628800"/>
            <a:chExt cx="3384376" cy="2452340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251520" y="1628800"/>
              <a:ext cx="3384376" cy="2452340"/>
            </a:xfrm>
            <a:prstGeom prst="roundRect">
              <a:avLst/>
            </a:prstGeom>
            <a:solidFill>
              <a:schemeClr val="bg2">
                <a:lumMod val="25000"/>
                <a:lumOff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11560" y="1700808"/>
              <a:ext cx="2664296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>
                  <a:solidFill>
                    <a:schemeClr val="bg1"/>
                  </a:solidFill>
                </a:rPr>
                <a:t>К открытым относятся: </a:t>
              </a:r>
              <a:r>
                <a:rPr lang="ru-RU" sz="2400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Open</a:t>
              </a:r>
              <a:r>
                <a:rPr lang="ru-RU" sz="24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2400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Source</a:t>
              </a:r>
              <a:r>
                <a:rPr lang="ru-RU" sz="2400" dirty="0">
                  <a:solidFill>
                    <a:schemeClr val="bg1"/>
                  </a:solidFill>
                </a:rPr>
                <a:t> программы с открытым кодом которые можно модифицировать.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1156762" y="4017764"/>
            <a:ext cx="3459523" cy="2308324"/>
            <a:chOff x="1835696" y="4081140"/>
            <a:chExt cx="3459523" cy="2308324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1835696" y="4081140"/>
              <a:ext cx="3456384" cy="2300188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976573" y="4081140"/>
              <a:ext cx="3318646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>
                  <a:solidFill>
                    <a:schemeClr val="bg1"/>
                  </a:solidFill>
                </a:rPr>
                <a:t>К бесплатным относятся: </a:t>
              </a:r>
              <a:r>
                <a:rPr lang="ru-RU" sz="2400" dirty="0" err="1">
                  <a:solidFill>
                    <a:srgbClr val="FFFF00"/>
                  </a:solidFill>
                </a:rPr>
                <a:t>Freeware</a:t>
              </a:r>
              <a:r>
                <a:rPr lang="ru-RU" sz="2400" dirty="0">
                  <a:solidFill>
                    <a:schemeClr val="bg1"/>
                  </a:solidFill>
                </a:rPr>
                <a:t>, </a:t>
              </a:r>
              <a:r>
                <a:rPr lang="ru-RU" sz="2400" dirty="0">
                  <a:solidFill>
                    <a:srgbClr val="FFFF00"/>
                  </a:solidFill>
                </a:rPr>
                <a:t>GPL</a:t>
              </a:r>
              <a:r>
                <a:rPr lang="ru-RU" sz="2400" dirty="0">
                  <a:solidFill>
                    <a:schemeClr val="bg1"/>
                  </a:solidFill>
                </a:rPr>
                <a:t>, </a:t>
              </a:r>
              <a:r>
                <a:rPr lang="ru-RU" sz="2400" dirty="0" err="1">
                  <a:solidFill>
                    <a:srgbClr val="FFFF00"/>
                  </a:solidFill>
                </a:rPr>
                <a:t>Adware</a:t>
              </a:r>
              <a:r>
                <a:rPr lang="ru-RU" sz="2400" dirty="0">
                  <a:solidFill>
                    <a:schemeClr val="bg1"/>
                  </a:solidFill>
                </a:rPr>
                <a:t>, </a:t>
              </a:r>
              <a:r>
                <a:rPr lang="ru-RU" sz="2400" dirty="0" err="1">
                  <a:solidFill>
                    <a:srgbClr val="FFFF00"/>
                  </a:solidFill>
                </a:rPr>
                <a:t>Postcardware</a:t>
              </a:r>
              <a:r>
                <a:rPr lang="ru-RU" sz="2400" dirty="0">
                  <a:solidFill>
                    <a:schemeClr val="bg1"/>
                  </a:solidFill>
                </a:rPr>
                <a:t>, </a:t>
              </a:r>
              <a:r>
                <a:rPr lang="ru-RU" sz="2400" dirty="0" err="1">
                  <a:solidFill>
                    <a:srgbClr val="FFFF00"/>
                  </a:solidFill>
                </a:rPr>
                <a:t>Donationware</a:t>
              </a:r>
              <a:r>
                <a:rPr lang="ru-RU" sz="2400" dirty="0">
                  <a:solidFill>
                    <a:schemeClr val="bg1"/>
                  </a:solidFill>
                </a:rPr>
                <a:t>, </a:t>
              </a:r>
              <a:r>
                <a:rPr lang="ru-RU" sz="2400" dirty="0" err="1">
                  <a:solidFill>
                    <a:srgbClr val="FFFF00"/>
                  </a:solidFill>
                </a:rPr>
                <a:t>Nagware</a:t>
              </a:r>
              <a:r>
                <a:rPr lang="ru-RU" sz="2400" dirty="0">
                  <a:solidFill>
                    <a:schemeClr val="bg1"/>
                  </a:solidFill>
                </a:rPr>
                <a:t>/</a:t>
              </a:r>
              <a:r>
                <a:rPr lang="ru-RU" sz="2400" dirty="0" err="1">
                  <a:solidFill>
                    <a:srgbClr val="FFFF00"/>
                  </a:solidFill>
                </a:rPr>
                <a:t>Begware</a:t>
              </a:r>
              <a:r>
                <a:rPr lang="ru-RU" sz="2400" dirty="0">
                  <a:solidFill>
                    <a:schemeClr val="bg1"/>
                  </a:solidFill>
                </a:rPr>
                <a:t>.</a:t>
              </a:r>
            </a:p>
          </p:txBody>
        </p:sp>
      </p:grpSp>
      <p:sp>
        <p:nvSpPr>
          <p:cNvPr id="11" name="Скругленный прямоугольник 10"/>
          <p:cNvSpPr/>
          <p:nvPr/>
        </p:nvSpPr>
        <p:spPr>
          <a:xfrm>
            <a:off x="3923928" y="1628799"/>
            <a:ext cx="3816424" cy="12723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175956" y="1700808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К </a:t>
            </a:r>
            <a:r>
              <a:rPr lang="ru-RU" sz="2400" dirty="0">
                <a:solidFill>
                  <a:schemeClr val="bg1"/>
                </a:solidFill>
              </a:rPr>
              <a:t>условно-бесплатным относятся: </a:t>
            </a:r>
            <a:r>
              <a:rPr lang="ru-RU" sz="2400" dirty="0" err="1">
                <a:solidFill>
                  <a:srgbClr val="FFFF00"/>
                </a:solidFill>
              </a:rPr>
              <a:t>ShareWare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rgbClr val="FFFF00"/>
                </a:solidFill>
              </a:rPr>
              <a:t>TrialWare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rgbClr val="FFFF00"/>
                </a:solidFill>
              </a:rPr>
              <a:t>Demoware</a:t>
            </a:r>
            <a:r>
              <a:rPr lang="ru-RU" sz="24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860032" y="3140968"/>
            <a:ext cx="4032448" cy="280831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5040052" y="3342134"/>
            <a:ext cx="367240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К </a:t>
            </a:r>
            <a:r>
              <a:rPr lang="ru-RU" sz="2400" dirty="0">
                <a:solidFill>
                  <a:schemeClr val="bg1"/>
                </a:solidFill>
              </a:rPr>
              <a:t>коммерческим относятся: </a:t>
            </a:r>
            <a:r>
              <a:rPr lang="ru-RU" sz="2400" dirty="0" err="1">
                <a:solidFill>
                  <a:srgbClr val="FFFF00"/>
                </a:solidFill>
              </a:rPr>
              <a:t>Commercial</a:t>
            </a:r>
            <a:r>
              <a:rPr lang="ru-RU" sz="2400" dirty="0">
                <a:solidFill>
                  <a:schemeClr val="bg1"/>
                </a:solidFill>
              </a:rPr>
              <a:t> главная цель таких программ получение прибыли, код программ закрыт.</a:t>
            </a:r>
            <a:br>
              <a:rPr lang="ru-RU" sz="2400" dirty="0">
                <a:solidFill>
                  <a:schemeClr val="bg1"/>
                </a:solidFill>
              </a:rPr>
            </a:br>
            <a:endParaRPr lang="ru-RU" sz="2400" dirty="0">
              <a:solidFill>
                <a:schemeClr val="bg1"/>
              </a:solidFill>
            </a:endParaRP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16942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msk.eco-system.su/wp-content/uploads/2015/08/21419_original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8632658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386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ilotcomp.ru/upload/iblock/dc1/dc14086aa47553c3a1c65f8d90d9785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0" t="18349" r="6921" b="17651"/>
          <a:stretch/>
        </p:blipFill>
        <p:spPr bwMode="auto">
          <a:xfrm>
            <a:off x="1259632" y="2924944"/>
            <a:ext cx="6094391" cy="340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 международной классификации различают следующие типы лицензирования: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65261" y="1988840"/>
            <a:ext cx="2650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ОЕМ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1123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4" name="Picture 10" descr="http://www.microsoft.com/romania/licentiere/images/Open_License_Specimen_Contra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3" y="1595421"/>
            <a:ext cx="4200403" cy="5059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436096" y="2089584"/>
            <a:ext cx="31683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Корпоративная лицензия (коммерческая)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AutoShape 4" descr="http://apartment-anapa.ru/photos/korporativnoe-soglashenie-s-maykrosoft-50306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http://apartment-anapa.ru/photos/korporativnoe-soglashenie-s-maykrosoft-50306-large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8" descr="http://apartment-anapa.ru/photos/korporativnoe-soglashenie-s-maykrosoft-50306-large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07975" y="312738"/>
            <a:ext cx="85845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По международной классификации различают следующие типы лицензирования:</a:t>
            </a:r>
          </a:p>
        </p:txBody>
      </p:sp>
    </p:spTree>
    <p:extLst>
      <p:ext uri="{BB962C8B-B14F-4D97-AF65-F5344CB8AC3E}">
        <p14:creationId xmlns:p14="http://schemas.microsoft.com/office/powerpoint/2010/main" val="224804075"/>
      </p:ext>
    </p:extLst>
  </p:cSld>
  <p:clrMapOvr>
    <a:masterClrMapping/>
  </p:clrMapOvr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217</TotalTime>
  <Words>380</Words>
  <Application>Microsoft Office PowerPoint</Application>
  <PresentationFormat>Экран (4:3)</PresentationFormat>
  <Paragraphs>59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Паркет</vt:lpstr>
      <vt:lpstr>Лицензионное программное обеспечение</vt:lpstr>
      <vt:lpstr>Лицензионное программное обеспечение</vt:lpstr>
      <vt:lpstr>Лицензионное программное обеспечение</vt:lpstr>
      <vt:lpstr>При использовании лицензионного по пользователь получает:</vt:lpstr>
      <vt:lpstr>Классификация лицензий и типы лицензирования по</vt:lpstr>
      <vt:lpstr>Классификация лицензий и типы лицензирования по</vt:lpstr>
      <vt:lpstr>Презентация PowerPoint</vt:lpstr>
      <vt:lpstr>По международной классификации различают следующие типы лицензирования:</vt:lpstr>
      <vt:lpstr>Презентация PowerPoint</vt:lpstr>
      <vt:lpstr>Презентация PowerPoint</vt:lpstr>
      <vt:lpstr>Презентация PowerPoint</vt:lpstr>
      <vt:lpstr>Почему не покупают лицензионное программное обеспечение</vt:lpstr>
      <vt:lpstr>Почему не покупают лицензионное программное обеспечение</vt:lpstr>
      <vt:lpstr>Способы приобретения лицензий</vt:lpstr>
      <vt:lpstr>Документы, подтверждающие наличие прав на использование по</vt:lpstr>
      <vt:lpstr>Документы, подтверждающие наличие прав на использование по</vt:lpstr>
      <vt:lpstr>Документы, подтверждающие наличие прав на использование по</vt:lpstr>
      <vt:lpstr>Тенденция развития лицензирования</vt:lpstr>
      <vt:lpstr>Достоинства и недостатки данного лицензирования</vt:lpstr>
      <vt:lpstr>Тенденция развития лицензирования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Лицензионное программное обеспечение</dc:title>
  <dc:creator>user14-13</dc:creator>
  <cp:lastModifiedBy>user14</cp:lastModifiedBy>
  <cp:revision>30</cp:revision>
  <dcterms:created xsi:type="dcterms:W3CDTF">2017-01-14T03:29:10Z</dcterms:created>
  <dcterms:modified xsi:type="dcterms:W3CDTF">2017-01-28T04:19:36Z</dcterms:modified>
</cp:coreProperties>
</file>