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E0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3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znanio.ru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8182004" cy="24860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 </a:t>
            </a:r>
            <a:br>
              <a:rPr lang="ru-RU" dirty="0" smtClean="0"/>
            </a:br>
            <a:r>
              <a:rPr lang="ru-RU" dirty="0" smtClean="0"/>
              <a:t>орфографических </a:t>
            </a:r>
            <a:br>
              <a:rPr lang="ru-RU" dirty="0" smtClean="0"/>
            </a:br>
            <a:r>
              <a:rPr lang="ru-RU" dirty="0" smtClean="0"/>
              <a:t>задач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14282" y="5429264"/>
            <a:ext cx="4610104" cy="1200596"/>
          </a:xfrm>
        </p:spPr>
        <p:txBody>
          <a:bodyPr>
            <a:normAutofit/>
          </a:bodyPr>
          <a:lstStyle/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2000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Прописные (заглавные) буквы в начале текста и после знаков препинания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496"/>
            <a:ext cx="8229600" cy="34290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40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sz="40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sz="4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К</a:t>
            </a:r>
            <a:r>
              <a:rPr lang="ru-RU" sz="4000" dirty="0" smtClean="0">
                <a:solidFill>
                  <a:srgbClr val="00B050"/>
                </a:solidFill>
              </a:rPr>
              <a:t>ак  хорошо  уметь  читать!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Н</a:t>
            </a:r>
            <a:r>
              <a:rPr lang="ru-RU" sz="4000" dirty="0" smtClean="0">
                <a:solidFill>
                  <a:srgbClr val="00B050"/>
                </a:solidFill>
              </a:rPr>
              <a:t>е  надо  к  маме  приставать.</a:t>
            </a:r>
            <a:endParaRPr lang="ru-RU" sz="4000" dirty="0">
              <a:solidFill>
                <a:srgbClr val="00B050"/>
              </a:solidFill>
            </a:endParaRPr>
          </a:p>
        </p:txBody>
      </p:sp>
      <p:pic>
        <p:nvPicPr>
          <p:cNvPr id="4" name="Рисунок 3" descr="kniga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2000240"/>
            <a:ext cx="3040066" cy="2571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Прописная (заглавная) буква в собственных именах, кличках животных, названиях городов, стран, рек, морей, океанов и т.д.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3429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П</a:t>
            </a:r>
            <a:r>
              <a:rPr lang="ru-RU" sz="3200" dirty="0" smtClean="0">
                <a:solidFill>
                  <a:srgbClr val="00B050"/>
                </a:solidFill>
              </a:rPr>
              <a:t>етров </a:t>
            </a:r>
            <a:r>
              <a:rPr lang="ru-RU" sz="3200" dirty="0" smtClean="0">
                <a:solidFill>
                  <a:srgbClr val="FF0000"/>
                </a:solidFill>
              </a:rPr>
              <a:t>П</a:t>
            </a:r>
            <a:r>
              <a:rPr lang="ru-RU" sz="3200" dirty="0" smtClean="0">
                <a:solidFill>
                  <a:srgbClr val="00B050"/>
                </a:solidFill>
              </a:rPr>
              <a:t>ётр </a:t>
            </a:r>
            <a:r>
              <a:rPr lang="ru-RU" sz="3200" dirty="0" smtClean="0">
                <a:solidFill>
                  <a:srgbClr val="FF0000"/>
                </a:solidFill>
              </a:rPr>
              <a:t>П</a:t>
            </a:r>
            <a:r>
              <a:rPr lang="ru-RU" sz="3200" dirty="0" smtClean="0">
                <a:solidFill>
                  <a:srgbClr val="00B050"/>
                </a:solidFill>
              </a:rPr>
              <a:t>етрович;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Е</a:t>
            </a:r>
            <a:r>
              <a:rPr lang="ru-RU" sz="3200" dirty="0" smtClean="0">
                <a:solidFill>
                  <a:srgbClr val="00B050"/>
                </a:solidFill>
              </a:rPr>
              <a:t>вразия, </a:t>
            </a:r>
            <a:r>
              <a:rPr lang="ru-RU" sz="3200" dirty="0" smtClean="0">
                <a:solidFill>
                  <a:srgbClr val="FF0000"/>
                </a:solidFill>
              </a:rPr>
              <a:t>Р</a:t>
            </a:r>
            <a:r>
              <a:rPr lang="ru-RU" sz="3200" dirty="0" smtClean="0">
                <a:solidFill>
                  <a:srgbClr val="00B050"/>
                </a:solidFill>
              </a:rPr>
              <a:t>оссия, </a:t>
            </a:r>
            <a:r>
              <a:rPr lang="ru-RU" sz="3200" dirty="0" smtClean="0">
                <a:solidFill>
                  <a:srgbClr val="FF0000"/>
                </a:solidFill>
              </a:rPr>
              <a:t>М</a:t>
            </a:r>
            <a:r>
              <a:rPr lang="ru-RU" sz="3200" dirty="0" smtClean="0">
                <a:solidFill>
                  <a:srgbClr val="00B050"/>
                </a:solidFill>
              </a:rPr>
              <a:t>осква, </a:t>
            </a:r>
            <a:r>
              <a:rPr lang="ru-RU" sz="3200" dirty="0" smtClean="0">
                <a:solidFill>
                  <a:srgbClr val="FF0000"/>
                </a:solidFill>
              </a:rPr>
              <a:t>К</a:t>
            </a:r>
            <a:r>
              <a:rPr lang="ru-RU" sz="3200" dirty="0" smtClean="0">
                <a:solidFill>
                  <a:srgbClr val="00B050"/>
                </a:solidFill>
              </a:rPr>
              <a:t>расногорск;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Б</a:t>
            </a:r>
            <a:r>
              <a:rPr lang="ru-RU" sz="3200" dirty="0" smtClean="0">
                <a:solidFill>
                  <a:srgbClr val="00B050"/>
                </a:solidFill>
              </a:rPr>
              <a:t>айкал, </a:t>
            </a:r>
            <a:r>
              <a:rPr lang="ru-RU" sz="3200" dirty="0" smtClean="0">
                <a:solidFill>
                  <a:srgbClr val="FF0000"/>
                </a:solidFill>
              </a:rPr>
              <a:t>Е</a:t>
            </a:r>
            <a:r>
              <a:rPr lang="ru-RU" sz="3200" dirty="0" smtClean="0">
                <a:solidFill>
                  <a:srgbClr val="00B050"/>
                </a:solidFill>
              </a:rPr>
              <a:t>нисей, </a:t>
            </a:r>
            <a:r>
              <a:rPr lang="ru-RU" sz="3200" dirty="0" smtClean="0">
                <a:solidFill>
                  <a:srgbClr val="FF0000"/>
                </a:solidFill>
              </a:rPr>
              <a:t>Ч</a:t>
            </a:r>
            <a:r>
              <a:rPr lang="ru-RU" sz="3200" dirty="0" smtClean="0">
                <a:solidFill>
                  <a:srgbClr val="00B050"/>
                </a:solidFill>
              </a:rPr>
              <a:t>ёрное море, </a:t>
            </a:r>
          </a:p>
          <a:p>
            <a:pPr>
              <a:buNone/>
            </a:pPr>
            <a:r>
              <a:rPr lang="ru-RU" sz="3200" dirty="0" smtClean="0">
                <a:solidFill>
                  <a:srgbClr val="00B050"/>
                </a:solidFill>
              </a:rPr>
              <a:t>   </a:t>
            </a:r>
            <a:r>
              <a:rPr lang="ru-RU" sz="3200" dirty="0" smtClean="0">
                <a:solidFill>
                  <a:srgbClr val="FF0000"/>
                </a:solidFill>
              </a:rPr>
              <a:t>Т</a:t>
            </a:r>
            <a:r>
              <a:rPr lang="ru-RU" sz="3200" dirty="0" smtClean="0">
                <a:solidFill>
                  <a:srgbClr val="00B050"/>
                </a:solidFill>
              </a:rPr>
              <a:t>ихий океан;</a:t>
            </a:r>
          </a:p>
          <a:p>
            <a:r>
              <a:rPr lang="ru-RU" sz="3200" dirty="0" smtClean="0">
                <a:solidFill>
                  <a:srgbClr val="00B050"/>
                </a:solidFill>
              </a:rPr>
              <a:t>пёс </a:t>
            </a:r>
            <a:r>
              <a:rPr lang="ru-RU" sz="3200" dirty="0" smtClean="0">
                <a:solidFill>
                  <a:srgbClr val="FF0000"/>
                </a:solidFill>
              </a:rPr>
              <a:t>Б</a:t>
            </a:r>
            <a:r>
              <a:rPr lang="ru-RU" sz="3200" dirty="0" smtClean="0">
                <a:solidFill>
                  <a:srgbClr val="00B050"/>
                </a:solidFill>
              </a:rPr>
              <a:t>арбос, котёнок </a:t>
            </a:r>
            <a:r>
              <a:rPr lang="ru-RU" sz="3200" dirty="0" smtClean="0">
                <a:solidFill>
                  <a:srgbClr val="FF0000"/>
                </a:solidFill>
              </a:rPr>
              <a:t>П</a:t>
            </a:r>
            <a:r>
              <a:rPr lang="ru-RU" sz="3200" dirty="0" smtClean="0">
                <a:solidFill>
                  <a:srgbClr val="00B050"/>
                </a:solidFill>
              </a:rPr>
              <a:t>ушок, </a:t>
            </a:r>
          </a:p>
          <a:p>
            <a:pPr>
              <a:buNone/>
            </a:pPr>
            <a:r>
              <a:rPr lang="ru-RU" sz="3200" dirty="0" smtClean="0">
                <a:solidFill>
                  <a:srgbClr val="00B050"/>
                </a:solidFill>
              </a:rPr>
              <a:t>   корова </a:t>
            </a:r>
            <a:r>
              <a:rPr lang="ru-RU" sz="3200" dirty="0" smtClean="0">
                <a:solidFill>
                  <a:srgbClr val="FF0000"/>
                </a:solidFill>
              </a:rPr>
              <a:t>З</a:t>
            </a:r>
            <a:r>
              <a:rPr lang="ru-RU" sz="3200" dirty="0" smtClean="0">
                <a:solidFill>
                  <a:srgbClr val="00B050"/>
                </a:solidFill>
              </a:rPr>
              <a:t>орька.</a:t>
            </a:r>
            <a:endParaRPr lang="ru-RU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Разделительные Ъ и 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u="sng" dirty="0" smtClean="0">
                <a:solidFill>
                  <a:srgbClr val="00B050"/>
                </a:solidFill>
              </a:rPr>
              <a:t>Под</a:t>
            </a:r>
            <a:r>
              <a:rPr lang="ru-RU" sz="4000" dirty="0" smtClean="0">
                <a:solidFill>
                  <a:srgbClr val="FF0000"/>
                </a:solidFill>
              </a:rPr>
              <a:t>ъ</a:t>
            </a:r>
            <a:r>
              <a:rPr lang="ru-RU" sz="4000" dirty="0" smtClean="0">
                <a:solidFill>
                  <a:srgbClr val="00B050"/>
                </a:solidFill>
              </a:rPr>
              <a:t>езд, </a:t>
            </a:r>
            <a:r>
              <a:rPr lang="ru-RU" sz="4000" u="sng" dirty="0" smtClean="0">
                <a:solidFill>
                  <a:srgbClr val="00B050"/>
                </a:solidFill>
              </a:rPr>
              <a:t>с</a:t>
            </a:r>
            <a:r>
              <a:rPr lang="ru-RU" sz="4000" dirty="0" smtClean="0">
                <a:solidFill>
                  <a:srgbClr val="FF0000"/>
                </a:solidFill>
              </a:rPr>
              <a:t>ъ</a:t>
            </a:r>
            <a:r>
              <a:rPr lang="ru-RU" sz="4000" dirty="0" smtClean="0">
                <a:solidFill>
                  <a:srgbClr val="00B050"/>
                </a:solidFill>
              </a:rPr>
              <a:t>едобные, </a:t>
            </a:r>
            <a:r>
              <a:rPr lang="ru-RU" sz="4000" u="sng" dirty="0" smtClean="0">
                <a:solidFill>
                  <a:srgbClr val="00B050"/>
                </a:solidFill>
              </a:rPr>
              <a:t>в</a:t>
            </a:r>
            <a:r>
              <a:rPr lang="ru-RU" sz="4000" dirty="0" smtClean="0">
                <a:solidFill>
                  <a:srgbClr val="FF0000"/>
                </a:solidFill>
              </a:rPr>
              <a:t>ъ</a:t>
            </a:r>
            <a:r>
              <a:rPr lang="ru-RU" sz="4000" dirty="0" smtClean="0">
                <a:solidFill>
                  <a:srgbClr val="00B050"/>
                </a:solidFill>
              </a:rPr>
              <a:t>ехали</a:t>
            </a:r>
          </a:p>
          <a:p>
            <a:endParaRPr lang="ru-RU" sz="4000" dirty="0" smtClean="0">
              <a:solidFill>
                <a:srgbClr val="00B050"/>
              </a:solidFill>
            </a:endParaRPr>
          </a:p>
          <a:p>
            <a:endParaRPr lang="ru-RU" sz="40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sz="40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sz="4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В</a:t>
            </a:r>
            <a:r>
              <a:rPr lang="ru-RU" sz="4000" dirty="0" smtClean="0">
                <a:solidFill>
                  <a:srgbClr val="FF0000"/>
                </a:solidFill>
              </a:rPr>
              <a:t>ь</a:t>
            </a:r>
            <a:r>
              <a:rPr lang="ru-RU" sz="4000" dirty="0" smtClean="0">
                <a:solidFill>
                  <a:srgbClr val="00B050"/>
                </a:solidFill>
              </a:rPr>
              <a:t>юга, вороб</a:t>
            </a:r>
            <a:r>
              <a:rPr lang="ru-RU" sz="4000" dirty="0" smtClean="0">
                <a:solidFill>
                  <a:srgbClr val="FF0000"/>
                </a:solidFill>
              </a:rPr>
              <a:t>ь</a:t>
            </a:r>
            <a:r>
              <a:rPr lang="ru-RU" sz="4000" dirty="0" smtClean="0">
                <a:solidFill>
                  <a:srgbClr val="00B050"/>
                </a:solidFill>
              </a:rPr>
              <a:t>и, л</a:t>
            </a:r>
            <a:r>
              <a:rPr lang="ru-RU" sz="4000" dirty="0" smtClean="0">
                <a:solidFill>
                  <a:srgbClr val="FF0000"/>
                </a:solidFill>
              </a:rPr>
              <a:t>ь</a:t>
            </a:r>
            <a:r>
              <a:rPr lang="ru-RU" sz="4000" dirty="0" smtClean="0">
                <a:solidFill>
                  <a:srgbClr val="00B050"/>
                </a:solidFill>
              </a:rPr>
              <a:t>ёт, лист</a:t>
            </a:r>
            <a:r>
              <a:rPr lang="ru-RU" sz="4000" dirty="0" smtClean="0">
                <a:solidFill>
                  <a:srgbClr val="FF0000"/>
                </a:solidFill>
              </a:rPr>
              <a:t>ь</a:t>
            </a:r>
            <a:r>
              <a:rPr lang="ru-RU" sz="4000" dirty="0" smtClean="0">
                <a:solidFill>
                  <a:srgbClr val="00B050"/>
                </a:solidFill>
              </a:rPr>
              <a:t>я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0_2a7e1_25e0069d_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3000372"/>
            <a:ext cx="3567133" cy="1928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Ь – как показатель мягкости согласных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14620"/>
            <a:ext cx="3714776" cy="35719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тен</a:t>
            </a:r>
            <a:r>
              <a:rPr lang="ru-RU" sz="4000" dirty="0" smtClean="0">
                <a:solidFill>
                  <a:srgbClr val="FF0000"/>
                </a:solidFill>
              </a:rPr>
              <a:t>ь</a:t>
            </a: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степ</a:t>
            </a:r>
            <a:r>
              <a:rPr lang="ru-RU" sz="4000" dirty="0" smtClean="0">
                <a:solidFill>
                  <a:srgbClr val="FF0000"/>
                </a:solidFill>
              </a:rPr>
              <a:t>ь</a:t>
            </a: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пен</a:t>
            </a:r>
            <a:r>
              <a:rPr lang="ru-RU" sz="4000" dirty="0" smtClean="0">
                <a:solidFill>
                  <a:srgbClr val="FF0000"/>
                </a:solidFill>
              </a:rPr>
              <a:t>ь</a:t>
            </a:r>
            <a:r>
              <a:rPr lang="ru-RU" sz="4000" dirty="0" smtClean="0">
                <a:solidFill>
                  <a:srgbClr val="00B050"/>
                </a:solidFill>
              </a:rPr>
              <a:t>ки</a:t>
            </a: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кон</a:t>
            </a:r>
            <a:r>
              <a:rPr lang="ru-RU" sz="4000" dirty="0" smtClean="0">
                <a:solidFill>
                  <a:srgbClr val="FF0000"/>
                </a:solidFill>
              </a:rPr>
              <a:t>ь</a:t>
            </a:r>
            <a:r>
              <a:rPr lang="ru-RU" sz="4000" dirty="0" smtClean="0">
                <a:solidFill>
                  <a:srgbClr val="00B050"/>
                </a:solidFill>
              </a:rPr>
              <a:t>ки</a:t>
            </a: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ел</a:t>
            </a:r>
            <a:r>
              <a:rPr lang="ru-RU" sz="4000" dirty="0" smtClean="0">
                <a:solidFill>
                  <a:srgbClr val="FF0000"/>
                </a:solidFill>
              </a:rPr>
              <a:t>ь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027" name="Tree"/>
          <p:cNvSpPr>
            <a:spLocks noEditPoints="1" noChangeArrowheads="1"/>
          </p:cNvSpPr>
          <p:nvPr/>
        </p:nvSpPr>
        <p:spPr bwMode="auto">
          <a:xfrm>
            <a:off x="6357950" y="1785926"/>
            <a:ext cx="1809750" cy="431008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928694"/>
          </a:xfrm>
        </p:spPr>
        <p:txBody>
          <a:bodyPr/>
          <a:lstStyle/>
          <a:p>
            <a:r>
              <a:rPr lang="ru-RU" dirty="0" smtClean="0"/>
              <a:t>Правописание приставок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u="sng" dirty="0" smtClean="0">
                <a:solidFill>
                  <a:srgbClr val="00B050"/>
                </a:solidFill>
              </a:rPr>
              <a:t>П</a:t>
            </a:r>
            <a:r>
              <a:rPr lang="ru-RU" sz="4000" u="sng" dirty="0" smtClean="0">
                <a:solidFill>
                  <a:srgbClr val="FFC000"/>
                </a:solidFill>
              </a:rPr>
              <a:t>о</a:t>
            </a:r>
            <a:r>
              <a:rPr lang="ru-RU" sz="4000" dirty="0" smtClean="0">
                <a:solidFill>
                  <a:srgbClr val="00B050"/>
                </a:solidFill>
              </a:rPr>
              <a:t>садка, </a:t>
            </a:r>
            <a:r>
              <a:rPr lang="ru-RU" sz="4000" u="sng" dirty="0" smtClean="0">
                <a:solidFill>
                  <a:srgbClr val="00B050"/>
                </a:solidFill>
              </a:rPr>
              <a:t>д</a:t>
            </a:r>
            <a:r>
              <a:rPr lang="ru-RU" sz="4000" u="sng" dirty="0" smtClean="0">
                <a:solidFill>
                  <a:srgbClr val="FFC000"/>
                </a:solidFill>
              </a:rPr>
              <a:t>о</a:t>
            </a:r>
            <a:r>
              <a:rPr lang="ru-RU" sz="4000" dirty="0" smtClean="0">
                <a:solidFill>
                  <a:srgbClr val="00B050"/>
                </a:solidFill>
              </a:rPr>
              <a:t>бежал, </a:t>
            </a:r>
            <a:r>
              <a:rPr lang="ru-RU" sz="4000" u="sng" dirty="0" smtClean="0">
                <a:solidFill>
                  <a:srgbClr val="00B050"/>
                </a:solidFill>
              </a:rPr>
              <a:t>пр</a:t>
            </a:r>
            <a:r>
              <a:rPr lang="ru-RU" sz="4000" u="sng" dirty="0" smtClean="0">
                <a:solidFill>
                  <a:srgbClr val="FFC000"/>
                </a:solidFill>
              </a:rPr>
              <a:t>о</a:t>
            </a:r>
            <a:r>
              <a:rPr lang="ru-RU" sz="4000" dirty="0" smtClean="0">
                <a:solidFill>
                  <a:srgbClr val="00B050"/>
                </a:solidFill>
              </a:rPr>
              <a:t>бежка;</a:t>
            </a:r>
          </a:p>
          <a:p>
            <a:r>
              <a:rPr lang="ru-RU" sz="4000" u="sng" dirty="0" smtClean="0">
                <a:solidFill>
                  <a:srgbClr val="00B050"/>
                </a:solidFill>
              </a:rPr>
              <a:t>Ра</a:t>
            </a:r>
            <a:r>
              <a:rPr lang="ru-RU" sz="4000" u="sng" dirty="0" smtClean="0">
                <a:solidFill>
                  <a:srgbClr val="FF0000"/>
                </a:solidFill>
              </a:rPr>
              <a:t>с</a:t>
            </a:r>
            <a:r>
              <a:rPr lang="ru-RU" sz="4000" dirty="0" smtClean="0">
                <a:solidFill>
                  <a:srgbClr val="0E0EA2"/>
                </a:solidFill>
              </a:rPr>
              <a:t>с</a:t>
            </a:r>
            <a:r>
              <a:rPr lang="ru-RU" sz="4000" dirty="0" smtClean="0">
                <a:solidFill>
                  <a:srgbClr val="00B050"/>
                </a:solidFill>
              </a:rPr>
              <a:t>адил, </a:t>
            </a:r>
            <a:r>
              <a:rPr lang="ru-RU" sz="4000" u="sng" dirty="0" smtClean="0">
                <a:solidFill>
                  <a:srgbClr val="00B050"/>
                </a:solidFill>
              </a:rPr>
              <a:t>ра</a:t>
            </a:r>
            <a:r>
              <a:rPr lang="ru-RU" sz="4000" u="sng" dirty="0" smtClean="0">
                <a:solidFill>
                  <a:srgbClr val="FF0000"/>
                </a:solidFill>
              </a:rPr>
              <a:t>с</a:t>
            </a:r>
            <a:r>
              <a:rPr lang="ru-RU" sz="4000" dirty="0" smtClean="0">
                <a:solidFill>
                  <a:srgbClr val="0E0EA2"/>
                </a:solidFill>
              </a:rPr>
              <a:t>х</a:t>
            </a:r>
            <a:r>
              <a:rPr lang="ru-RU" sz="4000" dirty="0" smtClean="0">
                <a:solidFill>
                  <a:srgbClr val="00B050"/>
                </a:solidFill>
              </a:rPr>
              <a:t>одился, </a:t>
            </a:r>
            <a:r>
              <a:rPr lang="ru-RU" sz="4000" u="sng" dirty="0" smtClean="0">
                <a:solidFill>
                  <a:srgbClr val="00B050"/>
                </a:solidFill>
              </a:rPr>
              <a:t>ра</a:t>
            </a:r>
            <a:r>
              <a:rPr lang="ru-RU" sz="4000" u="sng" dirty="0" smtClean="0">
                <a:solidFill>
                  <a:srgbClr val="CC0099"/>
                </a:solidFill>
              </a:rPr>
              <a:t>з</a:t>
            </a:r>
            <a:r>
              <a:rPr lang="ru-RU" sz="4000" dirty="0" smtClean="0">
                <a:solidFill>
                  <a:srgbClr val="00B0F0"/>
                </a:solidFill>
              </a:rPr>
              <a:t>в</a:t>
            </a:r>
            <a:r>
              <a:rPr lang="ru-RU" sz="4000" dirty="0" smtClean="0">
                <a:solidFill>
                  <a:srgbClr val="00B050"/>
                </a:solidFill>
              </a:rPr>
              <a:t>озил, </a:t>
            </a:r>
            <a:r>
              <a:rPr lang="ru-RU" sz="4000" u="sng" dirty="0" smtClean="0">
                <a:solidFill>
                  <a:srgbClr val="00B050"/>
                </a:solidFill>
              </a:rPr>
              <a:t>ра</a:t>
            </a:r>
            <a:r>
              <a:rPr lang="ru-RU" sz="4000" u="sng" dirty="0" smtClean="0">
                <a:solidFill>
                  <a:srgbClr val="CC0099"/>
                </a:solidFill>
              </a:rPr>
              <a:t>з</a:t>
            </a:r>
            <a:r>
              <a:rPr lang="ru-RU" sz="4000" dirty="0" smtClean="0">
                <a:solidFill>
                  <a:srgbClr val="00B0F0"/>
                </a:solidFill>
              </a:rPr>
              <a:t>б</a:t>
            </a:r>
            <a:r>
              <a:rPr lang="ru-RU" sz="4000" dirty="0" smtClean="0">
                <a:solidFill>
                  <a:srgbClr val="00B050"/>
                </a:solidFill>
              </a:rPr>
              <a:t>росал;</a:t>
            </a:r>
          </a:p>
          <a:p>
            <a:r>
              <a:rPr lang="ru-RU" sz="4000" u="sng" dirty="0" smtClean="0">
                <a:solidFill>
                  <a:srgbClr val="00B050"/>
                </a:solidFill>
              </a:rPr>
              <a:t>И</a:t>
            </a:r>
            <a:r>
              <a:rPr lang="ru-RU" sz="4000" u="sng" dirty="0" smtClean="0">
                <a:solidFill>
                  <a:srgbClr val="FF0000"/>
                </a:solidFill>
              </a:rPr>
              <a:t>с</a:t>
            </a:r>
            <a:r>
              <a:rPr lang="ru-RU" sz="4000" dirty="0" smtClean="0">
                <a:solidFill>
                  <a:srgbClr val="0E0EA2"/>
                </a:solidFill>
              </a:rPr>
              <a:t>п</a:t>
            </a:r>
            <a:r>
              <a:rPr lang="ru-RU" sz="4000" dirty="0" smtClean="0">
                <a:solidFill>
                  <a:srgbClr val="00B050"/>
                </a:solidFill>
              </a:rPr>
              <a:t>исал, </a:t>
            </a:r>
            <a:r>
              <a:rPr lang="ru-RU" sz="4000" u="sng" dirty="0" smtClean="0">
                <a:solidFill>
                  <a:srgbClr val="00B050"/>
                </a:solidFill>
              </a:rPr>
              <a:t>и</a:t>
            </a:r>
            <a:r>
              <a:rPr lang="ru-RU" sz="4000" u="sng" dirty="0" smtClean="0">
                <a:solidFill>
                  <a:srgbClr val="FF0000"/>
                </a:solidFill>
              </a:rPr>
              <a:t>с</a:t>
            </a:r>
            <a:r>
              <a:rPr lang="ru-RU" sz="4000" dirty="0" smtClean="0">
                <a:solidFill>
                  <a:srgbClr val="0E0EA2"/>
                </a:solidFill>
              </a:rPr>
              <a:t>т</a:t>
            </a:r>
            <a:r>
              <a:rPr lang="ru-RU" sz="4000" dirty="0" smtClean="0">
                <a:solidFill>
                  <a:srgbClr val="00B050"/>
                </a:solidFill>
              </a:rPr>
              <a:t>ратил, </a:t>
            </a:r>
            <a:r>
              <a:rPr lang="ru-RU" sz="4000" u="sng" dirty="0" smtClean="0">
                <a:solidFill>
                  <a:srgbClr val="00B050"/>
                </a:solidFill>
              </a:rPr>
              <a:t>и</a:t>
            </a:r>
            <a:r>
              <a:rPr lang="ru-RU" sz="4000" u="sng" dirty="0" smtClean="0">
                <a:solidFill>
                  <a:srgbClr val="CC0099"/>
                </a:solidFill>
              </a:rPr>
              <a:t>з</a:t>
            </a:r>
            <a:r>
              <a:rPr lang="ru-RU" sz="4000" dirty="0" smtClean="0">
                <a:solidFill>
                  <a:srgbClr val="00B0F0"/>
                </a:solidFill>
              </a:rPr>
              <a:t>б</a:t>
            </a:r>
            <a:r>
              <a:rPr lang="ru-RU" sz="4000" dirty="0" smtClean="0">
                <a:solidFill>
                  <a:srgbClr val="00B050"/>
                </a:solidFill>
              </a:rPr>
              <a:t>ил, </a:t>
            </a:r>
            <a:r>
              <a:rPr lang="ru-RU" sz="4000" u="sng" dirty="0" smtClean="0">
                <a:solidFill>
                  <a:srgbClr val="00B050"/>
                </a:solidFill>
              </a:rPr>
              <a:t>и</a:t>
            </a:r>
            <a:r>
              <a:rPr lang="ru-RU" sz="4000" u="sng" dirty="0" smtClean="0">
                <a:solidFill>
                  <a:srgbClr val="CC0099"/>
                </a:solidFill>
              </a:rPr>
              <a:t>з</a:t>
            </a:r>
            <a:r>
              <a:rPr lang="ru-RU" sz="4000" dirty="0" smtClean="0">
                <a:solidFill>
                  <a:srgbClr val="00B0F0"/>
                </a:solidFill>
              </a:rPr>
              <a:t>г</a:t>
            </a:r>
            <a:r>
              <a:rPr lang="ru-RU" sz="4000" dirty="0" smtClean="0">
                <a:solidFill>
                  <a:srgbClr val="00B050"/>
                </a:solidFill>
              </a:rPr>
              <a:t>нал.</a:t>
            </a:r>
            <a:endParaRPr lang="ru-RU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ru-RU" dirty="0" smtClean="0"/>
              <a:t>Правописание предлогов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27960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По</a:t>
            </a:r>
            <a:r>
              <a:rPr lang="ru-RU" sz="4000" dirty="0" smtClean="0">
                <a:solidFill>
                  <a:srgbClr val="00B050"/>
                </a:solidFill>
              </a:rPr>
              <a:t>  лесу (</a:t>
            </a:r>
            <a:r>
              <a:rPr lang="ru-RU" sz="4000" dirty="0" smtClean="0">
                <a:solidFill>
                  <a:srgbClr val="FF0000"/>
                </a:solidFill>
              </a:rPr>
              <a:t>по</a:t>
            </a:r>
            <a:r>
              <a:rPr lang="ru-RU" sz="4000" dirty="0" smtClean="0">
                <a:solidFill>
                  <a:srgbClr val="00B050"/>
                </a:solidFill>
              </a:rPr>
              <a:t> </a:t>
            </a:r>
            <a:r>
              <a:rPr lang="ru-RU" sz="4000" dirty="0" smtClean="0">
                <a:solidFill>
                  <a:srgbClr val="0E0EA2"/>
                </a:solidFill>
              </a:rPr>
              <a:t>тёмному</a:t>
            </a:r>
            <a:r>
              <a:rPr lang="ru-RU" sz="4000" dirty="0" smtClean="0">
                <a:solidFill>
                  <a:srgbClr val="00B050"/>
                </a:solidFill>
              </a:rPr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лесу</a:t>
            </a:r>
            <a:r>
              <a:rPr lang="ru-RU" sz="4000" dirty="0" smtClean="0">
                <a:solidFill>
                  <a:srgbClr val="00B050"/>
                </a:solidFill>
              </a:rPr>
              <a:t>)</a:t>
            </a:r>
          </a:p>
          <a:p>
            <a:pPr>
              <a:buNone/>
            </a:pPr>
            <a:endParaRPr lang="ru-RU" sz="40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sz="40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sz="4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На </a:t>
            </a:r>
            <a:r>
              <a:rPr lang="ru-RU" sz="4000" dirty="0" smtClean="0">
                <a:solidFill>
                  <a:srgbClr val="00B050"/>
                </a:solidFill>
              </a:rPr>
              <a:t> ветке сидит филин.</a:t>
            </a: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(</a:t>
            </a:r>
            <a:r>
              <a:rPr lang="ru-RU" sz="4000" dirty="0" smtClean="0">
                <a:solidFill>
                  <a:srgbClr val="FF0000"/>
                </a:solidFill>
              </a:rPr>
              <a:t>на</a:t>
            </a:r>
            <a:r>
              <a:rPr lang="ru-RU" sz="4000" dirty="0" smtClean="0">
                <a:solidFill>
                  <a:srgbClr val="00B050"/>
                </a:solidFill>
              </a:rPr>
              <a:t> </a:t>
            </a:r>
            <a:r>
              <a:rPr lang="ru-RU" sz="4000" dirty="0" smtClean="0">
                <a:solidFill>
                  <a:srgbClr val="0E0EA2"/>
                </a:solidFill>
              </a:rPr>
              <a:t>большой</a:t>
            </a:r>
            <a:r>
              <a:rPr lang="ru-RU" sz="4000" dirty="0" smtClean="0">
                <a:solidFill>
                  <a:srgbClr val="00B050"/>
                </a:solidFill>
              </a:rPr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ветке</a:t>
            </a:r>
            <a:r>
              <a:rPr lang="ru-RU" sz="4000" dirty="0" smtClean="0">
                <a:solidFill>
                  <a:srgbClr val="00B050"/>
                </a:solidFill>
              </a:rPr>
              <a:t>) </a:t>
            </a:r>
            <a:endParaRPr lang="en-US" sz="40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sz="4000" dirty="0">
              <a:solidFill>
                <a:srgbClr val="00B050"/>
              </a:solidFill>
            </a:endParaRPr>
          </a:p>
        </p:txBody>
      </p:sp>
      <p:pic>
        <p:nvPicPr>
          <p:cNvPr id="4" name="Рисунок 3" descr="1255854750_7dfe871a4c7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2786058"/>
            <a:ext cx="1571636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Правописание местоимений </a:t>
            </a:r>
            <a:br>
              <a:rPr lang="ru-RU" dirty="0" smtClean="0"/>
            </a:br>
            <a:r>
              <a:rPr lang="ru-RU" dirty="0" smtClean="0"/>
              <a:t>3-го лица </a:t>
            </a:r>
            <a:br>
              <a:rPr lang="ru-RU" dirty="0" smtClean="0"/>
            </a:br>
            <a:r>
              <a:rPr lang="ru-RU" dirty="0" smtClean="0"/>
              <a:t>с предлогами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143248"/>
            <a:ext cx="8229600" cy="2493652"/>
          </a:xfrm>
        </p:spPr>
        <p:txBody>
          <a:bodyPr>
            <a:normAutofit fontScale="92500" lnSpcReduction="10000"/>
          </a:bodyPr>
          <a:lstStyle/>
          <a:p>
            <a:r>
              <a:rPr lang="ru-RU" sz="4000" dirty="0" smtClean="0">
                <a:solidFill>
                  <a:srgbClr val="00B050"/>
                </a:solidFill>
              </a:rPr>
              <a:t>Он – </a:t>
            </a:r>
            <a:r>
              <a:rPr lang="ru-RU" sz="4000" dirty="0" smtClean="0">
                <a:solidFill>
                  <a:srgbClr val="0E0EA2"/>
                </a:solidFill>
              </a:rPr>
              <a:t>у </a:t>
            </a:r>
            <a:r>
              <a:rPr lang="ru-RU" sz="4000" dirty="0" smtClean="0">
                <a:solidFill>
                  <a:srgbClr val="00B050"/>
                </a:solidFill>
              </a:rPr>
              <a:t> </a:t>
            </a:r>
            <a:r>
              <a:rPr lang="ru-RU" sz="4000" dirty="0" smtClean="0">
                <a:solidFill>
                  <a:srgbClr val="CC0099"/>
                </a:solidFill>
              </a:rPr>
              <a:t>н</a:t>
            </a:r>
            <a:r>
              <a:rPr lang="ru-RU" sz="4000" dirty="0" smtClean="0">
                <a:solidFill>
                  <a:srgbClr val="00B050"/>
                </a:solidFill>
              </a:rPr>
              <a:t>его</a:t>
            </a:r>
          </a:p>
          <a:p>
            <a:r>
              <a:rPr lang="ru-RU" sz="4000" dirty="0" smtClean="0">
                <a:solidFill>
                  <a:srgbClr val="00B050"/>
                </a:solidFill>
              </a:rPr>
              <a:t>Она – </a:t>
            </a:r>
            <a:r>
              <a:rPr lang="ru-RU" sz="4000" dirty="0" smtClean="0">
                <a:solidFill>
                  <a:srgbClr val="0E0EA2"/>
                </a:solidFill>
              </a:rPr>
              <a:t>к </a:t>
            </a:r>
            <a:r>
              <a:rPr lang="ru-RU" sz="4000" dirty="0" smtClean="0">
                <a:solidFill>
                  <a:srgbClr val="00B050"/>
                </a:solidFill>
              </a:rPr>
              <a:t> </a:t>
            </a:r>
            <a:r>
              <a:rPr lang="ru-RU" sz="4000" dirty="0" smtClean="0">
                <a:solidFill>
                  <a:srgbClr val="CC0099"/>
                </a:solidFill>
              </a:rPr>
              <a:t>н</a:t>
            </a:r>
            <a:r>
              <a:rPr lang="ru-RU" sz="4000" dirty="0" smtClean="0">
                <a:solidFill>
                  <a:srgbClr val="00B050"/>
                </a:solidFill>
              </a:rPr>
              <a:t>ей</a:t>
            </a:r>
          </a:p>
          <a:p>
            <a:r>
              <a:rPr lang="ru-RU" sz="4000" dirty="0" smtClean="0">
                <a:solidFill>
                  <a:srgbClr val="00B050"/>
                </a:solidFill>
              </a:rPr>
              <a:t>Оно –</a:t>
            </a:r>
            <a:r>
              <a:rPr lang="ru-RU" sz="4000" dirty="0" smtClean="0">
                <a:solidFill>
                  <a:srgbClr val="0E0EA2"/>
                </a:solidFill>
              </a:rPr>
              <a:t> в </a:t>
            </a:r>
            <a:r>
              <a:rPr lang="ru-RU" sz="4000" dirty="0" smtClean="0">
                <a:solidFill>
                  <a:srgbClr val="CC0099"/>
                </a:solidFill>
              </a:rPr>
              <a:t>н</a:t>
            </a:r>
            <a:r>
              <a:rPr lang="ru-RU" sz="4000" dirty="0" smtClean="0">
                <a:solidFill>
                  <a:srgbClr val="00B050"/>
                </a:solidFill>
              </a:rPr>
              <a:t>его</a:t>
            </a:r>
          </a:p>
          <a:p>
            <a:r>
              <a:rPr lang="ru-RU" sz="4000" dirty="0" smtClean="0">
                <a:solidFill>
                  <a:srgbClr val="00B050"/>
                </a:solidFill>
              </a:rPr>
              <a:t>Они – </a:t>
            </a:r>
            <a:r>
              <a:rPr lang="ru-RU" sz="4000" dirty="0" smtClean="0">
                <a:solidFill>
                  <a:srgbClr val="0E0EA2"/>
                </a:solidFill>
              </a:rPr>
              <a:t>с</a:t>
            </a:r>
            <a:r>
              <a:rPr lang="ru-RU" sz="4000" dirty="0" smtClean="0">
                <a:solidFill>
                  <a:srgbClr val="00B050"/>
                </a:solidFill>
              </a:rPr>
              <a:t>  </a:t>
            </a:r>
            <a:r>
              <a:rPr lang="ru-RU" sz="4000" dirty="0" smtClean="0">
                <a:solidFill>
                  <a:srgbClr val="CC0099"/>
                </a:solidFill>
              </a:rPr>
              <a:t>н</a:t>
            </a:r>
            <a:r>
              <a:rPr lang="ru-RU" sz="4000" dirty="0" smtClean="0">
                <a:solidFill>
                  <a:srgbClr val="00B050"/>
                </a:solidFill>
              </a:rPr>
              <a:t>ими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Приставка С – </a:t>
            </a:r>
            <a:r>
              <a:rPr lang="ru-RU" i="1" dirty="0" smtClean="0"/>
              <a:t>(приставки З – не бывает)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68880"/>
            <a:ext cx="8229600" cy="13173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С</a:t>
            </a:r>
            <a:r>
              <a:rPr lang="ru-RU" sz="4000" dirty="0" smtClean="0">
                <a:solidFill>
                  <a:srgbClr val="00B050"/>
                </a:solidFill>
              </a:rPr>
              <a:t>шить, </a:t>
            </a:r>
            <a:r>
              <a:rPr lang="ru-RU" sz="4000" dirty="0" smtClean="0">
                <a:solidFill>
                  <a:srgbClr val="FF0000"/>
                </a:solidFill>
              </a:rPr>
              <a:t>с</a:t>
            </a:r>
            <a:r>
              <a:rPr lang="ru-RU" sz="4000" dirty="0" smtClean="0">
                <a:solidFill>
                  <a:srgbClr val="00B050"/>
                </a:solidFill>
              </a:rPr>
              <a:t>бить, </a:t>
            </a:r>
            <a:r>
              <a:rPr lang="ru-RU" sz="4000" dirty="0" smtClean="0">
                <a:solidFill>
                  <a:srgbClr val="FF0000"/>
                </a:solidFill>
              </a:rPr>
              <a:t>с</a:t>
            </a:r>
            <a:r>
              <a:rPr lang="ru-RU" sz="4000" dirty="0" smtClean="0">
                <a:solidFill>
                  <a:srgbClr val="00B050"/>
                </a:solidFill>
              </a:rPr>
              <a:t>делать, </a:t>
            </a:r>
            <a:r>
              <a:rPr lang="ru-RU" sz="4000" dirty="0" smtClean="0">
                <a:solidFill>
                  <a:srgbClr val="FF0000"/>
                </a:solidFill>
              </a:rPr>
              <a:t>с</a:t>
            </a:r>
            <a:r>
              <a:rPr lang="ru-RU" sz="4000" dirty="0" smtClean="0">
                <a:solidFill>
                  <a:srgbClr val="00B050"/>
                </a:solidFill>
              </a:rPr>
              <a:t>варить</a:t>
            </a:r>
            <a:endParaRPr lang="ru-RU" sz="4000" dirty="0">
              <a:solidFill>
                <a:srgbClr val="00B050"/>
              </a:solidFill>
            </a:endParaRPr>
          </a:p>
        </p:txBody>
      </p:sp>
      <p:pic>
        <p:nvPicPr>
          <p:cNvPr id="4" name="Рисунок 3" descr="eda6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3857628"/>
            <a:ext cx="1500198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7859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Безударные гласные </a:t>
            </a:r>
            <a:br>
              <a:rPr lang="ru-RU" dirty="0" smtClean="0"/>
            </a:br>
            <a:r>
              <a:rPr lang="ru-RU" dirty="0" smtClean="0"/>
              <a:t>в окончаниях</a:t>
            </a:r>
            <a:br>
              <a:rPr lang="ru-RU" dirty="0" smtClean="0"/>
            </a:br>
            <a:r>
              <a:rPr lang="ru-RU" dirty="0" smtClean="0"/>
              <a:t> имён существительных (ед. ч.)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6124"/>
            <a:ext cx="8229600" cy="303847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B050"/>
                </a:solidFill>
              </a:rPr>
              <a:t>На полянк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>
                <a:solidFill>
                  <a:srgbClr val="00B050"/>
                </a:solidFill>
              </a:rPr>
              <a:t> (1 </a:t>
            </a:r>
            <a:r>
              <a:rPr lang="ru-RU" sz="4000" dirty="0" err="1" smtClean="0">
                <a:solidFill>
                  <a:srgbClr val="00B050"/>
                </a:solidFill>
              </a:rPr>
              <a:t>скл</a:t>
            </a:r>
            <a:r>
              <a:rPr lang="ru-RU" sz="4000" dirty="0" smtClean="0">
                <a:solidFill>
                  <a:srgbClr val="00B050"/>
                </a:solidFill>
              </a:rPr>
              <a:t>., </a:t>
            </a:r>
            <a:r>
              <a:rPr lang="ru-RU" sz="4000" dirty="0" smtClean="0">
                <a:solidFill>
                  <a:srgbClr val="0E0EA2"/>
                </a:solidFill>
              </a:rPr>
              <a:t>на рек</a:t>
            </a:r>
            <a:r>
              <a:rPr lang="ru-RU" sz="4000" dirty="0" smtClean="0">
                <a:solidFill>
                  <a:srgbClr val="CC0099"/>
                </a:solidFill>
              </a:rPr>
              <a:t>е</a:t>
            </a:r>
            <a:r>
              <a:rPr lang="ru-RU" sz="4000" dirty="0" smtClean="0">
                <a:solidFill>
                  <a:srgbClr val="00B050"/>
                </a:solidFill>
              </a:rPr>
              <a:t>)</a:t>
            </a:r>
          </a:p>
          <a:p>
            <a:r>
              <a:rPr lang="ru-RU" sz="4000" dirty="0" smtClean="0">
                <a:solidFill>
                  <a:srgbClr val="00B050"/>
                </a:solidFill>
              </a:rPr>
              <a:t>В дом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>
                <a:solidFill>
                  <a:srgbClr val="00B050"/>
                </a:solidFill>
              </a:rPr>
              <a:t> (2 </a:t>
            </a:r>
            <a:r>
              <a:rPr lang="ru-RU" sz="4000" dirty="0" err="1" smtClean="0">
                <a:solidFill>
                  <a:srgbClr val="00B050"/>
                </a:solidFill>
              </a:rPr>
              <a:t>скл</a:t>
            </a:r>
            <a:r>
              <a:rPr lang="ru-RU" sz="4000" dirty="0" smtClean="0">
                <a:solidFill>
                  <a:srgbClr val="00B050"/>
                </a:solidFill>
              </a:rPr>
              <a:t>., м.р., </a:t>
            </a:r>
            <a:r>
              <a:rPr lang="ru-RU" sz="4000" dirty="0" smtClean="0">
                <a:solidFill>
                  <a:srgbClr val="0E0EA2"/>
                </a:solidFill>
              </a:rPr>
              <a:t>в кон</a:t>
            </a:r>
            <a:r>
              <a:rPr lang="ru-RU" sz="4000" dirty="0" smtClean="0">
                <a:solidFill>
                  <a:srgbClr val="CC0099"/>
                </a:solidFill>
              </a:rPr>
              <a:t>е</a:t>
            </a:r>
            <a:r>
              <a:rPr lang="ru-RU" sz="4000" dirty="0" smtClean="0">
                <a:solidFill>
                  <a:srgbClr val="00B050"/>
                </a:solidFill>
              </a:rPr>
              <a:t>)</a:t>
            </a:r>
          </a:p>
          <a:p>
            <a:r>
              <a:rPr lang="ru-RU" sz="4000" dirty="0" smtClean="0">
                <a:solidFill>
                  <a:srgbClr val="00B050"/>
                </a:solidFill>
              </a:rPr>
              <a:t>С яблок</a:t>
            </a:r>
            <a:r>
              <a:rPr lang="ru-RU" sz="4000" dirty="0" smtClean="0">
                <a:solidFill>
                  <a:srgbClr val="FF0000"/>
                </a:solidFill>
              </a:rPr>
              <a:t>ом</a:t>
            </a:r>
            <a:r>
              <a:rPr lang="ru-RU" sz="4000" dirty="0" smtClean="0">
                <a:solidFill>
                  <a:srgbClr val="00B050"/>
                </a:solidFill>
              </a:rPr>
              <a:t> (2 </a:t>
            </a:r>
            <a:r>
              <a:rPr lang="ru-RU" sz="4000" dirty="0" err="1" smtClean="0">
                <a:solidFill>
                  <a:srgbClr val="00B050"/>
                </a:solidFill>
              </a:rPr>
              <a:t>скл</a:t>
            </a:r>
            <a:r>
              <a:rPr lang="ru-RU" sz="4000" dirty="0" smtClean="0">
                <a:solidFill>
                  <a:srgbClr val="00B050"/>
                </a:solidFill>
              </a:rPr>
              <a:t>., с.р., </a:t>
            </a:r>
            <a:r>
              <a:rPr lang="ru-RU" sz="4000" dirty="0" smtClean="0">
                <a:solidFill>
                  <a:srgbClr val="0E0EA2"/>
                </a:solidFill>
              </a:rPr>
              <a:t>с окн</a:t>
            </a:r>
            <a:r>
              <a:rPr lang="ru-RU" sz="4000" dirty="0" smtClean="0">
                <a:solidFill>
                  <a:srgbClr val="CC0099"/>
                </a:solidFill>
              </a:rPr>
              <a:t>ом</a:t>
            </a:r>
            <a:r>
              <a:rPr lang="ru-RU" sz="4000" dirty="0" smtClean="0">
                <a:solidFill>
                  <a:srgbClr val="00B050"/>
                </a:solidFill>
              </a:rPr>
              <a:t>)</a:t>
            </a:r>
          </a:p>
          <a:p>
            <a:r>
              <a:rPr lang="ru-RU" sz="4000" dirty="0" smtClean="0">
                <a:solidFill>
                  <a:srgbClr val="00B050"/>
                </a:solidFill>
              </a:rPr>
              <a:t>Для ноч</a:t>
            </a:r>
            <a:r>
              <a:rPr lang="ru-RU" sz="4000" dirty="0" smtClean="0">
                <a:solidFill>
                  <a:srgbClr val="FF0000"/>
                </a:solidFill>
              </a:rPr>
              <a:t>и </a:t>
            </a:r>
            <a:r>
              <a:rPr lang="ru-RU" sz="4000" dirty="0" smtClean="0">
                <a:solidFill>
                  <a:srgbClr val="00B050"/>
                </a:solidFill>
              </a:rPr>
              <a:t>(3 </a:t>
            </a:r>
            <a:r>
              <a:rPr lang="ru-RU" sz="4000" dirty="0" err="1" smtClean="0">
                <a:solidFill>
                  <a:srgbClr val="00B050"/>
                </a:solidFill>
              </a:rPr>
              <a:t>скл</a:t>
            </a:r>
            <a:r>
              <a:rPr lang="ru-RU" sz="4000" dirty="0" smtClean="0">
                <a:solidFill>
                  <a:srgbClr val="00B050"/>
                </a:solidFill>
              </a:rPr>
              <a:t>., </a:t>
            </a:r>
            <a:r>
              <a:rPr lang="ru-RU" sz="4000" dirty="0" smtClean="0">
                <a:solidFill>
                  <a:srgbClr val="0E0EA2"/>
                </a:solidFill>
              </a:rPr>
              <a:t>для рж</a:t>
            </a:r>
            <a:r>
              <a:rPr lang="ru-RU" sz="4000" dirty="0" smtClean="0">
                <a:solidFill>
                  <a:srgbClr val="CC0099"/>
                </a:solidFill>
              </a:rPr>
              <a:t>и</a:t>
            </a:r>
            <a:r>
              <a:rPr lang="ru-RU" sz="4000" dirty="0" smtClean="0">
                <a:solidFill>
                  <a:srgbClr val="00B050"/>
                </a:solidFill>
              </a:rPr>
              <a:t>)</a:t>
            </a:r>
            <a:endParaRPr lang="ru-RU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Окончания имён прилагательных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3136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Красив</a:t>
            </a:r>
            <a:r>
              <a:rPr lang="ru-RU" sz="4000" dirty="0" smtClean="0">
                <a:solidFill>
                  <a:srgbClr val="CC0099"/>
                </a:solidFill>
              </a:rPr>
              <a:t>ый</a:t>
            </a:r>
            <a:r>
              <a:rPr lang="ru-RU" sz="4000" dirty="0" smtClean="0">
                <a:solidFill>
                  <a:srgbClr val="00B050"/>
                </a:solidFill>
              </a:rPr>
              <a:t> (какой) </a:t>
            </a:r>
            <a:r>
              <a:rPr lang="ru-RU" sz="4000" dirty="0" smtClean="0">
                <a:solidFill>
                  <a:srgbClr val="CC0099"/>
                </a:solidFill>
              </a:rPr>
              <a:t>-</a:t>
            </a:r>
            <a:r>
              <a:rPr lang="ru-RU" sz="4000" dirty="0" err="1" smtClean="0">
                <a:solidFill>
                  <a:srgbClr val="CC0099"/>
                </a:solidFill>
              </a:rPr>
              <a:t>ий</a:t>
            </a:r>
            <a:r>
              <a:rPr lang="ru-RU" sz="4000" dirty="0" smtClean="0">
                <a:solidFill>
                  <a:srgbClr val="CC0099"/>
                </a:solidFill>
              </a:rPr>
              <a:t>, -</a:t>
            </a:r>
            <a:r>
              <a:rPr lang="ru-RU" sz="4000" dirty="0" err="1" smtClean="0">
                <a:solidFill>
                  <a:srgbClr val="CC0099"/>
                </a:solidFill>
              </a:rPr>
              <a:t>ый</a:t>
            </a:r>
            <a:r>
              <a:rPr lang="ru-RU" sz="4000" dirty="0" smtClean="0">
                <a:solidFill>
                  <a:srgbClr val="CC0099"/>
                </a:solidFill>
              </a:rPr>
              <a:t>, -ой.</a:t>
            </a: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Красив</a:t>
            </a:r>
            <a:r>
              <a:rPr lang="ru-RU" sz="4000" dirty="0" smtClean="0">
                <a:solidFill>
                  <a:srgbClr val="CC0099"/>
                </a:solidFill>
              </a:rPr>
              <a:t>ая</a:t>
            </a:r>
            <a:r>
              <a:rPr lang="ru-RU" sz="4000" dirty="0" smtClean="0">
                <a:solidFill>
                  <a:srgbClr val="00B050"/>
                </a:solidFill>
              </a:rPr>
              <a:t> (какая)  </a:t>
            </a:r>
            <a:r>
              <a:rPr lang="ru-RU" sz="4000" dirty="0" smtClean="0">
                <a:solidFill>
                  <a:srgbClr val="CC0099"/>
                </a:solidFill>
              </a:rPr>
              <a:t>-</a:t>
            </a:r>
            <a:r>
              <a:rPr lang="ru-RU" sz="4000" dirty="0" err="1" smtClean="0">
                <a:solidFill>
                  <a:srgbClr val="CC0099"/>
                </a:solidFill>
              </a:rPr>
              <a:t>ая</a:t>
            </a:r>
            <a:r>
              <a:rPr lang="ru-RU" sz="4000" dirty="0" smtClean="0">
                <a:solidFill>
                  <a:srgbClr val="CC0099"/>
                </a:solidFill>
              </a:rPr>
              <a:t>, -</a:t>
            </a:r>
            <a:r>
              <a:rPr lang="ru-RU" sz="4000" dirty="0" err="1" smtClean="0">
                <a:solidFill>
                  <a:srgbClr val="CC0099"/>
                </a:solidFill>
              </a:rPr>
              <a:t>яя</a:t>
            </a:r>
            <a:r>
              <a:rPr lang="ru-RU" sz="4000" dirty="0" smtClean="0">
                <a:solidFill>
                  <a:srgbClr val="CC0099"/>
                </a:solidFill>
              </a:rPr>
              <a:t>.</a:t>
            </a: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Красив</a:t>
            </a:r>
            <a:r>
              <a:rPr lang="ru-RU" sz="4000" dirty="0" smtClean="0">
                <a:solidFill>
                  <a:srgbClr val="CC0099"/>
                </a:solidFill>
              </a:rPr>
              <a:t>ое</a:t>
            </a:r>
            <a:r>
              <a:rPr lang="ru-RU" sz="4000" dirty="0" smtClean="0">
                <a:solidFill>
                  <a:srgbClr val="00B050"/>
                </a:solidFill>
              </a:rPr>
              <a:t> (какое) </a:t>
            </a:r>
            <a:r>
              <a:rPr lang="ru-RU" sz="4000" dirty="0" smtClean="0">
                <a:solidFill>
                  <a:srgbClr val="CC0099"/>
                </a:solidFill>
              </a:rPr>
              <a:t>-</a:t>
            </a:r>
            <a:r>
              <a:rPr lang="ru-RU" sz="4000" dirty="0" err="1" smtClean="0">
                <a:solidFill>
                  <a:srgbClr val="CC0099"/>
                </a:solidFill>
              </a:rPr>
              <a:t>ое</a:t>
            </a:r>
            <a:r>
              <a:rPr lang="ru-RU" sz="4000" dirty="0" smtClean="0">
                <a:solidFill>
                  <a:srgbClr val="CC0099"/>
                </a:solidFill>
              </a:rPr>
              <a:t>, -ее.</a:t>
            </a: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Красив</a:t>
            </a:r>
            <a:r>
              <a:rPr lang="ru-RU" sz="4000" dirty="0" smtClean="0">
                <a:solidFill>
                  <a:srgbClr val="CC0099"/>
                </a:solidFill>
              </a:rPr>
              <a:t>ые</a:t>
            </a:r>
            <a:r>
              <a:rPr lang="ru-RU" sz="4000" dirty="0" smtClean="0">
                <a:solidFill>
                  <a:srgbClr val="00B050"/>
                </a:solidFill>
              </a:rPr>
              <a:t> (какие) </a:t>
            </a:r>
            <a:r>
              <a:rPr lang="ru-RU" sz="4000" dirty="0" smtClean="0">
                <a:solidFill>
                  <a:srgbClr val="CC0099"/>
                </a:solidFill>
              </a:rPr>
              <a:t>-</a:t>
            </a:r>
            <a:r>
              <a:rPr lang="ru-RU" sz="4000" dirty="0" err="1" smtClean="0">
                <a:solidFill>
                  <a:srgbClr val="CC0099"/>
                </a:solidFill>
              </a:rPr>
              <a:t>ие</a:t>
            </a:r>
            <a:r>
              <a:rPr lang="ru-RU" sz="4000" dirty="0" smtClean="0">
                <a:solidFill>
                  <a:srgbClr val="CC0099"/>
                </a:solidFill>
              </a:rPr>
              <a:t>, -</a:t>
            </a:r>
            <a:r>
              <a:rPr lang="ru-RU" sz="4000" dirty="0" err="1" smtClean="0">
                <a:solidFill>
                  <a:srgbClr val="CC0099"/>
                </a:solidFill>
              </a:rPr>
              <a:t>ые</a:t>
            </a:r>
            <a:r>
              <a:rPr lang="ru-RU" sz="4000" dirty="0" smtClean="0">
                <a:solidFill>
                  <a:srgbClr val="CC0099"/>
                </a:solidFill>
              </a:rPr>
              <a:t>.</a:t>
            </a:r>
            <a:endParaRPr lang="ru-RU" sz="4000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2439160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	</a:t>
            </a:r>
            <a:r>
              <a:rPr lang="ru-RU" sz="4000" b="1" i="1" dirty="0" smtClean="0">
                <a:solidFill>
                  <a:srgbClr val="FF0000"/>
                </a:solidFill>
              </a:rPr>
              <a:t>Грамотное письмо </a:t>
            </a:r>
            <a:r>
              <a:rPr lang="ru-RU" sz="4000" b="1" i="1" dirty="0" smtClean="0"/>
              <a:t>– признак культурного человека. Чтобы грамотно писать, нужно знать орфографические правила.</a:t>
            </a:r>
            <a:endParaRPr lang="ru-RU" sz="4000" dirty="0"/>
          </a:p>
        </p:txBody>
      </p:sp>
      <p:pic>
        <p:nvPicPr>
          <p:cNvPr id="6" name="Содержимое 5" descr="kniga4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40" y="3929066"/>
            <a:ext cx="2540000" cy="2286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Суффиксы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имен существительных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00B050"/>
                </a:solidFill>
              </a:rPr>
              <a:t>c</a:t>
            </a:r>
            <a:r>
              <a:rPr lang="ru-RU" sz="4000" dirty="0" smtClean="0">
                <a:solidFill>
                  <a:srgbClr val="00B050"/>
                </a:solidFill>
              </a:rPr>
              <a:t>тол</a:t>
            </a:r>
            <a:r>
              <a:rPr lang="ru-RU" sz="4000" dirty="0" smtClean="0">
                <a:solidFill>
                  <a:srgbClr val="FF0000"/>
                </a:solidFill>
              </a:rPr>
              <a:t>ик</a:t>
            </a:r>
            <a:r>
              <a:rPr lang="ru-RU" sz="4000" dirty="0" smtClean="0">
                <a:solidFill>
                  <a:srgbClr val="00B050"/>
                </a:solidFill>
              </a:rPr>
              <a:t> (нет стол</a:t>
            </a:r>
            <a:r>
              <a:rPr lang="ru-RU" sz="4000" dirty="0" smtClean="0">
                <a:solidFill>
                  <a:srgbClr val="0E0EA2"/>
                </a:solidFill>
              </a:rPr>
              <a:t>и</a:t>
            </a:r>
            <a:r>
              <a:rPr lang="ru-RU" sz="4000" dirty="0" smtClean="0">
                <a:solidFill>
                  <a:srgbClr val="00B050"/>
                </a:solidFill>
              </a:rPr>
              <a:t>ка)</a:t>
            </a:r>
            <a:endParaRPr lang="en-US" sz="4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горош</a:t>
            </a:r>
            <a:r>
              <a:rPr lang="ru-RU" sz="4000" dirty="0" smtClean="0">
                <a:solidFill>
                  <a:srgbClr val="FF0000"/>
                </a:solidFill>
              </a:rPr>
              <a:t>ек</a:t>
            </a:r>
            <a:r>
              <a:rPr lang="ru-RU" sz="4000" dirty="0" smtClean="0">
                <a:solidFill>
                  <a:srgbClr val="00B050"/>
                </a:solidFill>
              </a:rPr>
              <a:t> (нет горо</a:t>
            </a:r>
            <a:r>
              <a:rPr lang="ru-RU" sz="4000" u="sng" dirty="0" smtClean="0">
                <a:solidFill>
                  <a:srgbClr val="00B050"/>
                </a:solidFill>
              </a:rPr>
              <a:t>шк</a:t>
            </a:r>
            <a:r>
              <a:rPr lang="ru-RU" sz="4000" dirty="0" smtClean="0">
                <a:solidFill>
                  <a:srgbClr val="00B050"/>
                </a:solidFill>
              </a:rPr>
              <a:t>а)</a:t>
            </a:r>
            <a:endParaRPr lang="en-US" sz="4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пальч</a:t>
            </a:r>
            <a:r>
              <a:rPr lang="ru-RU" sz="4000" dirty="0" smtClean="0">
                <a:solidFill>
                  <a:srgbClr val="FF0000"/>
                </a:solidFill>
              </a:rPr>
              <a:t>ик</a:t>
            </a:r>
            <a:r>
              <a:rPr lang="ru-RU" sz="4000" dirty="0" smtClean="0">
                <a:solidFill>
                  <a:srgbClr val="00B050"/>
                </a:solidFill>
              </a:rPr>
              <a:t> (нет пальч</a:t>
            </a:r>
            <a:r>
              <a:rPr lang="ru-RU" sz="4000" dirty="0" smtClean="0">
                <a:solidFill>
                  <a:srgbClr val="0E0EA2"/>
                </a:solidFill>
              </a:rPr>
              <a:t>и</a:t>
            </a:r>
            <a:r>
              <a:rPr lang="ru-RU" sz="4000" dirty="0" smtClean="0">
                <a:solidFill>
                  <a:srgbClr val="00B050"/>
                </a:solidFill>
              </a:rPr>
              <a:t>ка)</a:t>
            </a:r>
            <a:endParaRPr lang="en-US" sz="4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листоч</a:t>
            </a:r>
            <a:r>
              <a:rPr lang="ru-RU" sz="4000" dirty="0" smtClean="0">
                <a:solidFill>
                  <a:srgbClr val="CC0099"/>
                </a:solidFill>
              </a:rPr>
              <a:t>ек </a:t>
            </a:r>
            <a:r>
              <a:rPr lang="ru-RU" sz="4000" dirty="0" smtClean="0">
                <a:solidFill>
                  <a:srgbClr val="00B050"/>
                </a:solidFill>
              </a:rPr>
              <a:t>(нет </a:t>
            </a:r>
            <a:r>
              <a:rPr lang="ru-RU" sz="4000" smtClean="0">
                <a:solidFill>
                  <a:srgbClr val="00B050"/>
                </a:solidFill>
              </a:rPr>
              <a:t>листо</a:t>
            </a:r>
            <a:r>
              <a:rPr lang="ru-RU" sz="4000" u="sng" smtClean="0">
                <a:solidFill>
                  <a:srgbClr val="00B050"/>
                </a:solidFill>
              </a:rPr>
              <a:t>чк</a:t>
            </a:r>
            <a:r>
              <a:rPr lang="ru-RU" sz="4000" smtClean="0">
                <a:solidFill>
                  <a:srgbClr val="00B050"/>
                </a:solidFill>
              </a:rPr>
              <a:t>а)</a:t>
            </a:r>
            <a:endParaRPr lang="ru-RU" sz="4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красав</a:t>
            </a:r>
            <a:r>
              <a:rPr lang="ru-RU" sz="4000" dirty="0" smtClean="0">
                <a:solidFill>
                  <a:srgbClr val="FF0000"/>
                </a:solidFill>
              </a:rPr>
              <a:t>иц</a:t>
            </a:r>
            <a:r>
              <a:rPr lang="ru-RU" sz="4000" dirty="0" smtClean="0">
                <a:solidFill>
                  <a:srgbClr val="00B050"/>
                </a:solidFill>
              </a:rPr>
              <a:t>а (нет красав</a:t>
            </a:r>
            <a:r>
              <a:rPr lang="ru-RU" sz="4000" dirty="0" smtClean="0">
                <a:solidFill>
                  <a:srgbClr val="0E0EA2"/>
                </a:solidFill>
              </a:rPr>
              <a:t>и</a:t>
            </a:r>
            <a:r>
              <a:rPr lang="ru-RU" sz="4000" dirty="0" smtClean="0">
                <a:solidFill>
                  <a:srgbClr val="00B050"/>
                </a:solidFill>
              </a:rPr>
              <a:t>цы)</a:t>
            </a:r>
            <a:endParaRPr lang="en-US" sz="4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гор</a:t>
            </a:r>
            <a:r>
              <a:rPr lang="ru-RU" sz="4000" dirty="0" smtClean="0">
                <a:solidFill>
                  <a:srgbClr val="CC0099"/>
                </a:solidFill>
              </a:rPr>
              <a:t>ец</a:t>
            </a:r>
            <a:r>
              <a:rPr lang="ru-RU" sz="4000" dirty="0" smtClean="0">
                <a:solidFill>
                  <a:srgbClr val="00B050"/>
                </a:solidFill>
              </a:rPr>
              <a:t> (нет го</a:t>
            </a:r>
            <a:r>
              <a:rPr lang="ru-RU" sz="4000" u="sng" dirty="0" smtClean="0">
                <a:solidFill>
                  <a:srgbClr val="00B050"/>
                </a:solidFill>
              </a:rPr>
              <a:t>рц</a:t>
            </a:r>
            <a:r>
              <a:rPr lang="ru-RU" sz="4000" dirty="0" smtClean="0">
                <a:solidFill>
                  <a:srgbClr val="00B050"/>
                </a:solidFill>
              </a:rPr>
              <a:t>а)</a:t>
            </a:r>
            <a:endParaRPr lang="ru-RU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ru-RU" dirty="0" smtClean="0"/>
              <a:t>Правописание сложных слов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428868"/>
            <a:ext cx="3328982" cy="3136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сам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>
                <a:solidFill>
                  <a:srgbClr val="00B050"/>
                </a:solidFill>
              </a:rPr>
              <a:t>лёт</a:t>
            </a:r>
            <a:endParaRPr lang="en-US" sz="4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птиц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>
                <a:solidFill>
                  <a:srgbClr val="00B050"/>
                </a:solidFill>
              </a:rPr>
              <a:t>лов </a:t>
            </a:r>
            <a:endParaRPr lang="en-US" sz="4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пут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>
                <a:solidFill>
                  <a:srgbClr val="00B050"/>
                </a:solidFill>
              </a:rPr>
              <a:t>шествие</a:t>
            </a:r>
            <a:endParaRPr lang="en-US" sz="4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мяс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>
                <a:solidFill>
                  <a:srgbClr val="00B050"/>
                </a:solidFill>
              </a:rPr>
              <a:t>рубка</a:t>
            </a:r>
            <a:endParaRPr lang="ru-RU" sz="4000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Program Files\Microsoft Office\MEDIA\CAGCAT10\j023307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786058"/>
            <a:ext cx="3500462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Неопределённая форма глагола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00B0F0"/>
                </a:solidFill>
              </a:rPr>
              <a:t>Что делать?            Что сделать?</a:t>
            </a: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умыва</a:t>
            </a:r>
            <a:r>
              <a:rPr lang="ru-RU" sz="4000" dirty="0" smtClean="0">
                <a:solidFill>
                  <a:srgbClr val="FF0000"/>
                </a:solidFill>
              </a:rPr>
              <a:t>ть  </a:t>
            </a:r>
            <a:r>
              <a:rPr lang="ru-RU" sz="4000" dirty="0" smtClean="0">
                <a:solidFill>
                  <a:srgbClr val="00B050"/>
                </a:solidFill>
              </a:rPr>
              <a:t>                 умы</a:t>
            </a:r>
            <a:r>
              <a:rPr lang="ru-RU" sz="4000" dirty="0" smtClean="0">
                <a:solidFill>
                  <a:srgbClr val="CC0099"/>
                </a:solidFill>
              </a:rPr>
              <a:t>ть</a:t>
            </a: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умыва</a:t>
            </a:r>
            <a:r>
              <a:rPr lang="ru-RU" sz="4000" dirty="0" smtClean="0">
                <a:solidFill>
                  <a:srgbClr val="FF0000"/>
                </a:solidFill>
              </a:rPr>
              <a:t>ться</a:t>
            </a:r>
            <a:r>
              <a:rPr lang="ru-RU" sz="4000" dirty="0" smtClean="0">
                <a:solidFill>
                  <a:srgbClr val="00B050"/>
                </a:solidFill>
              </a:rPr>
              <a:t>               умы</a:t>
            </a:r>
            <a:r>
              <a:rPr lang="ru-RU" sz="4000" dirty="0" smtClean="0">
                <a:solidFill>
                  <a:srgbClr val="CC0099"/>
                </a:solidFill>
              </a:rPr>
              <a:t>ться</a:t>
            </a: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бере</a:t>
            </a:r>
            <a:r>
              <a:rPr lang="ru-RU" sz="4000" dirty="0" smtClean="0">
                <a:solidFill>
                  <a:srgbClr val="FF0000"/>
                </a:solidFill>
              </a:rPr>
              <a:t>чь </a:t>
            </a:r>
            <a:r>
              <a:rPr lang="ru-RU" sz="4000" dirty="0" smtClean="0">
                <a:solidFill>
                  <a:srgbClr val="00B050"/>
                </a:solidFill>
              </a:rPr>
              <a:t>                     сбере</a:t>
            </a:r>
            <a:r>
              <a:rPr lang="ru-RU" sz="4000" dirty="0" smtClean="0">
                <a:solidFill>
                  <a:srgbClr val="CC0099"/>
                </a:solidFill>
              </a:rPr>
              <a:t>чь</a:t>
            </a: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бере</a:t>
            </a:r>
            <a:r>
              <a:rPr lang="ru-RU" sz="4000" dirty="0" smtClean="0">
                <a:solidFill>
                  <a:srgbClr val="FF0000"/>
                </a:solidFill>
              </a:rPr>
              <a:t>чься  </a:t>
            </a:r>
            <a:r>
              <a:rPr lang="ru-RU" sz="4000" dirty="0" smtClean="0">
                <a:solidFill>
                  <a:srgbClr val="00B050"/>
                </a:solidFill>
              </a:rPr>
              <a:t>                сбере</a:t>
            </a:r>
            <a:r>
              <a:rPr lang="ru-RU" sz="4000" dirty="0" smtClean="0">
                <a:solidFill>
                  <a:srgbClr val="CC0099"/>
                </a:solidFill>
              </a:rPr>
              <a:t>чься</a:t>
            </a:r>
            <a:endParaRPr lang="ru-RU" sz="4000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Ь в окончаниях глаголов </a:t>
            </a:r>
            <a:br>
              <a:rPr lang="ru-RU" dirty="0" smtClean="0"/>
            </a:br>
            <a:r>
              <a:rPr lang="ru-RU" dirty="0" smtClean="0"/>
              <a:t>2-го лица  (Б.в. и Н.в.)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3922412"/>
          </a:xfrm>
        </p:spPr>
        <p:txBody>
          <a:bodyPr/>
          <a:lstStyle/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Купа</a:t>
            </a:r>
            <a:r>
              <a:rPr lang="ru-RU" sz="4000" dirty="0" smtClean="0">
                <a:solidFill>
                  <a:srgbClr val="FF0000"/>
                </a:solidFill>
              </a:rPr>
              <a:t>ешь</a:t>
            </a:r>
            <a:r>
              <a:rPr lang="ru-RU" sz="4000" dirty="0" smtClean="0">
                <a:solidFill>
                  <a:srgbClr val="00B050"/>
                </a:solidFill>
              </a:rPr>
              <a:t>, купа</a:t>
            </a:r>
            <a:r>
              <a:rPr lang="ru-RU" sz="4000" dirty="0" smtClean="0">
                <a:solidFill>
                  <a:srgbClr val="FF0000"/>
                </a:solidFill>
              </a:rPr>
              <a:t>ешь</a:t>
            </a:r>
            <a:r>
              <a:rPr lang="ru-RU" sz="4000" dirty="0" smtClean="0">
                <a:solidFill>
                  <a:srgbClr val="00B050"/>
                </a:solidFill>
              </a:rPr>
              <a:t>ся</a:t>
            </a: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Вар</a:t>
            </a:r>
            <a:r>
              <a:rPr lang="ru-RU" sz="4000" dirty="0" smtClean="0">
                <a:solidFill>
                  <a:srgbClr val="FF0000"/>
                </a:solidFill>
              </a:rPr>
              <a:t>ишь</a:t>
            </a:r>
            <a:r>
              <a:rPr lang="ru-RU" sz="4000" dirty="0" smtClean="0">
                <a:solidFill>
                  <a:srgbClr val="00B050"/>
                </a:solidFill>
              </a:rPr>
              <a:t>, вар</a:t>
            </a:r>
            <a:r>
              <a:rPr lang="ru-RU" sz="4000" dirty="0" smtClean="0">
                <a:solidFill>
                  <a:srgbClr val="FF0000"/>
                </a:solidFill>
              </a:rPr>
              <a:t>ишь</a:t>
            </a:r>
            <a:r>
              <a:rPr lang="ru-RU" sz="4000" dirty="0" smtClean="0">
                <a:solidFill>
                  <a:srgbClr val="00B050"/>
                </a:solidFill>
              </a:rPr>
              <a:t>ся</a:t>
            </a:r>
          </a:p>
          <a:p>
            <a:pPr>
              <a:buNone/>
            </a:pPr>
            <a:endParaRPr lang="ru-RU" sz="4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                            убира</a:t>
            </a:r>
            <a:r>
              <a:rPr lang="ru-RU" sz="4000" dirty="0" smtClean="0">
                <a:solidFill>
                  <a:srgbClr val="FF0000"/>
                </a:solidFill>
              </a:rPr>
              <a:t>ешь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sw04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4143380"/>
            <a:ext cx="2143140" cy="17573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ru-RU" dirty="0" smtClean="0"/>
              <a:t>НЕ с глаголами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3543296" cy="270796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не</a:t>
            </a:r>
            <a:r>
              <a:rPr lang="ru-RU" sz="4000" dirty="0" smtClean="0">
                <a:solidFill>
                  <a:srgbClr val="00B050"/>
                </a:solidFill>
              </a:rPr>
              <a:t>  проходи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не </a:t>
            </a:r>
            <a:r>
              <a:rPr lang="ru-RU" sz="4000" dirty="0" smtClean="0">
                <a:solidFill>
                  <a:srgbClr val="00B050"/>
                </a:solidFill>
              </a:rPr>
              <a:t> молчи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не</a:t>
            </a:r>
            <a:r>
              <a:rPr lang="ru-RU" sz="4000" dirty="0" smtClean="0">
                <a:solidFill>
                  <a:srgbClr val="00B050"/>
                </a:solidFill>
              </a:rPr>
              <a:t>  спеши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не</a:t>
            </a:r>
            <a:r>
              <a:rPr lang="ru-RU" sz="4000" dirty="0" smtClean="0">
                <a:solidFill>
                  <a:srgbClr val="00B050"/>
                </a:solidFill>
              </a:rPr>
              <a:t>  нарушай</a:t>
            </a:r>
          </a:p>
        </p:txBody>
      </p:sp>
      <p:pic>
        <p:nvPicPr>
          <p:cNvPr id="4" name="Рисунок 3" descr="g5_04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3429000"/>
            <a:ext cx="2952750" cy="2190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Сочетания </a:t>
            </a:r>
            <a:br>
              <a:rPr lang="ru-RU" dirty="0" smtClean="0"/>
            </a:br>
            <a:r>
              <a:rPr lang="ru-RU" dirty="0" smtClean="0"/>
              <a:t>ЧК, ЧН, ЧТ, ЩН, СТ, СН, ЗД, НЩ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000372"/>
            <a:ext cx="8229600" cy="253175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B050"/>
                </a:solidFill>
              </a:rPr>
              <a:t>Пти</a:t>
            </a:r>
            <a:r>
              <a:rPr lang="ru-RU" sz="4000" dirty="0" smtClean="0">
                <a:solidFill>
                  <a:srgbClr val="FF0000"/>
                </a:solidFill>
              </a:rPr>
              <a:t>чк</a:t>
            </a:r>
            <a:r>
              <a:rPr lang="ru-RU" sz="4000" dirty="0" smtClean="0">
                <a:solidFill>
                  <a:srgbClr val="00B050"/>
                </a:solidFill>
              </a:rPr>
              <a:t>а, но</a:t>
            </a:r>
            <a:r>
              <a:rPr lang="ru-RU" sz="4000" dirty="0" smtClean="0">
                <a:solidFill>
                  <a:srgbClr val="FF0000"/>
                </a:solidFill>
              </a:rPr>
              <a:t>чн</a:t>
            </a:r>
            <a:r>
              <a:rPr lang="ru-RU" sz="4000" dirty="0" smtClean="0">
                <a:solidFill>
                  <a:srgbClr val="00B050"/>
                </a:solidFill>
              </a:rPr>
              <a:t>ой, </a:t>
            </a:r>
            <a:r>
              <a:rPr lang="ru-RU" sz="4000" dirty="0" smtClean="0">
                <a:solidFill>
                  <a:srgbClr val="FF0000"/>
                </a:solidFill>
              </a:rPr>
              <a:t>чт</a:t>
            </a:r>
            <a:r>
              <a:rPr lang="ru-RU" sz="4000" dirty="0" smtClean="0">
                <a:solidFill>
                  <a:srgbClr val="00B050"/>
                </a:solidFill>
              </a:rPr>
              <a:t>ение</a:t>
            </a:r>
          </a:p>
          <a:p>
            <a:r>
              <a:rPr lang="ru-RU" sz="4000" dirty="0" smtClean="0">
                <a:solidFill>
                  <a:srgbClr val="00B050"/>
                </a:solidFill>
              </a:rPr>
              <a:t>Ово</a:t>
            </a:r>
            <a:r>
              <a:rPr lang="ru-RU" sz="4000" dirty="0" smtClean="0">
                <a:solidFill>
                  <a:srgbClr val="FF0000"/>
                </a:solidFill>
              </a:rPr>
              <a:t>щн</a:t>
            </a:r>
            <a:r>
              <a:rPr lang="ru-RU" sz="4000" dirty="0" smtClean="0">
                <a:solidFill>
                  <a:srgbClr val="00B050"/>
                </a:solidFill>
              </a:rPr>
              <a:t>ой, е</a:t>
            </a:r>
            <a:r>
              <a:rPr lang="ru-RU" sz="4000" dirty="0" smtClean="0">
                <a:solidFill>
                  <a:srgbClr val="FF0000"/>
                </a:solidFill>
              </a:rPr>
              <a:t>ст</a:t>
            </a:r>
            <a:r>
              <a:rPr lang="ru-RU" sz="4000" dirty="0" smtClean="0">
                <a:solidFill>
                  <a:srgbClr val="00B050"/>
                </a:solidFill>
              </a:rPr>
              <a:t>ь, пе</a:t>
            </a:r>
            <a:r>
              <a:rPr lang="ru-RU" sz="4000" dirty="0" smtClean="0">
                <a:solidFill>
                  <a:srgbClr val="FF0000"/>
                </a:solidFill>
              </a:rPr>
              <a:t>сн</a:t>
            </a:r>
            <a:r>
              <a:rPr lang="ru-RU" sz="4000" dirty="0" smtClean="0">
                <a:solidFill>
                  <a:srgbClr val="00B050"/>
                </a:solidFill>
              </a:rPr>
              <a:t>я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Зд</a:t>
            </a:r>
            <a:r>
              <a:rPr lang="ru-RU" sz="4000" dirty="0" smtClean="0">
                <a:solidFill>
                  <a:srgbClr val="00B050"/>
                </a:solidFill>
              </a:rPr>
              <a:t>есь, каме</a:t>
            </a:r>
            <a:r>
              <a:rPr lang="ru-RU" sz="4000" dirty="0" smtClean="0">
                <a:solidFill>
                  <a:srgbClr val="FF0000"/>
                </a:solidFill>
              </a:rPr>
              <a:t>нщ</a:t>
            </a:r>
            <a:r>
              <a:rPr lang="ru-RU" sz="4000" dirty="0" smtClean="0">
                <a:solidFill>
                  <a:srgbClr val="00B050"/>
                </a:solidFill>
              </a:rPr>
              <a:t>ик</a:t>
            </a:r>
            <a:endParaRPr lang="ru-RU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Правописание предлогов О и ОБ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                                           о  </a:t>
            </a:r>
            <a:r>
              <a:rPr lang="ru-RU" sz="4000" dirty="0" smtClean="0">
                <a:solidFill>
                  <a:srgbClr val="00B050"/>
                </a:solidFill>
              </a:rPr>
              <a:t> </a:t>
            </a:r>
            <a:r>
              <a:rPr lang="ru-RU" sz="4000" u="sng" dirty="0" smtClean="0">
                <a:solidFill>
                  <a:srgbClr val="0E0EA2"/>
                </a:solidFill>
              </a:rPr>
              <a:t>д</a:t>
            </a:r>
            <a:r>
              <a:rPr lang="ru-RU" sz="4000" dirty="0" smtClean="0">
                <a:solidFill>
                  <a:srgbClr val="00B050"/>
                </a:solidFill>
              </a:rPr>
              <a:t>оме</a:t>
            </a:r>
          </a:p>
          <a:p>
            <a:pPr>
              <a:buNone/>
            </a:pPr>
            <a:endParaRPr lang="ru-RU" sz="40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sz="40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sz="40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sz="4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CC0099"/>
                </a:solidFill>
              </a:rPr>
              <a:t>об </a:t>
            </a:r>
            <a:r>
              <a:rPr lang="ru-RU" sz="4000" dirty="0" smtClean="0">
                <a:solidFill>
                  <a:srgbClr val="00B050"/>
                </a:solidFill>
              </a:rPr>
              <a:t> </a:t>
            </a:r>
            <a:r>
              <a:rPr lang="ru-RU" sz="4000" u="sng" dirty="0" smtClean="0">
                <a:solidFill>
                  <a:srgbClr val="00B0F0"/>
                </a:solidFill>
              </a:rPr>
              <a:t>о</a:t>
            </a:r>
            <a:r>
              <a:rPr lang="ru-RU" sz="4000" dirty="0" smtClean="0">
                <a:solidFill>
                  <a:srgbClr val="00B050"/>
                </a:solidFill>
              </a:rPr>
              <a:t>беде</a:t>
            </a:r>
            <a:endParaRPr lang="ru-RU" sz="4000" dirty="0">
              <a:solidFill>
                <a:srgbClr val="00B050"/>
              </a:solidFill>
            </a:endParaRPr>
          </a:p>
        </p:txBody>
      </p:sp>
      <p:pic>
        <p:nvPicPr>
          <p:cNvPr id="4" name="Рисунок 3" descr="sw04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5072074"/>
            <a:ext cx="1643074" cy="1314459"/>
          </a:xfrm>
          <a:prstGeom prst="rect">
            <a:avLst/>
          </a:prstGeom>
        </p:spPr>
      </p:pic>
      <p:pic>
        <p:nvPicPr>
          <p:cNvPr id="5" name="Рисунок 4" descr="Рисунок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2285992"/>
            <a:ext cx="2214578" cy="2000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ru-RU" dirty="0" smtClean="0"/>
              <a:t>Правописание наречий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779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с</a:t>
            </a:r>
            <a:r>
              <a:rPr lang="ru-RU" sz="4000" dirty="0" smtClean="0">
                <a:solidFill>
                  <a:srgbClr val="00B050"/>
                </a:solidFill>
              </a:rPr>
              <a:t>начал</a:t>
            </a:r>
            <a:r>
              <a:rPr lang="ru-RU" sz="4000" dirty="0" smtClean="0">
                <a:solidFill>
                  <a:srgbClr val="FF0000"/>
                </a:solidFill>
              </a:rPr>
              <a:t>а   </a:t>
            </a:r>
            <a:r>
              <a:rPr lang="ru-RU" sz="4000" dirty="0" smtClean="0">
                <a:solidFill>
                  <a:srgbClr val="00B050"/>
                </a:solidFill>
              </a:rPr>
              <a:t>                    </a:t>
            </a:r>
            <a:r>
              <a:rPr lang="ru-RU" sz="4000" dirty="0" smtClean="0">
                <a:solidFill>
                  <a:srgbClr val="CC0099"/>
                </a:solidFill>
              </a:rPr>
              <a:t>на</a:t>
            </a:r>
            <a:r>
              <a:rPr lang="ru-RU" sz="4000" dirty="0" smtClean="0">
                <a:solidFill>
                  <a:srgbClr val="00B050"/>
                </a:solidFill>
              </a:rPr>
              <a:t>лев</a:t>
            </a:r>
            <a:r>
              <a:rPr lang="ru-RU" sz="4000" dirty="0" smtClean="0">
                <a:solidFill>
                  <a:srgbClr val="CC0099"/>
                </a:solidFill>
              </a:rPr>
              <a:t>о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с</a:t>
            </a:r>
            <a:r>
              <a:rPr lang="ru-RU" sz="4000" dirty="0" smtClean="0">
                <a:solidFill>
                  <a:srgbClr val="00B050"/>
                </a:solidFill>
              </a:rPr>
              <a:t>лев</a:t>
            </a:r>
            <a:r>
              <a:rPr lang="ru-RU" sz="4000" dirty="0" smtClean="0">
                <a:solidFill>
                  <a:srgbClr val="FF0000"/>
                </a:solidFill>
              </a:rPr>
              <a:t>а </a:t>
            </a:r>
            <a:r>
              <a:rPr lang="ru-RU" sz="4000" dirty="0" smtClean="0">
                <a:solidFill>
                  <a:srgbClr val="00B050"/>
                </a:solidFill>
              </a:rPr>
              <a:t>                          </a:t>
            </a:r>
            <a:r>
              <a:rPr lang="ru-RU" sz="4000" dirty="0" smtClean="0">
                <a:solidFill>
                  <a:srgbClr val="CC0099"/>
                </a:solidFill>
              </a:rPr>
              <a:t>на</a:t>
            </a:r>
            <a:r>
              <a:rPr lang="ru-RU" sz="4000" dirty="0" smtClean="0">
                <a:solidFill>
                  <a:srgbClr val="00B050"/>
                </a:solidFill>
              </a:rPr>
              <a:t>прав</a:t>
            </a:r>
            <a:r>
              <a:rPr lang="ru-RU" sz="4000" dirty="0" smtClean="0">
                <a:solidFill>
                  <a:srgbClr val="CC0099"/>
                </a:solidFill>
              </a:rPr>
              <a:t>о</a:t>
            </a:r>
            <a:endParaRPr lang="ru-RU" sz="4000" dirty="0">
              <a:solidFill>
                <a:srgbClr val="CC0099"/>
              </a:solidFill>
            </a:endParaRPr>
          </a:p>
        </p:txBody>
      </p:sp>
      <p:pic>
        <p:nvPicPr>
          <p:cNvPr id="5" name="Рисунок 4" descr="ar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4143380"/>
            <a:ext cx="1143008" cy="1185866"/>
          </a:xfrm>
          <a:prstGeom prst="rect">
            <a:avLst/>
          </a:prstGeom>
        </p:spPr>
      </p:pic>
      <p:pic>
        <p:nvPicPr>
          <p:cNvPr id="6" name="Рисунок 5" descr="ar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4857760"/>
            <a:ext cx="1143008" cy="11858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Znanio.ru 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>
                <a:hlinkClick r:id="rId2"/>
              </a:rPr>
              <a:t>Скачано с </a:t>
            </a:r>
            <a:r>
              <a:rPr lang="en-US" smtClean="0">
                <a:hlinkClick r:id="rId2"/>
              </a:rPr>
              <a:t>www.znanio.ru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268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Безударная гласная в корне слова, проверяемая ударением.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40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sz="4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       Г</a:t>
            </a:r>
            <a:r>
              <a:rPr lang="ru-RU" sz="4000" u="sng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>
                <a:solidFill>
                  <a:srgbClr val="00B050"/>
                </a:solidFill>
              </a:rPr>
              <a:t>л</a:t>
            </a:r>
            <a:r>
              <a:rPr lang="ru-RU" sz="4000" u="sng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>
                <a:solidFill>
                  <a:srgbClr val="00B050"/>
                </a:solidFill>
              </a:rPr>
              <a:t>ва (г</a:t>
            </a:r>
            <a:r>
              <a:rPr lang="ru-RU" sz="4000" dirty="0" smtClean="0">
                <a:solidFill>
                  <a:srgbClr val="0E0EA2"/>
                </a:solidFill>
              </a:rPr>
              <a:t>о</a:t>
            </a:r>
            <a:r>
              <a:rPr lang="ru-RU" sz="4000" dirty="0" smtClean="0">
                <a:solidFill>
                  <a:srgbClr val="00B050"/>
                </a:solidFill>
              </a:rPr>
              <a:t>ловы, гол</a:t>
            </a:r>
            <a:r>
              <a:rPr lang="ru-RU" sz="4000" dirty="0" smtClean="0">
                <a:solidFill>
                  <a:srgbClr val="0E0EA2"/>
                </a:solidFill>
              </a:rPr>
              <a:t>о</a:t>
            </a:r>
            <a:r>
              <a:rPr lang="ru-RU" sz="4000" dirty="0" smtClean="0">
                <a:solidFill>
                  <a:srgbClr val="00B050"/>
                </a:solidFill>
              </a:rPr>
              <a:t>вушка)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7859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900" dirty="0" smtClean="0"/>
              <a:t>Непроверяемая безударная гласная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643182"/>
            <a:ext cx="8229600" cy="36814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                                                         </a:t>
            </a:r>
            <a:r>
              <a:rPr lang="ru-RU" sz="4000" dirty="0" smtClean="0">
                <a:solidFill>
                  <a:srgbClr val="FF0000"/>
                </a:solidFill>
              </a:rPr>
              <a:t>Запомни!</a:t>
            </a:r>
          </a:p>
          <a:p>
            <a:pPr>
              <a:buNone/>
            </a:pPr>
            <a:endParaRPr lang="ru-RU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                                                             </a:t>
            </a:r>
            <a:r>
              <a:rPr lang="ru-RU" sz="2800" dirty="0" smtClean="0">
                <a:solidFill>
                  <a:srgbClr val="00B050"/>
                </a:solidFill>
              </a:rPr>
              <a:t> С</a:t>
            </a:r>
            <a:r>
              <a:rPr lang="ru-RU" sz="2800" dirty="0" smtClean="0">
                <a:solidFill>
                  <a:srgbClr val="FF0000"/>
                </a:solidFill>
              </a:rPr>
              <a:t>О</a:t>
            </a:r>
            <a:r>
              <a:rPr lang="ru-RU" sz="2800" dirty="0" smtClean="0">
                <a:solidFill>
                  <a:srgbClr val="00B050"/>
                </a:solidFill>
              </a:rPr>
              <a:t>БАКА</a:t>
            </a:r>
            <a:endParaRPr lang="ru-RU" sz="2800" dirty="0">
              <a:solidFill>
                <a:srgbClr val="00B050"/>
              </a:solidFill>
            </a:endParaRPr>
          </a:p>
        </p:txBody>
      </p:sp>
      <p:pic>
        <p:nvPicPr>
          <p:cNvPr id="4" name="Рисунок 3" descr="freedoc_ru_47777_1600x12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3071810"/>
            <a:ext cx="3500462" cy="2071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Гласные после шипящих 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 err="1" smtClean="0"/>
              <a:t>жи</a:t>
            </a:r>
            <a:r>
              <a:rPr lang="ru-RU" dirty="0" smtClean="0"/>
              <a:t>, </a:t>
            </a:r>
            <a:r>
              <a:rPr lang="ru-RU" dirty="0" err="1" smtClean="0"/>
              <a:t>ши</a:t>
            </a:r>
            <a:r>
              <a:rPr lang="ru-RU" dirty="0" smtClean="0"/>
              <a:t>; </a:t>
            </a:r>
            <a:r>
              <a:rPr lang="ru-RU" dirty="0" err="1" smtClean="0"/>
              <a:t>ча</a:t>
            </a:r>
            <a:r>
              <a:rPr lang="ru-RU" dirty="0" smtClean="0"/>
              <a:t>, </a:t>
            </a:r>
            <a:r>
              <a:rPr lang="ru-RU" dirty="0" err="1" smtClean="0"/>
              <a:t>ща</a:t>
            </a:r>
            <a:r>
              <a:rPr lang="ru-RU" dirty="0" smtClean="0"/>
              <a:t>; чу, </a:t>
            </a:r>
            <a:r>
              <a:rPr lang="ru-RU" dirty="0" err="1" smtClean="0"/>
              <a:t>щу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357694"/>
            <a:ext cx="8229600" cy="2000264"/>
          </a:xfrm>
        </p:spPr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rgbClr val="00B050"/>
                </a:solidFill>
              </a:rPr>
              <a:t>Ж</a:t>
            </a:r>
            <a:r>
              <a:rPr lang="ru-RU" sz="3600" dirty="0" smtClean="0">
                <a:solidFill>
                  <a:srgbClr val="FF0000"/>
                </a:solidFill>
              </a:rPr>
              <a:t>и</a:t>
            </a:r>
            <a:r>
              <a:rPr lang="ru-RU" sz="3600" dirty="0" smtClean="0">
                <a:solidFill>
                  <a:srgbClr val="00B050"/>
                </a:solidFill>
              </a:rPr>
              <a:t>ть, ч</a:t>
            </a:r>
            <a:r>
              <a:rPr lang="ru-RU" sz="3600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>
                <a:solidFill>
                  <a:srgbClr val="00B050"/>
                </a:solidFill>
              </a:rPr>
              <a:t>щ</a:t>
            </a:r>
            <a:r>
              <a:rPr lang="ru-RU" sz="3600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>
                <a:solidFill>
                  <a:srgbClr val="00B050"/>
                </a:solidFill>
              </a:rPr>
              <a:t>, ч</a:t>
            </a:r>
            <a:r>
              <a:rPr lang="ru-RU" sz="3600" dirty="0" smtClean="0">
                <a:solidFill>
                  <a:srgbClr val="FF0000"/>
                </a:solidFill>
              </a:rPr>
              <a:t>у</a:t>
            </a:r>
            <a:r>
              <a:rPr lang="ru-RU" sz="3600" dirty="0" smtClean="0">
                <a:solidFill>
                  <a:srgbClr val="00B050"/>
                </a:solidFill>
              </a:rPr>
              <a:t>до, щ</a:t>
            </a:r>
            <a:r>
              <a:rPr lang="ru-RU" sz="3600" dirty="0" smtClean="0">
                <a:solidFill>
                  <a:srgbClr val="FF0000"/>
                </a:solidFill>
              </a:rPr>
              <a:t>у</a:t>
            </a:r>
            <a:r>
              <a:rPr lang="ru-RU" sz="3600" dirty="0" smtClean="0">
                <a:solidFill>
                  <a:srgbClr val="00B050"/>
                </a:solidFill>
              </a:rPr>
              <a:t>ка, ч</a:t>
            </a:r>
            <a:r>
              <a:rPr lang="ru-RU" sz="3600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>
                <a:solidFill>
                  <a:srgbClr val="00B050"/>
                </a:solidFill>
              </a:rPr>
              <a:t>шка.</a:t>
            </a:r>
          </a:p>
          <a:p>
            <a:pPr>
              <a:buNone/>
            </a:pPr>
            <a:r>
              <a:rPr lang="ru-RU" sz="3600" b="1" u="sng" dirty="0" smtClean="0">
                <a:solidFill>
                  <a:srgbClr val="00B050"/>
                </a:solidFill>
              </a:rPr>
              <a:t>Исключения</a:t>
            </a:r>
            <a:r>
              <a:rPr lang="ru-RU" sz="3600" dirty="0" smtClean="0">
                <a:solidFill>
                  <a:srgbClr val="00B050"/>
                </a:solidFill>
              </a:rPr>
              <a:t>: брош</a:t>
            </a:r>
            <a:r>
              <a:rPr lang="ru-RU" sz="3600" dirty="0" smtClean="0">
                <a:solidFill>
                  <a:srgbClr val="0E0EA2"/>
                </a:solidFill>
              </a:rPr>
              <a:t>ю</a:t>
            </a:r>
            <a:r>
              <a:rPr lang="ru-RU" sz="3600" dirty="0" smtClean="0">
                <a:solidFill>
                  <a:srgbClr val="00B050"/>
                </a:solidFill>
              </a:rPr>
              <a:t>ра, ж</a:t>
            </a:r>
            <a:r>
              <a:rPr lang="ru-RU" sz="3600" dirty="0" smtClean="0">
                <a:solidFill>
                  <a:srgbClr val="0E0EA2"/>
                </a:solidFill>
              </a:rPr>
              <a:t>ю</a:t>
            </a:r>
            <a:r>
              <a:rPr lang="ru-RU" sz="3600" dirty="0" smtClean="0">
                <a:solidFill>
                  <a:srgbClr val="00B050"/>
                </a:solidFill>
              </a:rPr>
              <a:t>ри, параш</a:t>
            </a:r>
            <a:r>
              <a:rPr lang="ru-RU" sz="3600" dirty="0" smtClean="0">
                <a:solidFill>
                  <a:srgbClr val="0E0EA2"/>
                </a:solidFill>
              </a:rPr>
              <a:t>ю</a:t>
            </a:r>
            <a:r>
              <a:rPr lang="ru-RU" sz="3600" dirty="0" smtClean="0">
                <a:solidFill>
                  <a:srgbClr val="00B050"/>
                </a:solidFill>
              </a:rPr>
              <a:t>т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kniga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2000240"/>
            <a:ext cx="2159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Гласные И </a:t>
            </a:r>
            <a:r>
              <a:rPr lang="ru-RU" dirty="0" err="1" smtClean="0"/>
              <a:t>и</a:t>
            </a:r>
            <a:r>
              <a:rPr lang="ru-RU" dirty="0" smtClean="0"/>
              <a:t> Ы после 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71678"/>
            <a:ext cx="8229600" cy="44291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Ц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>
                <a:solidFill>
                  <a:srgbClr val="00B050"/>
                </a:solidFill>
              </a:rPr>
              <a:t>рк, ц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>
                <a:solidFill>
                  <a:srgbClr val="00B050"/>
                </a:solidFill>
              </a:rPr>
              <a:t>фра; птиц</a:t>
            </a:r>
            <a:r>
              <a:rPr lang="ru-RU" sz="4000" dirty="0" smtClean="0">
                <a:solidFill>
                  <a:srgbClr val="FF0000"/>
                </a:solidFill>
              </a:rPr>
              <a:t>ы</a:t>
            </a:r>
            <a:r>
              <a:rPr lang="ru-RU" sz="4000" dirty="0" smtClean="0">
                <a:solidFill>
                  <a:srgbClr val="00B050"/>
                </a:solidFill>
              </a:rPr>
              <a:t>, учениц</a:t>
            </a:r>
            <a:r>
              <a:rPr lang="ru-RU" sz="4000" dirty="0" smtClean="0">
                <a:solidFill>
                  <a:srgbClr val="FF0000"/>
                </a:solidFill>
              </a:rPr>
              <a:t>ы</a:t>
            </a:r>
            <a:r>
              <a:rPr lang="ru-RU" sz="4000" dirty="0" smtClean="0">
                <a:solidFill>
                  <a:srgbClr val="00B050"/>
                </a:solidFill>
              </a:rPr>
              <a:t>.</a:t>
            </a:r>
          </a:p>
          <a:p>
            <a:pPr>
              <a:buNone/>
            </a:pPr>
            <a:endParaRPr lang="ru-RU" sz="40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sz="40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sz="4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4000" b="1" u="sng" dirty="0" smtClean="0">
                <a:solidFill>
                  <a:srgbClr val="00B050"/>
                </a:solidFill>
              </a:rPr>
              <a:t>Исключения</a:t>
            </a:r>
            <a:r>
              <a:rPr lang="ru-RU" sz="4000" b="1" dirty="0" smtClean="0">
                <a:solidFill>
                  <a:srgbClr val="00B050"/>
                </a:solidFill>
              </a:rPr>
              <a:t>: </a:t>
            </a:r>
            <a:r>
              <a:rPr lang="ru-RU" sz="4000" dirty="0" smtClean="0">
                <a:solidFill>
                  <a:srgbClr val="00B050"/>
                </a:solidFill>
              </a:rPr>
              <a:t>Ц</a:t>
            </a:r>
            <a:r>
              <a:rPr lang="ru-RU" sz="4000" dirty="0" smtClean="0">
                <a:solidFill>
                  <a:srgbClr val="0E0EA2"/>
                </a:solidFill>
              </a:rPr>
              <a:t>ы</a:t>
            </a:r>
            <a:r>
              <a:rPr lang="ru-RU" sz="4000" dirty="0" smtClean="0">
                <a:solidFill>
                  <a:srgbClr val="00B050"/>
                </a:solidFill>
              </a:rPr>
              <a:t>ган встал на ц</a:t>
            </a:r>
            <a:r>
              <a:rPr lang="ru-RU" sz="4000" dirty="0" smtClean="0">
                <a:solidFill>
                  <a:srgbClr val="0E0EA2"/>
                </a:solidFill>
              </a:rPr>
              <a:t>ы</a:t>
            </a:r>
            <a:r>
              <a:rPr lang="ru-RU" sz="4000" dirty="0" smtClean="0">
                <a:solidFill>
                  <a:srgbClr val="00B050"/>
                </a:solidFill>
              </a:rPr>
              <a:t>почки и крикнул ц</a:t>
            </a:r>
            <a:r>
              <a:rPr lang="ru-RU" sz="4000" dirty="0" smtClean="0">
                <a:solidFill>
                  <a:srgbClr val="0E0EA2"/>
                </a:solidFill>
              </a:rPr>
              <a:t>ы</a:t>
            </a:r>
            <a:r>
              <a:rPr lang="ru-RU" sz="4000" dirty="0" smtClean="0">
                <a:solidFill>
                  <a:srgbClr val="00B050"/>
                </a:solidFill>
              </a:rPr>
              <a:t>плёнку: «Ц</a:t>
            </a:r>
            <a:r>
              <a:rPr lang="ru-RU" sz="4000" dirty="0" smtClean="0">
                <a:solidFill>
                  <a:srgbClr val="0E0EA2"/>
                </a:solidFill>
              </a:rPr>
              <a:t>ы</a:t>
            </a:r>
            <a:r>
              <a:rPr lang="ru-RU" sz="4000" dirty="0" smtClean="0">
                <a:solidFill>
                  <a:srgbClr val="00B050"/>
                </a:solidFill>
              </a:rPr>
              <a:t>ц!»</a:t>
            </a:r>
            <a:endParaRPr lang="ru-RU" sz="4000" dirty="0">
              <a:solidFill>
                <a:srgbClr val="00B050"/>
              </a:solidFill>
            </a:endParaRPr>
          </a:p>
        </p:txBody>
      </p:sp>
      <p:pic>
        <p:nvPicPr>
          <p:cNvPr id="4" name="Рисунок 3" descr="Arg 5 jaun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2786058"/>
            <a:ext cx="1885960" cy="16383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Звонкие и глухие согласные в корне слова.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2468880"/>
            <a:ext cx="8229600" cy="35318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зу</a:t>
            </a:r>
            <a:r>
              <a:rPr lang="ru-RU" sz="4000" dirty="0" smtClean="0">
                <a:solidFill>
                  <a:srgbClr val="FF0000"/>
                </a:solidFill>
              </a:rPr>
              <a:t>б</a:t>
            </a:r>
            <a:r>
              <a:rPr lang="ru-RU" sz="4000" dirty="0" smtClean="0">
                <a:solidFill>
                  <a:srgbClr val="00B050"/>
                </a:solidFill>
              </a:rPr>
              <a:t> (зу</a:t>
            </a:r>
            <a:r>
              <a:rPr lang="ru-RU" sz="4000" dirty="0" smtClean="0">
                <a:solidFill>
                  <a:srgbClr val="0E0EA2"/>
                </a:solidFill>
              </a:rPr>
              <a:t>б</a:t>
            </a:r>
            <a:r>
              <a:rPr lang="ru-RU" sz="4000" dirty="0" smtClean="0">
                <a:solidFill>
                  <a:srgbClr val="00B050"/>
                </a:solidFill>
              </a:rPr>
              <a:t>ы); ло</a:t>
            </a:r>
            <a:r>
              <a:rPr lang="ru-RU" sz="4000" dirty="0" smtClean="0">
                <a:solidFill>
                  <a:srgbClr val="FF0000"/>
                </a:solidFill>
              </a:rPr>
              <a:t>ж</a:t>
            </a:r>
            <a:r>
              <a:rPr lang="ru-RU" sz="4000" dirty="0" smtClean="0">
                <a:solidFill>
                  <a:srgbClr val="00B050"/>
                </a:solidFill>
              </a:rPr>
              <a:t>ка (ло</a:t>
            </a:r>
            <a:r>
              <a:rPr lang="ru-RU" sz="4000" dirty="0" smtClean="0">
                <a:solidFill>
                  <a:srgbClr val="0E0EA2"/>
                </a:solidFill>
              </a:rPr>
              <a:t>ж</a:t>
            </a:r>
            <a:r>
              <a:rPr lang="ru-RU" sz="4000" dirty="0" smtClean="0">
                <a:solidFill>
                  <a:srgbClr val="00B050"/>
                </a:solidFill>
              </a:rPr>
              <a:t>ечка);</a:t>
            </a: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сторо</a:t>
            </a:r>
            <a:r>
              <a:rPr lang="ru-RU" sz="4000" dirty="0" smtClean="0">
                <a:solidFill>
                  <a:srgbClr val="FF0000"/>
                </a:solidFill>
              </a:rPr>
              <a:t>ж</a:t>
            </a:r>
            <a:r>
              <a:rPr lang="ru-RU" sz="4000" dirty="0" smtClean="0">
                <a:solidFill>
                  <a:srgbClr val="00B050"/>
                </a:solidFill>
              </a:rPr>
              <a:t>ка, сторо</a:t>
            </a:r>
            <a:r>
              <a:rPr lang="ru-RU" sz="4000" dirty="0" smtClean="0">
                <a:solidFill>
                  <a:srgbClr val="FF0000"/>
                </a:solidFill>
              </a:rPr>
              <a:t>ж</a:t>
            </a:r>
            <a:r>
              <a:rPr lang="ru-RU" sz="4000" dirty="0" smtClean="0">
                <a:solidFill>
                  <a:srgbClr val="00B050"/>
                </a:solidFill>
              </a:rPr>
              <a:t> (сторо</a:t>
            </a:r>
            <a:r>
              <a:rPr lang="ru-RU" sz="4000" dirty="0" smtClean="0">
                <a:solidFill>
                  <a:srgbClr val="0E0EA2"/>
                </a:solidFill>
              </a:rPr>
              <a:t>ж</a:t>
            </a:r>
            <a:r>
              <a:rPr lang="ru-RU" sz="4000" dirty="0" smtClean="0">
                <a:solidFill>
                  <a:srgbClr val="00B050"/>
                </a:solidFill>
              </a:rPr>
              <a:t>ить);</a:t>
            </a:r>
          </a:p>
          <a:p>
            <a:pPr>
              <a:buNone/>
            </a:pPr>
            <a:endParaRPr lang="ru-RU" sz="4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                                    ё</a:t>
            </a:r>
            <a:r>
              <a:rPr lang="ru-RU" sz="4000" dirty="0" smtClean="0">
                <a:solidFill>
                  <a:srgbClr val="FF0000"/>
                </a:solidFill>
              </a:rPr>
              <a:t>ж</a:t>
            </a:r>
            <a:r>
              <a:rPr lang="ru-RU" sz="4000" dirty="0" smtClean="0">
                <a:solidFill>
                  <a:srgbClr val="00B050"/>
                </a:solidFill>
              </a:rPr>
              <a:t> (ё</a:t>
            </a:r>
            <a:r>
              <a:rPr lang="ru-RU" sz="4000" dirty="0" smtClean="0">
                <a:solidFill>
                  <a:srgbClr val="0E0EA2"/>
                </a:solidFill>
              </a:rPr>
              <a:t>ж</a:t>
            </a:r>
            <a:r>
              <a:rPr lang="ru-RU" sz="4000" dirty="0" smtClean="0">
                <a:solidFill>
                  <a:srgbClr val="00B050"/>
                </a:solidFill>
              </a:rPr>
              <a:t>ик)</a:t>
            </a:r>
            <a:endParaRPr lang="ru-RU" sz="4000" dirty="0">
              <a:solidFill>
                <a:srgbClr val="00B050"/>
              </a:solidFill>
            </a:endParaRPr>
          </a:p>
        </p:txBody>
      </p:sp>
      <p:pic>
        <p:nvPicPr>
          <p:cNvPr id="7" name="Рисунок 6" descr="1255854841_12p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4429132"/>
            <a:ext cx="1785950" cy="1676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Двойные согласные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u="sng" dirty="0" smtClean="0">
                <a:solidFill>
                  <a:srgbClr val="CC0099"/>
                </a:solidFill>
              </a:rPr>
              <a:t>Запомни! </a:t>
            </a: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Ка</a:t>
            </a:r>
            <a:r>
              <a:rPr lang="ru-RU" sz="4000" dirty="0" smtClean="0">
                <a:solidFill>
                  <a:srgbClr val="FF0000"/>
                </a:solidFill>
              </a:rPr>
              <a:t>сс</a:t>
            </a:r>
            <a:r>
              <a:rPr lang="ru-RU" sz="4000" dirty="0" smtClean="0">
                <a:solidFill>
                  <a:srgbClr val="00B050"/>
                </a:solidFill>
              </a:rPr>
              <a:t>а, ма</a:t>
            </a:r>
            <a:r>
              <a:rPr lang="ru-RU" sz="4000" dirty="0" smtClean="0">
                <a:solidFill>
                  <a:srgbClr val="FF0000"/>
                </a:solidFill>
              </a:rPr>
              <a:t>сс</a:t>
            </a:r>
            <a:r>
              <a:rPr lang="ru-RU" sz="4000" dirty="0" smtClean="0">
                <a:solidFill>
                  <a:srgbClr val="00B050"/>
                </a:solidFill>
              </a:rPr>
              <a:t>а, гру</a:t>
            </a:r>
            <a:r>
              <a:rPr lang="ru-RU" sz="4000" dirty="0" smtClean="0">
                <a:solidFill>
                  <a:srgbClr val="FF0000"/>
                </a:solidFill>
              </a:rPr>
              <a:t>пп</a:t>
            </a:r>
            <a:r>
              <a:rPr lang="ru-RU" sz="4000" dirty="0" smtClean="0">
                <a:solidFill>
                  <a:srgbClr val="00B050"/>
                </a:solidFill>
              </a:rPr>
              <a:t>а, па</a:t>
            </a:r>
            <a:r>
              <a:rPr lang="ru-RU" sz="4000" dirty="0" smtClean="0">
                <a:solidFill>
                  <a:srgbClr val="FF0000"/>
                </a:solidFill>
              </a:rPr>
              <a:t>сс</a:t>
            </a:r>
            <a:r>
              <a:rPr lang="ru-RU" sz="4000" dirty="0" smtClean="0">
                <a:solidFill>
                  <a:srgbClr val="00B050"/>
                </a:solidFill>
              </a:rPr>
              <a:t>ажир, тро</a:t>
            </a:r>
            <a:r>
              <a:rPr lang="ru-RU" sz="4000" dirty="0" smtClean="0">
                <a:solidFill>
                  <a:srgbClr val="FF0000"/>
                </a:solidFill>
              </a:rPr>
              <a:t>лл</a:t>
            </a:r>
            <a:r>
              <a:rPr lang="ru-RU" sz="4000" dirty="0" smtClean="0">
                <a:solidFill>
                  <a:srgbClr val="00B050"/>
                </a:solidFill>
              </a:rPr>
              <a:t>ейбус.</a:t>
            </a:r>
          </a:p>
          <a:p>
            <a:pPr>
              <a:buNone/>
            </a:pPr>
            <a:endParaRPr lang="ru-RU" sz="4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4000" u="sng" dirty="0" smtClean="0">
                <a:solidFill>
                  <a:srgbClr val="CC0099"/>
                </a:solidFill>
              </a:rPr>
              <a:t>Подумай!</a:t>
            </a: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Ра</a:t>
            </a:r>
            <a:r>
              <a:rPr lang="ru-RU" sz="4000" dirty="0" smtClean="0">
                <a:solidFill>
                  <a:srgbClr val="FF0000"/>
                </a:solidFill>
              </a:rPr>
              <a:t>с</a:t>
            </a:r>
            <a:r>
              <a:rPr lang="ru-RU" sz="4000" dirty="0" smtClean="0">
                <a:solidFill>
                  <a:srgbClr val="0E0EA2"/>
                </a:solidFill>
              </a:rPr>
              <a:t>с</a:t>
            </a:r>
            <a:r>
              <a:rPr lang="ru-RU" sz="4000" dirty="0" smtClean="0">
                <a:solidFill>
                  <a:srgbClr val="00B050"/>
                </a:solidFill>
              </a:rPr>
              <a:t>каз, ра</a:t>
            </a:r>
            <a:r>
              <a:rPr lang="ru-RU" sz="4000" dirty="0" smtClean="0">
                <a:solidFill>
                  <a:srgbClr val="FF0000"/>
                </a:solidFill>
              </a:rPr>
              <a:t>с</a:t>
            </a:r>
            <a:r>
              <a:rPr lang="ru-RU" sz="4000" dirty="0" smtClean="0">
                <a:solidFill>
                  <a:srgbClr val="0E0EA2"/>
                </a:solidFill>
              </a:rPr>
              <a:t>с</a:t>
            </a:r>
            <a:r>
              <a:rPr lang="ru-RU" sz="4000" dirty="0" smtClean="0">
                <a:solidFill>
                  <a:srgbClr val="00B050"/>
                </a:solidFill>
              </a:rPr>
              <a:t>ада.</a:t>
            </a:r>
            <a:endParaRPr lang="ru-RU" sz="4000" dirty="0">
              <a:solidFill>
                <a:srgbClr val="00B050"/>
              </a:solidFill>
            </a:endParaRPr>
          </a:p>
        </p:txBody>
      </p:sp>
      <p:pic>
        <p:nvPicPr>
          <p:cNvPr id="4" name="Рисунок 3" descr="1255854867_1484393_330806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3714752"/>
            <a:ext cx="2357454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938962"/>
          </a:xfrm>
        </p:spPr>
        <p:txBody>
          <a:bodyPr/>
          <a:lstStyle/>
          <a:p>
            <a:r>
              <a:rPr lang="ru-RU" dirty="0" smtClean="0"/>
              <a:t>Непроизносимые согласные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Грус</a:t>
            </a:r>
            <a:r>
              <a:rPr lang="ru-RU" sz="4000" dirty="0" smtClean="0">
                <a:solidFill>
                  <a:srgbClr val="FF0000"/>
                </a:solidFill>
              </a:rPr>
              <a:t>т</a:t>
            </a:r>
            <a:r>
              <a:rPr lang="ru-RU" sz="4000" dirty="0" smtClean="0">
                <a:solidFill>
                  <a:srgbClr val="00B050"/>
                </a:solidFill>
              </a:rPr>
              <a:t>ный (грус</a:t>
            </a:r>
            <a:r>
              <a:rPr lang="ru-RU" sz="4000" dirty="0" smtClean="0">
                <a:solidFill>
                  <a:srgbClr val="0E0EA2"/>
                </a:solidFill>
              </a:rPr>
              <a:t>т</a:t>
            </a:r>
            <a:r>
              <a:rPr lang="ru-RU" sz="4000" dirty="0" smtClean="0">
                <a:solidFill>
                  <a:srgbClr val="00B050"/>
                </a:solidFill>
              </a:rPr>
              <a:t>ить), доблес</a:t>
            </a:r>
            <a:r>
              <a:rPr lang="ru-RU" sz="4000" dirty="0" smtClean="0">
                <a:solidFill>
                  <a:srgbClr val="FF0000"/>
                </a:solidFill>
              </a:rPr>
              <a:t>т</a:t>
            </a:r>
            <a:r>
              <a:rPr lang="ru-RU" sz="4000" dirty="0" smtClean="0">
                <a:solidFill>
                  <a:srgbClr val="00B050"/>
                </a:solidFill>
              </a:rPr>
              <a:t>ный (доблес</a:t>
            </a:r>
            <a:r>
              <a:rPr lang="ru-RU" sz="4000" dirty="0" smtClean="0">
                <a:solidFill>
                  <a:srgbClr val="0E0EA2"/>
                </a:solidFill>
              </a:rPr>
              <a:t>т</a:t>
            </a:r>
            <a:r>
              <a:rPr lang="ru-RU" sz="4000" dirty="0" smtClean="0">
                <a:solidFill>
                  <a:srgbClr val="00B050"/>
                </a:solidFill>
              </a:rPr>
              <a:t>ь);</a:t>
            </a: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Опа</a:t>
            </a:r>
            <a:r>
              <a:rPr lang="ru-RU" sz="4000" dirty="0" smtClean="0">
                <a:solidFill>
                  <a:srgbClr val="FF0000"/>
                </a:solidFill>
              </a:rPr>
              <a:t>сн</a:t>
            </a:r>
            <a:r>
              <a:rPr lang="ru-RU" sz="4000" dirty="0" smtClean="0">
                <a:solidFill>
                  <a:srgbClr val="00B050"/>
                </a:solidFill>
              </a:rPr>
              <a:t>ый (опа</a:t>
            </a:r>
            <a:r>
              <a:rPr lang="ru-RU" sz="4000" dirty="0" smtClean="0">
                <a:solidFill>
                  <a:srgbClr val="0E0EA2"/>
                </a:solidFill>
              </a:rPr>
              <a:t>с</a:t>
            </a:r>
            <a:r>
              <a:rPr lang="ru-RU" sz="4000" dirty="0" smtClean="0">
                <a:solidFill>
                  <a:srgbClr val="00B050"/>
                </a:solidFill>
              </a:rPr>
              <a:t>ен), вку</a:t>
            </a:r>
            <a:r>
              <a:rPr lang="ru-RU" sz="4000" dirty="0" smtClean="0">
                <a:solidFill>
                  <a:srgbClr val="FF0000"/>
                </a:solidFill>
              </a:rPr>
              <a:t>сн</a:t>
            </a:r>
            <a:r>
              <a:rPr lang="ru-RU" sz="4000" dirty="0" smtClean="0">
                <a:solidFill>
                  <a:srgbClr val="00B050"/>
                </a:solidFill>
              </a:rPr>
              <a:t>ый (вку</a:t>
            </a:r>
            <a:r>
              <a:rPr lang="ru-RU" sz="4000" dirty="0" smtClean="0">
                <a:solidFill>
                  <a:srgbClr val="0E0EA2"/>
                </a:solidFill>
              </a:rPr>
              <a:t>с</a:t>
            </a:r>
            <a:r>
              <a:rPr lang="ru-RU" sz="4000" dirty="0" smtClean="0">
                <a:solidFill>
                  <a:srgbClr val="00B050"/>
                </a:solidFill>
              </a:rPr>
              <a:t>);</a:t>
            </a: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Звёз</a:t>
            </a:r>
            <a:r>
              <a:rPr lang="ru-RU" sz="4000" dirty="0" smtClean="0">
                <a:solidFill>
                  <a:srgbClr val="FF0000"/>
                </a:solidFill>
              </a:rPr>
              <a:t>д</a:t>
            </a:r>
            <a:r>
              <a:rPr lang="ru-RU" sz="4000" dirty="0" smtClean="0">
                <a:solidFill>
                  <a:srgbClr val="00B050"/>
                </a:solidFill>
              </a:rPr>
              <a:t>ный (звез</a:t>
            </a:r>
            <a:r>
              <a:rPr lang="ru-RU" sz="4000" dirty="0" smtClean="0">
                <a:solidFill>
                  <a:srgbClr val="0E0EA2"/>
                </a:solidFill>
              </a:rPr>
              <a:t>д</a:t>
            </a:r>
            <a:r>
              <a:rPr lang="ru-RU" sz="4000" dirty="0" smtClean="0">
                <a:solidFill>
                  <a:srgbClr val="00B050"/>
                </a:solidFill>
              </a:rPr>
              <a:t>а), сер</a:t>
            </a:r>
            <a:r>
              <a:rPr lang="ru-RU" sz="4000" dirty="0" smtClean="0">
                <a:solidFill>
                  <a:srgbClr val="FF0000"/>
                </a:solidFill>
              </a:rPr>
              <a:t>д</a:t>
            </a:r>
            <a:r>
              <a:rPr lang="ru-RU" sz="4000" dirty="0" smtClean="0">
                <a:solidFill>
                  <a:srgbClr val="00B050"/>
                </a:solidFill>
              </a:rPr>
              <a:t>це (сер</a:t>
            </a:r>
            <a:r>
              <a:rPr lang="ru-RU" sz="4000" dirty="0" smtClean="0">
                <a:solidFill>
                  <a:srgbClr val="0E0EA2"/>
                </a:solidFill>
              </a:rPr>
              <a:t>д</a:t>
            </a:r>
            <a:r>
              <a:rPr lang="ru-RU" sz="4000" dirty="0" smtClean="0">
                <a:solidFill>
                  <a:srgbClr val="00B050"/>
                </a:solidFill>
              </a:rPr>
              <a:t>ечко).</a:t>
            </a:r>
          </a:p>
          <a:p>
            <a:pPr>
              <a:buNone/>
            </a:pPr>
            <a:r>
              <a:rPr lang="ru-RU" sz="4000" b="1" u="sng" dirty="0" smtClean="0">
                <a:solidFill>
                  <a:srgbClr val="00B050"/>
                </a:solidFill>
              </a:rPr>
              <a:t>Запомнить:</a:t>
            </a:r>
            <a:r>
              <a:rPr lang="ru-RU" sz="4000" b="1" dirty="0" smtClean="0">
                <a:solidFill>
                  <a:srgbClr val="00B050"/>
                </a:solidFill>
              </a:rPr>
              <a:t> </a:t>
            </a:r>
            <a:r>
              <a:rPr lang="ru-RU" sz="4000" dirty="0" smtClean="0">
                <a:solidFill>
                  <a:srgbClr val="0E0EA2"/>
                </a:solidFill>
              </a:rPr>
              <a:t>чу</a:t>
            </a:r>
            <a:r>
              <a:rPr lang="ru-RU" sz="4000" dirty="0" smtClean="0">
                <a:solidFill>
                  <a:srgbClr val="CC0099"/>
                </a:solidFill>
              </a:rPr>
              <a:t>в</a:t>
            </a:r>
            <a:r>
              <a:rPr lang="ru-RU" sz="4000" dirty="0" smtClean="0">
                <a:solidFill>
                  <a:srgbClr val="0E0EA2"/>
                </a:solidFill>
              </a:rPr>
              <a:t>ство</a:t>
            </a:r>
            <a:r>
              <a:rPr lang="ru-RU" sz="4000" dirty="0" smtClean="0">
                <a:solidFill>
                  <a:srgbClr val="00B050"/>
                </a:solidFill>
              </a:rPr>
              <a:t>, </a:t>
            </a:r>
            <a:r>
              <a:rPr lang="ru-RU" sz="4000" dirty="0" smtClean="0">
                <a:solidFill>
                  <a:srgbClr val="0E0EA2"/>
                </a:solidFill>
              </a:rPr>
              <a:t>лес</a:t>
            </a:r>
            <a:r>
              <a:rPr lang="ru-RU" sz="4000" dirty="0" smtClean="0">
                <a:solidFill>
                  <a:srgbClr val="CC0099"/>
                </a:solidFill>
              </a:rPr>
              <a:t>т</a:t>
            </a:r>
            <a:r>
              <a:rPr lang="ru-RU" sz="4000" dirty="0" smtClean="0">
                <a:solidFill>
                  <a:srgbClr val="0E0EA2"/>
                </a:solidFill>
              </a:rPr>
              <a:t>ница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204</TotalTime>
  <Words>533</Words>
  <Application>Microsoft Office PowerPoint</Application>
  <PresentationFormat>Экран (4:3)</PresentationFormat>
  <Paragraphs>132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Calibri</vt:lpstr>
      <vt:lpstr>Constantia</vt:lpstr>
      <vt:lpstr>Wingdings 2</vt:lpstr>
      <vt:lpstr>Поток</vt:lpstr>
      <vt:lpstr>Решение  орфографических  задач</vt:lpstr>
      <vt:lpstr> Грамотное письмо – признак культурного человека. Чтобы грамотно писать, нужно знать орфографические правила.</vt:lpstr>
      <vt:lpstr>Безударная гласная в корне слова, проверяемая ударением.</vt:lpstr>
      <vt:lpstr>Непроверяемая безударная гласная  </vt:lpstr>
      <vt:lpstr>Гласные после шипящих  (жи, ши; ча, ща; чу, щу).</vt:lpstr>
      <vt:lpstr>Гласные И и Ы после Ц</vt:lpstr>
      <vt:lpstr>Звонкие и глухие согласные в корне слова.</vt:lpstr>
      <vt:lpstr>  Двойные согласные</vt:lpstr>
      <vt:lpstr>Непроизносимые согласные</vt:lpstr>
      <vt:lpstr>Прописные (заглавные) буквы в начале текста и после знаков препинания</vt:lpstr>
      <vt:lpstr>Прописная (заглавная) буква в собственных именах, кличках животных, названиях городов, стран, рек, морей, океанов и т.д.</vt:lpstr>
      <vt:lpstr>Разделительные Ъ и Ь</vt:lpstr>
      <vt:lpstr>Ь – как показатель мягкости согласных</vt:lpstr>
      <vt:lpstr>Правописание приставок</vt:lpstr>
      <vt:lpstr>Правописание предлогов</vt:lpstr>
      <vt:lpstr>Правописание местоимений  3-го лица  с предлогами</vt:lpstr>
      <vt:lpstr>Приставка С – (приставки З – не бывает)</vt:lpstr>
      <vt:lpstr>Безударные гласные  в окончаниях  имён существительных (ед. ч.)</vt:lpstr>
      <vt:lpstr>Окончания имён прилагательных</vt:lpstr>
      <vt:lpstr>  Суффиксы  имен существительных</vt:lpstr>
      <vt:lpstr>Правописание сложных слов</vt:lpstr>
      <vt:lpstr>Неопределённая форма глагола </vt:lpstr>
      <vt:lpstr>Ь в окончаниях глаголов  2-го лица  (Б.в. и Н.в.)</vt:lpstr>
      <vt:lpstr>НЕ с глаголами</vt:lpstr>
      <vt:lpstr>Сочетания  ЧК, ЧН, ЧТ, ЩН, СТ, СН, ЗД, НЩ</vt:lpstr>
      <vt:lpstr>Правописание предлогов О и ОБ</vt:lpstr>
      <vt:lpstr>Правописание наречий</vt:lpstr>
      <vt:lpstr>Скачано с www.znanio.ru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 орфографических  задач</dc:title>
  <cp:lastModifiedBy>Viktar</cp:lastModifiedBy>
  <cp:revision>24</cp:revision>
  <dcterms:modified xsi:type="dcterms:W3CDTF">2020-08-21T12:42:01Z</dcterms:modified>
</cp:coreProperties>
</file>