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4232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307" r:id="rId5"/>
    <p:sldId id="306" r:id="rId6"/>
    <p:sldId id="258" r:id="rId7"/>
    <p:sldId id="287" r:id="rId8"/>
    <p:sldId id="291" r:id="rId9"/>
    <p:sldId id="259" r:id="rId10"/>
    <p:sldId id="290" r:id="rId11"/>
    <p:sldId id="293" r:id="rId12"/>
    <p:sldId id="292" r:id="rId13"/>
    <p:sldId id="294" r:id="rId14"/>
    <p:sldId id="295" r:id="rId15"/>
    <p:sldId id="299" r:id="rId16"/>
    <p:sldId id="298" r:id="rId17"/>
    <p:sldId id="297" r:id="rId18"/>
    <p:sldId id="300" r:id="rId19"/>
    <p:sldId id="266" r:id="rId20"/>
    <p:sldId id="302" r:id="rId21"/>
    <p:sldId id="271" r:id="rId22"/>
    <p:sldId id="273" r:id="rId23"/>
    <p:sldId id="277" r:id="rId24"/>
    <p:sldId id="278" r:id="rId25"/>
    <p:sldId id="282" r:id="rId26"/>
    <p:sldId id="303" r:id="rId27"/>
    <p:sldId id="304" r:id="rId28"/>
    <p:sldId id="30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9042D-6A78-4DC2-B782-68230077A16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38A7E-C543-477A-8F94-BA399D4FA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460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A374F-80EC-43E9-BE4F-EC2F00A70A1E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B0D3B-7567-4E20-947B-516FA03B1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17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B0D3B-7567-4E20-947B-516FA03B18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856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B0D3B-7567-4E20-947B-516FA03B18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856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6667-B556-4471-87EF-38D0AEAFC30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748C-3B87-4A18-B0BD-DB9F384972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6667-B556-4471-87EF-38D0AEAFC30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748C-3B87-4A18-B0BD-DB9F38497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6667-B556-4471-87EF-38D0AEAFC30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748C-3B87-4A18-B0BD-DB9F38497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6667-B556-4471-87EF-38D0AEAFC30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748C-3B87-4A18-B0BD-DB9F38497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6667-B556-4471-87EF-38D0AEAFC30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748C-3B87-4A18-B0BD-DB9F38497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6667-B556-4471-87EF-38D0AEAFC30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748C-3B87-4A18-B0BD-DB9F384972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6667-B556-4471-87EF-38D0AEAFC30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748C-3B87-4A18-B0BD-DB9F38497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6667-B556-4471-87EF-38D0AEAFC30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748C-3B87-4A18-B0BD-DB9F38497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6667-B556-4471-87EF-38D0AEAFC30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B748C-3B87-4A18-B0BD-DB9F38497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6667-B556-4471-87EF-38D0AEAFC30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B748C-3B87-4A18-B0BD-DB9F38497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47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D56667-B556-4471-87EF-38D0AEAFC308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FDB748C-3B87-4A18-B0BD-DB9F38497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png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12" Type="http://schemas.openxmlformats.org/officeDocument/2006/relationships/image" Target="../media/image36.gif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.wav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8.jpeg"/><Relationship Id="rId9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grayWhite">
          <a:xfrm>
            <a:off x="179512" y="-744"/>
            <a:ext cx="4392488" cy="5806008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7848872" cy="6784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82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6753" y="-2"/>
            <a:ext cx="4431744" cy="48749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889" y="0"/>
            <a:ext cx="7356525" cy="4149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753" y="939800"/>
            <a:ext cx="88900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7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Берегите лес!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608512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4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№1.  </a:t>
            </a:r>
          </a:p>
          <a:p>
            <a:pPr lvl="0"/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промышленность и транспорт Ростовской области выбрасывает в атмосферу около 200 тысяч тонн загрязняющих веществ. Это означает, что на одного жителя области приходится до 200 кг загрязнений.</a:t>
            </a:r>
          </a:p>
          <a:p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следующие данные, посчитай, сколько деревьев и каких должен посадить каждый житель нашего края, чтобы защитить себя от  вредного воздействия окружающей среды.</a:t>
            </a:r>
          </a:p>
          <a:p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сезон выделяет кислорода:</a:t>
            </a:r>
          </a:p>
          <a:p>
            <a:pPr lvl="0"/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Клён – 2кг      Вяз – 14кг      Тополь – </a:t>
            </a:r>
            <a:r>
              <a:rPr lang="ru-RU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42кг</a:t>
            </a:r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№2.</a:t>
            </a:r>
          </a:p>
          <a:p>
            <a:r>
              <a:rPr lang="ru-RU" sz="4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2.</a:t>
            </a:r>
          </a:p>
          <a:p>
            <a:r>
              <a:rPr lang="ru-RU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Лесом </a:t>
            </a:r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покрыты 770млн. га. Ежегодно вырубается </a:t>
            </a:r>
            <a:r>
              <a:rPr lang="ru-RU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1,54 </a:t>
            </a:r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 </a:t>
            </a:r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леса. Сколько </a:t>
            </a:r>
            <a:r>
              <a:rPr lang="ru-RU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</a:t>
            </a:r>
            <a:r>
              <a:rPr lang="ru-RU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 вырубается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104" y="0"/>
            <a:ext cx="2492896" cy="19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73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003" y="0"/>
            <a:ext cx="6735705" cy="5051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2985" y="1988841"/>
            <a:ext cx="7491015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26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645" y="836713"/>
            <a:ext cx="6637468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Берегите воздух!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700808"/>
            <a:ext cx="6637467" cy="4086805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Задача №1.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i="1" dirty="0">
                <a:solidFill>
                  <a:schemeClr val="tx1"/>
                </a:solidFill>
              </a:rPr>
              <a:t>  В среднем человек потребляет в сутки около </a:t>
            </a:r>
            <a:r>
              <a:rPr lang="ru-RU" b="1" i="1" dirty="0" smtClean="0">
                <a:solidFill>
                  <a:schemeClr val="tx1"/>
                </a:solidFill>
              </a:rPr>
              <a:t>500л </a:t>
            </a:r>
            <a:r>
              <a:rPr lang="ru-RU" b="1" i="1" dirty="0">
                <a:solidFill>
                  <a:schemeClr val="tx1"/>
                </a:solidFill>
              </a:rPr>
              <a:t>кислорода. Легковой автомобиль за </a:t>
            </a:r>
            <a:r>
              <a:rPr lang="ru-RU" b="1" i="1" dirty="0" smtClean="0">
                <a:solidFill>
                  <a:schemeClr val="tx1"/>
                </a:solidFill>
              </a:rPr>
              <a:t>1000км </a:t>
            </a:r>
            <a:r>
              <a:rPr lang="ru-RU" b="1" i="1" dirty="0">
                <a:solidFill>
                  <a:schemeClr val="tx1"/>
                </a:solidFill>
              </a:rPr>
              <a:t>пробега сжигает годовую норму кислорода одного человека. Найдите </a:t>
            </a:r>
            <a:r>
              <a:rPr lang="ru-RU" b="1" i="1" dirty="0" smtClean="0">
                <a:solidFill>
                  <a:schemeClr val="tx1"/>
                </a:solidFill>
              </a:rPr>
              <a:t>этот объем </a:t>
            </a:r>
            <a:r>
              <a:rPr lang="ru-RU" b="1" i="1" dirty="0">
                <a:solidFill>
                  <a:schemeClr val="tx1"/>
                </a:solidFill>
              </a:rPr>
              <a:t>кислорода.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i="1" dirty="0">
                <a:solidFill>
                  <a:schemeClr val="tx1"/>
                </a:solidFill>
              </a:rPr>
              <a:t>Задача </a:t>
            </a:r>
            <a:r>
              <a:rPr lang="ru-RU" b="1" i="1" dirty="0" smtClean="0">
                <a:solidFill>
                  <a:schemeClr val="tx1"/>
                </a:solidFill>
              </a:rPr>
              <a:t>№2.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chemeClr val="tx1"/>
                </a:solidFill>
              </a:rPr>
              <a:t>  Сегодня в мире 500.000.000.000автомобилей. Ежегодно автомобиль в среднем рассеивает в воздухе около </a:t>
            </a:r>
            <a:r>
              <a:rPr lang="ru-RU" b="1" i="1" dirty="0" smtClean="0">
                <a:solidFill>
                  <a:schemeClr val="tx1"/>
                </a:solidFill>
              </a:rPr>
              <a:t>10кг </a:t>
            </a:r>
            <a:r>
              <a:rPr lang="ru-RU" b="1" i="1" dirty="0">
                <a:solidFill>
                  <a:schemeClr val="tx1"/>
                </a:solidFill>
              </a:rPr>
              <a:t>резины и выбрасывает </a:t>
            </a:r>
            <a:r>
              <a:rPr lang="ru-RU" b="1" i="1" dirty="0" smtClean="0">
                <a:solidFill>
                  <a:schemeClr val="tx1"/>
                </a:solidFill>
              </a:rPr>
              <a:t>3250кг </a:t>
            </a:r>
            <a:r>
              <a:rPr lang="ru-RU" b="1" i="1" dirty="0">
                <a:solidFill>
                  <a:schemeClr val="tx1"/>
                </a:solidFill>
              </a:rPr>
              <a:t>углекислого газа. Подчитайте сколько всего за год рассеивается резины и вырабатывается углекислого газа?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C:\Program Files (x86)\Microsoft Office\MEDIA\CAGCAT10\j02788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9236">
            <a:off x="7274761" y="5107327"/>
            <a:ext cx="1749794" cy="174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47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492465" cy="1049928"/>
          </a:xfrm>
        </p:spPr>
        <p:txBody>
          <a:bodyPr/>
          <a:lstStyle/>
          <a:p>
            <a:pPr algn="ctr"/>
            <a:r>
              <a:rPr lang="ru-RU" dirty="0" smtClean="0"/>
              <a:t>Природа Донского края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9" y="1988840"/>
            <a:ext cx="6852504" cy="37987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Елена\Desktop\mikhael_shufutinsky_levyi_bereg_do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24" y="1866907"/>
            <a:ext cx="8057316" cy="4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28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black4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black4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black4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black4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прин313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883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523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5"/>
            <a:ext cx="6708489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Наглядное представление статистической информации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484784"/>
            <a:ext cx="7632847" cy="4968552"/>
          </a:xfrm>
        </p:spPr>
        <p:txBody>
          <a:bodyPr/>
          <a:lstStyle/>
          <a:p>
            <a:r>
              <a:rPr lang="ru-RU" b="1" i="1" u="sng" dirty="0">
                <a:solidFill>
                  <a:srgbClr val="002060"/>
                </a:solidFill>
              </a:rPr>
              <a:t>ВОЗДУХ</a:t>
            </a:r>
            <a:r>
              <a:rPr lang="ru-RU" b="1" dirty="0">
                <a:solidFill>
                  <a:srgbClr val="002060"/>
                </a:solidFill>
              </a:rPr>
              <a:t>. Динамика выбросов загрязняющих веществ в атмосферный воздух в </a:t>
            </a:r>
            <a:r>
              <a:rPr lang="ru-RU" b="1" dirty="0" smtClean="0">
                <a:solidFill>
                  <a:srgbClr val="002060"/>
                </a:solidFill>
              </a:rPr>
              <a:t>Ростовской области в тысячах тонн.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-от </a:t>
            </a:r>
            <a:r>
              <a:rPr lang="ru-RU" b="1" dirty="0">
                <a:solidFill>
                  <a:srgbClr val="002060"/>
                </a:solidFill>
              </a:rPr>
              <a:t>стационарных источников </a:t>
            </a:r>
            <a:r>
              <a:rPr lang="ru-RU" b="1" dirty="0" smtClean="0">
                <a:solidFill>
                  <a:srgbClr val="002060"/>
                </a:solidFill>
              </a:rPr>
              <a:t>2013год - 176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2014год - </a:t>
            </a:r>
            <a:r>
              <a:rPr lang="ru-RU" b="1" dirty="0">
                <a:solidFill>
                  <a:srgbClr val="002060"/>
                </a:solidFill>
              </a:rPr>
              <a:t>154, </a:t>
            </a:r>
            <a:r>
              <a:rPr lang="ru-RU" b="1" dirty="0" smtClean="0">
                <a:solidFill>
                  <a:srgbClr val="002060"/>
                </a:solidFill>
              </a:rPr>
              <a:t>2025год-200,2; 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ru-RU" dirty="0" smtClean="0">
                <a:solidFill>
                  <a:srgbClr val="002060"/>
                </a:solidFill>
              </a:rPr>
              <a:t>от </a:t>
            </a:r>
            <a:r>
              <a:rPr lang="ru-RU" b="1" dirty="0" smtClean="0">
                <a:solidFill>
                  <a:srgbClr val="002060"/>
                </a:solidFill>
              </a:rPr>
              <a:t>загрязняющих </a:t>
            </a:r>
            <a:r>
              <a:rPr lang="ru-RU" b="1" dirty="0">
                <a:solidFill>
                  <a:srgbClr val="002060"/>
                </a:solidFill>
              </a:rPr>
              <a:t>веществ автотранспорта </a:t>
            </a:r>
            <a:r>
              <a:rPr lang="ru-RU" b="1" dirty="0" smtClean="0">
                <a:solidFill>
                  <a:srgbClr val="002060"/>
                </a:solidFill>
              </a:rPr>
              <a:t>2013год -399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2014год -419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2015год - 340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dirty="0">
                <a:solidFill>
                  <a:srgbClr val="C00000"/>
                </a:solidFill>
              </a:rPr>
              <a:t>ЗЕМЛЯ.</a:t>
            </a:r>
            <a:r>
              <a:rPr lang="ru-RU" b="1" dirty="0">
                <a:solidFill>
                  <a:srgbClr val="C00000"/>
                </a:solidFill>
              </a:rPr>
              <a:t>  Доля фактического обеспечения зелеными насаждениями городских </a:t>
            </a:r>
            <a:r>
              <a:rPr lang="ru-RU" b="1" dirty="0" smtClean="0">
                <a:solidFill>
                  <a:srgbClr val="C00000"/>
                </a:solidFill>
              </a:rPr>
              <a:t>округов Ростовской области </a:t>
            </a:r>
            <a:r>
              <a:rPr lang="ru-RU" b="1" dirty="0">
                <a:solidFill>
                  <a:srgbClr val="C00000"/>
                </a:solidFill>
              </a:rPr>
              <a:t>от нормативной в </a:t>
            </a:r>
            <a:r>
              <a:rPr lang="ru-RU" b="1" dirty="0" smtClean="0">
                <a:solidFill>
                  <a:srgbClr val="C00000"/>
                </a:solidFill>
              </a:rPr>
              <a:t>процентах.  Азов - 43;, Волгодонск - 84,5</a:t>
            </a:r>
            <a:r>
              <a:rPr lang="ru-RU" b="1" dirty="0">
                <a:solidFill>
                  <a:srgbClr val="C00000"/>
                </a:solidFill>
              </a:rPr>
              <a:t>;</a:t>
            </a:r>
            <a:r>
              <a:rPr lang="ru-RU" b="1" dirty="0" smtClean="0">
                <a:solidFill>
                  <a:srgbClr val="C00000"/>
                </a:solidFill>
              </a:rPr>
              <a:t> Гуково - 95,3; </a:t>
            </a:r>
            <a:r>
              <a:rPr lang="ru-RU" b="1" dirty="0">
                <a:solidFill>
                  <a:srgbClr val="C00000"/>
                </a:solidFill>
              </a:rPr>
              <a:t>Новочеркасск </a:t>
            </a:r>
            <a:r>
              <a:rPr lang="ru-RU" b="1" dirty="0" smtClean="0">
                <a:solidFill>
                  <a:srgbClr val="C00000"/>
                </a:solidFill>
              </a:rPr>
              <a:t>- 40,4; </a:t>
            </a:r>
            <a:r>
              <a:rPr lang="ru-RU" b="1" dirty="0">
                <a:solidFill>
                  <a:srgbClr val="C00000"/>
                </a:solidFill>
              </a:rPr>
              <a:t>Ростов </a:t>
            </a:r>
            <a:r>
              <a:rPr lang="ru-RU" b="1" dirty="0" smtClean="0">
                <a:solidFill>
                  <a:srgbClr val="C00000"/>
                </a:solidFill>
              </a:rPr>
              <a:t>-26,6;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Шахты </a:t>
            </a:r>
            <a:r>
              <a:rPr lang="ru-RU" b="1" dirty="0" smtClean="0">
                <a:solidFill>
                  <a:srgbClr val="C00000"/>
                </a:solidFill>
              </a:rPr>
              <a:t>- 79,5.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i="1" u="sng" dirty="0">
                <a:solidFill>
                  <a:schemeClr val="tx1"/>
                </a:solidFill>
              </a:rPr>
              <a:t>ВОДА</a:t>
            </a:r>
            <a:r>
              <a:rPr lang="ru-RU" b="1" dirty="0">
                <a:solidFill>
                  <a:schemeClr val="tx1"/>
                </a:solidFill>
              </a:rPr>
              <a:t>. Сброс загрязненной воды без очистки в </a:t>
            </a:r>
            <a:r>
              <a:rPr lang="ru-RU" b="1" dirty="0" smtClean="0">
                <a:solidFill>
                  <a:schemeClr val="tx1"/>
                </a:solidFill>
              </a:rPr>
              <a:t>миллионах кубических  </a:t>
            </a:r>
            <a:r>
              <a:rPr lang="ru-RU" b="1" dirty="0">
                <a:solidFill>
                  <a:schemeClr val="tx1"/>
                </a:solidFill>
              </a:rPr>
              <a:t>метров в </a:t>
            </a:r>
            <a:r>
              <a:rPr lang="ru-RU" b="1" dirty="0" smtClean="0">
                <a:solidFill>
                  <a:schemeClr val="tx1"/>
                </a:solidFill>
              </a:rPr>
              <a:t>Ростовской области.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2012 год </a:t>
            </a:r>
            <a:r>
              <a:rPr lang="ru-RU" b="1" dirty="0" smtClean="0">
                <a:solidFill>
                  <a:schemeClr val="tx1"/>
                </a:solidFill>
              </a:rPr>
              <a:t>47,52; </a:t>
            </a:r>
            <a:r>
              <a:rPr lang="ru-RU" b="1" dirty="0">
                <a:solidFill>
                  <a:schemeClr val="tx1"/>
                </a:solidFill>
              </a:rPr>
              <a:t>2013 год </a:t>
            </a:r>
            <a:r>
              <a:rPr lang="ru-RU" b="1" dirty="0" smtClean="0">
                <a:solidFill>
                  <a:schemeClr val="tx1"/>
                </a:solidFill>
              </a:rPr>
              <a:t>45,4;  </a:t>
            </a:r>
            <a:r>
              <a:rPr lang="ru-RU" b="1" dirty="0">
                <a:solidFill>
                  <a:schemeClr val="tx1"/>
                </a:solidFill>
              </a:rPr>
              <a:t>2014 год </a:t>
            </a:r>
            <a:r>
              <a:rPr lang="ru-RU" b="1" dirty="0" smtClean="0">
                <a:solidFill>
                  <a:schemeClr val="tx1"/>
                </a:solidFill>
              </a:rPr>
              <a:t>50,24;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2015 год 57,07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Program Files (x86)\Microsoft Office\MEDIA\CAGCAT10\j028536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040313"/>
            <a:ext cx="1474787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25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54619">
            <a:off x="457365" y="1010180"/>
            <a:ext cx="7920880" cy="3067000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/>
              <a:t>Загрязнение океана-результат деятельности человека. Мировой океан-это часть</a:t>
            </a:r>
            <a:br>
              <a:rPr lang="ru-RU" i="1" dirty="0" smtClean="0"/>
            </a:br>
            <a:r>
              <a:rPr lang="ru-RU" i="1" dirty="0"/>
              <a:t> </a:t>
            </a:r>
            <a:r>
              <a:rPr lang="ru-RU" i="1" dirty="0" smtClean="0"/>
              <a:t>              природы не причиняй ей боль.</a:t>
            </a: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789040"/>
            <a:ext cx="34290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01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848872" cy="56886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i="1" dirty="0" smtClean="0"/>
              <a:t>Для уничтожения следов нефтепродуктов используют эффективные химические препараты.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/>
              <a:t>Работают специальные суда-губки. Они всасывают вместе с водой нефтяные пятна, собирают твёрдый мусор, пластмассовые отходы.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/>
              <a:t>Устанавливаются сроки и размеры отлова рыбы и других обитателей моря.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/>
              <a:t>Сооружение очистительных сооружений на предприятиях.</a:t>
            </a:r>
          </a:p>
          <a:p>
            <a:pPr>
              <a:buFont typeface="Wingdings" pitchFamily="2" charset="2"/>
              <a:buChar char="q"/>
            </a:pPr>
            <a:r>
              <a:rPr lang="ru-RU" i="1" dirty="0" smtClean="0"/>
              <a:t>А ещё нужно придумать такие суда, которые не используют мазут и другие нефтепродукты.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3056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4241800" cy="5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836712"/>
            <a:ext cx="67975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99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Елена\Desktop\element_voda_ogon_zemlya_vozduh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73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781484" cy="930027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/>
              <a:t>Меры защиты леса</a:t>
            </a:r>
            <a:endParaRPr lang="ru-RU" sz="44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8136904" cy="4320480"/>
          </a:xfrm>
        </p:spPr>
        <p:txBody>
          <a:bodyPr>
            <a:norm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храна лесов от пожаров.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оздание новых насаждений.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роведение санитарных рубок.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храна птиц и млекопитающих, оказывающих санитарное влияние на лес.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силение ответственности за лесонарушения.</a:t>
            </a:r>
          </a:p>
          <a:p>
            <a:pPr marL="457200" indent="-457200">
              <a:buFont typeface="Courier New" pitchFamily="49" charset="0"/>
              <a:buChar char="o"/>
            </a:pPr>
            <a:endParaRPr lang="ru-RU" sz="2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Courier New" pitchFamily="49" charset="0"/>
              <a:buChar char="o"/>
            </a:pPr>
            <a:endParaRPr lang="ru-RU" sz="2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Courier New" pitchFamily="49" charset="0"/>
              <a:buChar char="o"/>
            </a:pP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6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6528725" cy="4896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1309" y="1052736"/>
            <a:ext cx="6560769" cy="4209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13" y="1196752"/>
            <a:ext cx="6321718" cy="52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3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27524">
            <a:off x="814161" y="-93615"/>
            <a:ext cx="6844690" cy="1454711"/>
          </a:xfrm>
        </p:spPr>
        <p:txBody>
          <a:bodyPr/>
          <a:lstStyle/>
          <a:p>
            <a:r>
              <a:rPr lang="ru-RU" i="1" dirty="0" smtClean="0"/>
              <a:t>Меры защиты почв.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352928" cy="4536504"/>
          </a:xfrm>
        </p:spPr>
        <p:txBody>
          <a:bodyPr>
            <a:norm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анитарная очистка почв.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оздание безотходных производств.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лучшение структуры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почв(например,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с применением калифорнийских червей).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храна и национальное использование.</a:t>
            </a: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4" name="Picture 2" descr="C:\Program Files (x86)\Microsoft Office\MEDIA\CAGCAT10\j028569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8834" y="4893758"/>
            <a:ext cx="1706563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51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003" y="0"/>
            <a:ext cx="6735705" cy="5051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2985" y="1988841"/>
            <a:ext cx="7491015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8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23666">
            <a:off x="655528" y="261693"/>
            <a:ext cx="6637468" cy="1362075"/>
          </a:xfrm>
        </p:spPr>
        <p:txBody>
          <a:bodyPr/>
          <a:lstStyle/>
          <a:p>
            <a:pPr algn="ctr"/>
            <a:r>
              <a:rPr lang="ru-RU" i="1" dirty="0" smtClean="0"/>
              <a:t>Меры защиты воздуха.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7" y="1916832"/>
            <a:ext cx="7140536" cy="3870781"/>
          </a:xfrm>
        </p:spPr>
        <p:txBody>
          <a:bodyPr/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недрение очистных фильтров.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езотходное производство.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орьба с выхлопными газами.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озеленение</a:t>
            </a:r>
          </a:p>
          <a:p>
            <a:pPr marL="342900" indent="-342900">
              <a:buFont typeface="Courier New" pitchFamily="49" charset="0"/>
              <a:buChar char="o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400050"/>
            <a:ext cx="4027252" cy="30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99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637468" cy="90872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err="1"/>
              <a:t>Синквейн</a:t>
            </a:r>
            <a:r>
              <a:rPr lang="ru-RU" sz="1800" b="1" dirty="0"/>
              <a:t> (от фр. </a:t>
            </a:r>
            <a:r>
              <a:rPr lang="ru-RU" sz="1800" b="1" dirty="0" err="1"/>
              <a:t>cinquains</a:t>
            </a:r>
            <a:r>
              <a:rPr lang="ru-RU" sz="1800" b="1" dirty="0"/>
              <a:t>, англ. </a:t>
            </a:r>
            <a:r>
              <a:rPr lang="ru-RU" sz="1800" b="1" dirty="0" err="1"/>
              <a:t>cinquain</a:t>
            </a:r>
            <a:r>
              <a:rPr lang="ru-RU" sz="1800" b="1" dirty="0"/>
              <a:t>) — </a:t>
            </a:r>
            <a:r>
              <a:rPr lang="ru-RU" sz="1800" b="1" dirty="0" err="1"/>
              <a:t>пятистрочная</a:t>
            </a:r>
            <a:r>
              <a:rPr lang="ru-RU" sz="1800" b="1" dirty="0"/>
              <a:t> стихотворная форма, возникшая в США в начале XX века под влиянием японской поэзии.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556792"/>
            <a:ext cx="7704856" cy="489654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Первая строка </a:t>
            </a:r>
            <a:r>
              <a:rPr lang="ru-RU" b="1" dirty="0">
                <a:solidFill>
                  <a:schemeClr val="tx1"/>
                </a:solidFill>
              </a:rPr>
              <a:t>— тема </a:t>
            </a:r>
            <a:r>
              <a:rPr lang="ru-RU" b="1" dirty="0" err="1">
                <a:solidFill>
                  <a:schemeClr val="tx1"/>
                </a:solidFill>
              </a:rPr>
              <a:t>синквейна</a:t>
            </a:r>
            <a:r>
              <a:rPr lang="ru-RU" b="1" dirty="0">
                <a:solidFill>
                  <a:schemeClr val="tx1"/>
                </a:solidFill>
              </a:rPr>
              <a:t>, заключает в себе одно слово (обычно существительное или местоимение) , которое обозначает объект или предмет, о котором пойдет речь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Вторая строка </a:t>
            </a:r>
            <a:r>
              <a:rPr lang="ru-RU" b="1" dirty="0">
                <a:solidFill>
                  <a:schemeClr val="tx1"/>
                </a:solidFill>
              </a:rPr>
              <a:t>— два слова (чаще всего прилагательные или причастия) , они дают описание признаков и свойств выбранного в </a:t>
            </a:r>
            <a:r>
              <a:rPr lang="ru-RU" b="1" dirty="0" err="1">
                <a:solidFill>
                  <a:schemeClr val="tx1"/>
                </a:solidFill>
              </a:rPr>
              <a:t>синквейне</a:t>
            </a:r>
            <a:r>
              <a:rPr lang="ru-RU" b="1" dirty="0">
                <a:solidFill>
                  <a:schemeClr val="tx1"/>
                </a:solidFill>
              </a:rPr>
              <a:t> предмета или объекта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Третья строка </a:t>
            </a:r>
            <a:r>
              <a:rPr lang="ru-RU" b="1" dirty="0">
                <a:solidFill>
                  <a:schemeClr val="tx1"/>
                </a:solidFill>
              </a:rPr>
              <a:t>— образована тремя глаголами или деепричастиями, описывающими характерные действия объекта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Четвертая строка </a:t>
            </a:r>
            <a:r>
              <a:rPr lang="ru-RU" b="1" dirty="0">
                <a:solidFill>
                  <a:schemeClr val="tx1"/>
                </a:solidFill>
              </a:rPr>
              <a:t>— фраза из четырёх слов, выражающая личное отношение автора </a:t>
            </a:r>
            <a:r>
              <a:rPr lang="ru-RU" b="1" dirty="0" err="1">
                <a:solidFill>
                  <a:schemeClr val="tx1"/>
                </a:solidFill>
              </a:rPr>
              <a:t>синквейна</a:t>
            </a:r>
            <a:r>
              <a:rPr lang="ru-RU" b="1" dirty="0">
                <a:solidFill>
                  <a:schemeClr val="tx1"/>
                </a:solidFill>
              </a:rPr>
              <a:t> к описываемому предмету или объекту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Пятая строка </a:t>
            </a:r>
            <a:r>
              <a:rPr lang="ru-RU" b="1" dirty="0">
                <a:solidFill>
                  <a:schemeClr val="tx1"/>
                </a:solidFill>
              </a:rPr>
              <a:t>— одно слово-резюме, характеризующее суть предмета или объекта.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0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11" y="332656"/>
            <a:ext cx="7632848" cy="930027"/>
          </a:xfrm>
        </p:spPr>
        <p:txBody>
          <a:bodyPr>
            <a:normAutofit/>
          </a:bodyPr>
          <a:lstStyle/>
          <a:p>
            <a:r>
              <a:rPr lang="ru-RU" sz="2000" i="1" dirty="0"/>
              <a:t>Без природы в мире </a:t>
            </a:r>
            <a:r>
              <a:rPr lang="ru-RU" sz="2000" i="1" dirty="0" smtClean="0"/>
              <a:t>людей даже </a:t>
            </a:r>
            <a:r>
              <a:rPr lang="ru-RU" sz="2000" i="1" dirty="0"/>
              <a:t>дня прожить </a:t>
            </a:r>
            <a:r>
              <a:rPr lang="ru-RU" sz="2000" i="1" dirty="0" smtClean="0"/>
              <a:t>нельзя,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/>
              <a:t>Так </a:t>
            </a:r>
            <a:r>
              <a:rPr lang="ru-RU" sz="2000" i="1" dirty="0" smtClean="0"/>
              <a:t>давайте же </a:t>
            </a:r>
            <a:r>
              <a:rPr lang="ru-RU" sz="2000" i="1" dirty="0"/>
              <a:t>к ней </a:t>
            </a:r>
            <a:r>
              <a:rPr lang="ru-RU" sz="2000" i="1" dirty="0" smtClean="0"/>
              <a:t>относиться </a:t>
            </a:r>
            <a:r>
              <a:rPr lang="ru-RU" sz="2000" i="1" dirty="0"/>
              <a:t>как друзья.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1988840"/>
            <a:ext cx="6637467" cy="37987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Елена\Desktop\14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89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637468" cy="1362075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Задача человека - вернуться к гармонии с природой.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8645" y="2204864"/>
            <a:ext cx="6637467" cy="3582749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Соблюдать законы природы.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Помнить, что человек не хозяин природы, а её часть, часть одного большого живого организма – биосферы.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Понимать, что всё в природе взаимосвязано – вода, земля, воздух, растения, животные, человек – не могут существовать друг без друга.</a:t>
            </a:r>
          </a:p>
          <a:p>
            <a:pPr lvl="0"/>
            <a:r>
              <a:rPr lang="ru-RU" dirty="0">
                <a:solidFill>
                  <a:srgbClr val="C00000"/>
                </a:solidFill>
              </a:rPr>
              <a:t>Науки тоже взаимосвязаны – математика может помочь решать экологические проблемы.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398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0129" y="2636912"/>
            <a:ext cx="5760640" cy="371783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60840" cy="18002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ДОМАШНЕЕ ЗАДАНИЕ.  </a:t>
            </a:r>
            <a:r>
              <a:rPr lang="ru-RU" b="1" dirty="0"/>
              <a:t>Составить </a:t>
            </a:r>
            <a:r>
              <a:rPr lang="ru-RU" b="1" dirty="0" smtClean="0"/>
              <a:t>и решить задачу </a:t>
            </a:r>
            <a:r>
              <a:rPr lang="ru-RU" b="1" dirty="0"/>
              <a:t>на экологическую </a:t>
            </a:r>
            <a:r>
              <a:rPr lang="ru-RU" b="1" dirty="0" smtClean="0"/>
              <a:t>тему.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3568" y="6147543"/>
            <a:ext cx="7272808" cy="414397"/>
          </a:xfrm>
        </p:spPr>
        <p:txBody>
          <a:bodyPr>
            <a:normAutofit/>
          </a:bodyPr>
          <a:lstStyle/>
          <a:p>
            <a:r>
              <a:rPr lang="ru-RU" dirty="0" smtClean="0"/>
              <a:t>*эмблема </a:t>
            </a:r>
            <a:r>
              <a:rPr lang="en-US" dirty="0" smtClean="0"/>
              <a:t>WWF </a:t>
            </a:r>
            <a:r>
              <a:rPr lang="ru-RU" dirty="0" smtClean="0"/>
              <a:t>всемирного фонда дикой природы.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503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63947" cy="6497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grayWhite">
          <a:xfrm>
            <a:off x="179512" y="-744"/>
            <a:ext cx="4392488" cy="58060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Девиз урока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2"/>
                </a:solidFill>
              </a:rPr>
              <a:t>«В задачах, которые ставит перед нами </a:t>
            </a:r>
            <a:r>
              <a:rPr lang="ru-RU" sz="4000" dirty="0" smtClean="0">
                <a:solidFill>
                  <a:schemeClr val="tx2"/>
                </a:solidFill>
              </a:rPr>
              <a:t>жизнь, </a:t>
            </a:r>
            <a:r>
              <a:rPr lang="ru-RU" sz="4000" dirty="0" smtClean="0">
                <a:solidFill>
                  <a:schemeClr val="tx2"/>
                </a:solidFill>
              </a:rPr>
              <a:t>экзаменатором является сама природа.»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dirty="0">
                <a:solidFill>
                  <a:schemeClr val="tx2"/>
                </a:solidFill>
              </a:rPr>
              <a:t> </a:t>
            </a:r>
            <a:r>
              <a:rPr lang="ru-RU" sz="4000" dirty="0" smtClean="0">
                <a:solidFill>
                  <a:schemeClr val="tx2"/>
                </a:solidFill>
              </a:rPr>
              <a:t>          У. </a:t>
            </a:r>
            <a:r>
              <a:rPr lang="ru-RU" sz="4000" dirty="0" err="1" smtClean="0">
                <a:solidFill>
                  <a:schemeClr val="tx2"/>
                </a:solidFill>
              </a:rPr>
              <a:t>Сойер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6324" y="2348880"/>
            <a:ext cx="3610565" cy="2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2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79536">
            <a:off x="433484" y="335730"/>
            <a:ext cx="7024744" cy="1143000"/>
          </a:xfrm>
        </p:spPr>
        <p:txBody>
          <a:bodyPr/>
          <a:lstStyle/>
          <a:p>
            <a:r>
              <a:rPr lang="ru-RU" i="1" dirty="0" smtClean="0"/>
              <a:t>Экологические проблемы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03648" y="2294203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ru-RU" sz="3600" i="1" dirty="0" smtClean="0"/>
              <a:t>атмосферное  загрязнение.</a:t>
            </a:r>
          </a:p>
          <a:p>
            <a:pPr>
              <a:buFont typeface="Courier New" pitchFamily="49" charset="0"/>
              <a:buChar char="o"/>
            </a:pPr>
            <a:r>
              <a:rPr lang="ru-RU" sz="3600" i="1" dirty="0" smtClean="0"/>
              <a:t>водное загрязнение.</a:t>
            </a:r>
          </a:p>
          <a:p>
            <a:pPr>
              <a:buFont typeface="Courier New" pitchFamily="49" charset="0"/>
              <a:buChar char="o"/>
            </a:pPr>
            <a:r>
              <a:rPr lang="ru-RU" sz="3600" i="1" dirty="0" smtClean="0"/>
              <a:t>деградация почвы.</a:t>
            </a:r>
          </a:p>
          <a:p>
            <a:pPr>
              <a:buFont typeface="Courier New" pitchFamily="49" charset="0"/>
              <a:buChar char="o"/>
            </a:pPr>
            <a:r>
              <a:rPr lang="ru-RU" sz="3600" i="1" dirty="0" smtClean="0"/>
              <a:t>гибель и вырубка лесов.</a:t>
            </a:r>
          </a:p>
        </p:txBody>
      </p:sp>
      <p:pic>
        <p:nvPicPr>
          <p:cNvPr id="2051" name="Picture 3" descr="C:\Program Files (x86)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1" y="4941168"/>
            <a:ext cx="1745586" cy="147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850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168642" cy="1766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Какая наука занимается взаимоотношениями </a:t>
            </a:r>
            <a:r>
              <a:rPr lang="ru-RU" sz="3200" dirty="0"/>
              <a:t>между живыми организмами и средой их </a:t>
            </a:r>
            <a:r>
              <a:rPr lang="ru-RU" sz="3200" dirty="0" smtClean="0"/>
              <a:t>обитания?</a:t>
            </a:r>
            <a:endParaRPr lang="ru-RU" sz="3200" dirty="0"/>
          </a:p>
        </p:txBody>
      </p:sp>
      <p:pic>
        <p:nvPicPr>
          <p:cNvPr id="4" name="Объект 3" descr="&amp;rcy;&amp;iecy;&amp;bcy;&amp;ucy;&amp;scy;&amp;y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137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rcy;&amp;iecy;&amp;bcy;&amp;ucy;&amp;scy;&amp;y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63202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rcy;&amp;iecy;&amp;bcy;&amp;ucy;&amp;scy;&amp;y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463202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rcy;&amp;iecy;&amp;bcy;&amp;ucy;&amp;scy;&amp;y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5380" y="2463202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rcy;&amp;iecy;&amp;bcy;&amp;ucy;&amp;scy;&amp;y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476500"/>
            <a:ext cx="23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rcy;&amp;iecy;&amp;bcy;&amp;ucy;&amp;scy;&amp;y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387385"/>
            <a:ext cx="1485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rcy;&amp;iecy;&amp;bcy;&amp;ucy;&amp;scy;&amp;ycy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1014" y="4409705"/>
            <a:ext cx="720080" cy="53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37" descr="&amp;rcy;&amp;iecy;&amp;bcy;&amp;ucy;&amp;scy;&amp;y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 3 </a:t>
            </a: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4368202"/>
            <a:ext cx="79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strike="sngStrike" dirty="0"/>
              <a:t> 3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295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Тема урока.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«ЭКОЛОГИЯ В ЗАДАЧАХ»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8470"/>
            <a:ext cx="3168352" cy="270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16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8947" y="0"/>
            <a:ext cx="7305053" cy="4139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325556"/>
            <a:ext cx="8064896" cy="5544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3029985"/>
            <a:ext cx="5334000" cy="4267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16990"/>
            <a:ext cx="6655246" cy="47660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7481" y="0"/>
            <a:ext cx="5442871" cy="5442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536" y="824671"/>
            <a:ext cx="8012674" cy="534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Берегите воду!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44824"/>
            <a:ext cx="6633185" cy="398780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i="1" dirty="0"/>
              <a:t>Задача №1.</a:t>
            </a:r>
            <a:endParaRPr lang="ru-RU" dirty="0"/>
          </a:p>
          <a:p>
            <a:r>
              <a:rPr lang="ru-RU" b="1" i="1" dirty="0"/>
              <a:t> Всего лишь </a:t>
            </a:r>
            <a:r>
              <a:rPr lang="ru-RU" b="1" i="1" dirty="0" smtClean="0"/>
              <a:t>5г </a:t>
            </a:r>
            <a:r>
              <a:rPr lang="ru-RU" b="1" i="1" dirty="0"/>
              <a:t>нефтепродуктов,  попавших в воду, ведут к образованию плёнки нефти на 50м</a:t>
            </a:r>
            <a:r>
              <a:rPr lang="ru-RU" b="1" i="1" baseline="30000" dirty="0"/>
              <a:t>2</a:t>
            </a:r>
            <a:r>
              <a:rPr lang="ru-RU" b="1" i="1" dirty="0"/>
              <a:t> водной поверхности. Ежегодно в океан попадает 10млн. </a:t>
            </a:r>
            <a:r>
              <a:rPr lang="ru-RU" b="1" i="1" dirty="0" smtClean="0"/>
              <a:t>т </a:t>
            </a:r>
            <a:r>
              <a:rPr lang="ru-RU" b="1" i="1" dirty="0"/>
              <a:t>нефти. Какова будет </a:t>
            </a:r>
            <a:r>
              <a:rPr lang="ru-RU" b="1" i="1" dirty="0" smtClean="0"/>
              <a:t>площадь</a:t>
            </a:r>
            <a:r>
              <a:rPr lang="ru-RU" b="1" i="1" dirty="0" smtClean="0"/>
              <a:t> </a:t>
            </a:r>
            <a:r>
              <a:rPr lang="ru-RU" b="1" i="1" dirty="0"/>
              <a:t>плёнки </a:t>
            </a:r>
            <a:r>
              <a:rPr lang="ru-RU" b="1" i="1" dirty="0" smtClean="0"/>
              <a:t>от</a:t>
            </a:r>
            <a:r>
              <a:rPr lang="ru-RU" b="1" i="1" dirty="0" smtClean="0"/>
              <a:t> этой массы </a:t>
            </a:r>
            <a:r>
              <a:rPr lang="ru-RU" b="1" i="1" dirty="0"/>
              <a:t>нефти? </a:t>
            </a:r>
            <a:endParaRPr lang="ru-RU" dirty="0"/>
          </a:p>
          <a:p>
            <a:r>
              <a:rPr lang="ru-RU" b="1" i="1" dirty="0"/>
              <a:t>Задача №2.</a:t>
            </a:r>
            <a:endParaRPr lang="ru-RU" dirty="0"/>
          </a:p>
          <a:p>
            <a:r>
              <a:rPr lang="ru-RU" b="1" i="1" dirty="0"/>
              <a:t> Если из крана бежит струйка воды толщиной с карандаш, то за 1минуту уходит 3литра воды. Сколько воды мы потеряем за 15мин. если включим 2крана.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73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721</Words>
  <Application>Microsoft Office PowerPoint</Application>
  <PresentationFormat>Экран (4:3)</PresentationFormat>
  <Paragraphs>77</Paragraphs>
  <Slides>28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Специальное оформление</vt:lpstr>
      <vt:lpstr>Остин</vt:lpstr>
      <vt:lpstr>Слайд 1</vt:lpstr>
      <vt:lpstr>Слайд 2</vt:lpstr>
      <vt:lpstr>Слайд 3</vt:lpstr>
      <vt:lpstr>Девиз урока «В задачах, которые ставит перед нами жизнь, экзаменатором является сама природа.»            У. Сойер</vt:lpstr>
      <vt:lpstr>Экологические проблемы.</vt:lpstr>
      <vt:lpstr>Какая наука занимается взаимоотношениями между живыми организмами и средой их обитания?</vt:lpstr>
      <vt:lpstr>Тема урока.</vt:lpstr>
      <vt:lpstr>Слайд 8</vt:lpstr>
      <vt:lpstr>Берегите воду!</vt:lpstr>
      <vt:lpstr>Слайд 10</vt:lpstr>
      <vt:lpstr>Берегите лес!</vt:lpstr>
      <vt:lpstr>Слайд 12</vt:lpstr>
      <vt:lpstr>Берегите воздух!</vt:lpstr>
      <vt:lpstr>Природа Донского края</vt:lpstr>
      <vt:lpstr>Слайд 15</vt:lpstr>
      <vt:lpstr>Наглядное представление статистической информации</vt:lpstr>
      <vt:lpstr>Загрязнение океана-результат деятельности человека. Мировой океан-это часть                природы не причиняй ей боль.</vt:lpstr>
      <vt:lpstr>Слайд 18</vt:lpstr>
      <vt:lpstr>Слайд 19</vt:lpstr>
      <vt:lpstr>Меры защиты леса</vt:lpstr>
      <vt:lpstr>Слайд 21</vt:lpstr>
      <vt:lpstr>Меры защиты почв.</vt:lpstr>
      <vt:lpstr>Слайд 23</vt:lpstr>
      <vt:lpstr>Меры защиты воздуха.</vt:lpstr>
      <vt:lpstr>Синквейн (от фр. cinquains, англ. cinquain) — пятистрочная стихотворная форма, возникшая в США в начале XX века под влиянием японской поэзии.</vt:lpstr>
      <vt:lpstr>Без природы в мире людей даже дня прожить нельзя, Так давайте же к ней относиться как друзья.</vt:lpstr>
      <vt:lpstr>Задача человека - вернуться к гармонии с природой.</vt:lpstr>
      <vt:lpstr>ДОМАШНЕЕ ЗАДАНИЕ.  Составить и решить задачу на экологическую тему.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Ал-Тя!</dc:creator>
  <cp:lastModifiedBy>Admin</cp:lastModifiedBy>
  <cp:revision>71</cp:revision>
  <dcterms:created xsi:type="dcterms:W3CDTF">2012-11-13T11:59:34Z</dcterms:created>
  <dcterms:modified xsi:type="dcterms:W3CDTF">2016-04-21T20:22:38Z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2012659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