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0" r:id="rId24"/>
    <p:sldId id="281" r:id="rId25"/>
    <p:sldId id="282" r:id="rId26"/>
    <p:sldId id="283" r:id="rId27"/>
    <p:sldId id="25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0;&#1079;&#1084;&#1080;&#1085;&#1091;&#1090;&#1082;&#1072;%20&#1090;&#1072;&#1085;&#1077;&#1094;.pp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53;&#1086;&#1074;&#1072;&#1103;%20&#1087;&#1072;&#1087;&#1082;&#1072;%20(2)\&#1042;&#1099;&#1087;&#1091;&#1089;&#1082;&#1085;&#1080;&#1082;&#1080;%20(&#1087;&#1086;&#1089;&#1074;&#1103;&#1097;&#1072;&#1077;&#1090;&#1089;&#1103;%20&#1074;&#1089;&#1077;&#1084;%20&#1091;&#1095;&#1080;&#1090;&#1077;&#1083;&#1103;&#1084;)%20-%20&#1054;&#1079;&#1105;&#1088;&#1072;%20&#1076;&#1086;&#1073;&#1088;&#1086;&#1090;&#1099;%20(mixpromo.net).mp3" TargetMode="Externa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atin typeface="Monotype Corsiva" pitchFamily="66" charset="0"/>
              </a:rPr>
              <a:t>Урок </a:t>
            </a:r>
            <a:br>
              <a:rPr lang="ru-RU" sz="5400" i="1" dirty="0" smtClean="0">
                <a:latin typeface="Monotype Corsiva" pitchFamily="66" charset="0"/>
              </a:rPr>
            </a:br>
            <a:r>
              <a:rPr lang="ru-RU" sz="5400" i="1" dirty="0" smtClean="0">
                <a:latin typeface="Monotype Corsiva" pitchFamily="66" charset="0"/>
              </a:rPr>
              <a:t>«Школьный день наоборот»</a:t>
            </a:r>
            <a:endParaRPr lang="ru-RU" sz="54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857496"/>
            <a:ext cx="6400800" cy="142398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класс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5276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ЙУПЫВСОНК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ВЫПУСКНОЙ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554" name="Picture 2" descr="C:\Users\Lenovo\Desktop\Новая папка (6)\DSC_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685800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5 0.5 L 1.03108 0.91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 полдень на дощатой террасе веснушчатая жена подьячего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Агриппина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Саввична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потчевала коллежского регистратора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Фаддея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Аполлоновича винегретом, моллюсками и другими яствами, а затем поила чаем с кусковым сахаром, присовокупив пол-лимона».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>Верите ли вы, что школа по-гречески значит «досуг»?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F:\ФОТО\ШКОЛА\2013-2014\осенний бал\IMG_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929354" cy="444681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/>
              <a:t>Да. Но греки под досугом понимали не безделье, а свободные в часы досуга беседы с мудрецами-философами о разных науках.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Верите ли вы, что существуют высшие учебные заведения, названия которых в переводе с латинского означают «вселенная», «мир», «весь свет»?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/>
              <a:t>Да, это университеты, образованные от латинского слова «универсум».</a:t>
            </a:r>
          </a:p>
          <a:p>
            <a:pPr algn="ctr">
              <a:spcBef>
                <a:spcPct val="0"/>
              </a:spcBef>
            </a:pPr>
            <a:endParaRPr lang="ru-RU" sz="4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nauka.kz/upload/images/0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643470" cy="309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Верите ли вы, что в Древней Греции педагогами называли тех, кто учил?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/>
              <a:t>Нет, педагогом назывался раб, который отводил ребенка в школу и следил за его поведением.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F:\ФОТО\ШКОЛА\2015-2016\Родительские собрание\DSC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890974"/>
            <a:ext cx="4450539" cy="29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moksh.pnzreg.ru/files/mokshan_pnzreg_ru/20_12_20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00438"/>
            <a:ext cx="3357562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1882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Верите ли вы, что в старину балбесом называли ученика, который с запинками читал заданный урок?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Да. В старых гимназиях ученика, который не приготовил урок и читал книгу с запинками, насмешливо называли заикой. По-латыни заика – </a:t>
            </a:r>
            <a:r>
              <a:rPr lang="ru-RU" sz="4400" dirty="0" err="1" smtClean="0"/>
              <a:t>балбус</a:t>
            </a:r>
            <a:r>
              <a:rPr lang="ru-RU" sz="4400" dirty="0" smtClean="0"/>
              <a:t>, отсюда произошел и обрусевший вариант слова – «балбес».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moksh.pnzreg.ru/files/mokshan_pnzreg_ru/20_12_20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00438"/>
            <a:ext cx="3357562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1882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Верите ли вы, что требование учителя «знать назубок» восходит к тем временам, когда требовали так превосходно затвердить текст, чтобы он отлетал от зубов?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Нет, эта поговорка возникла из обычая проверять на зуб подлинность золотых монет и других изделий из благородного металла. Знать назубок буквально означало получать необходимые знания с помощью собственного зуба.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76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/>
              <a:t> 1 задача.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автобусе ехали 50 человек. На остановке 7 человек вошли, 3 вышли. На следующей - вышел1, а вошли 4; на следующей - вышли 15, вошли 2.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s://im0-tub-kz.yandex.net/i?id=7f0fe0a6c8179e1db7ad5b2b7b56f093&amp;n=33&amp;h=185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14752"/>
            <a:ext cx="6929486" cy="267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76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/>
              <a:t> 2 задача.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10 морковок весят 600 г, 8 </a:t>
            </a:r>
            <a:r>
              <a:rPr lang="ru-RU" i="1" dirty="0" err="1" smtClean="0"/>
              <a:t>свёкол</a:t>
            </a:r>
            <a:r>
              <a:rPr lang="ru-RU" i="1" dirty="0" smtClean="0"/>
              <a:t> весят 2 кг, 4 брюквы-1,5 кг.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3" descr="http://www.umeivse.ru/wp-content/uploads/977-sele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43576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/>
              <a:t> 3 задача.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Вовочка 10 раз дернул за косичку Машу, 5 раз Дашу, 7 раз Клаву, 1 раз, по ошибке завуча Маргариту </a:t>
            </a:r>
            <a:r>
              <a:rPr lang="ru-RU" i="1" dirty="0" err="1" smtClean="0"/>
              <a:t>Багратионовну</a:t>
            </a:r>
            <a:r>
              <a:rPr lang="ru-RU" i="1" dirty="0" smtClean="0"/>
              <a:t>. Сколько раз дергал Вовочка за косички и что теперь будет?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хорошее настроение и заряд бодрости на весь 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9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4357694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u="sng" dirty="0" smtClean="0"/>
              <a:t> 3 задача.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 Ответ: </a:t>
            </a:r>
            <a:r>
              <a:rPr lang="ru-RU" sz="4000" dirty="0" smtClean="0"/>
              <a:t>36050</a:t>
            </a:r>
            <a:br>
              <a:rPr lang="ru-RU" sz="4000" dirty="0" smtClean="0"/>
            </a:br>
            <a:r>
              <a:rPr lang="ru-RU" sz="4000" i="1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u="sng" dirty="0" smtClean="0"/>
              <a:t> 4 задача. </a:t>
            </a:r>
            <a:br>
              <a:rPr lang="ru-RU" sz="4000" b="1" i="1" u="sng" dirty="0" smtClean="0"/>
            </a:br>
            <a:r>
              <a:rPr lang="ru-RU" sz="4000" i="1" dirty="0" smtClean="0"/>
              <a:t>Ответ:</a:t>
            </a:r>
            <a:r>
              <a:rPr lang="ru-RU" sz="4000" b="1" i="1" dirty="0" smtClean="0"/>
              <a:t> </a:t>
            </a:r>
            <a:r>
              <a:rPr lang="ru-RU" sz="4000" dirty="0" smtClean="0"/>
              <a:t>400, Да поедет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skygear.ru/images/uploaded/p11364-1900731-4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2751045" cy="2751045"/>
          </a:xfrm>
          <a:prstGeom prst="rect">
            <a:avLst/>
          </a:prstGeom>
          <a:noFill/>
        </p:spPr>
      </p:pic>
      <p:pic>
        <p:nvPicPr>
          <p:cNvPr id="33797" name="Picture 5" descr="https://im3-tub-kz.yandex.net/i?id=ef62a4c3008773cbc98cb4d1e9fcd136&amp;n=33&amp;h=215&amp;w=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357298"/>
            <a:ext cx="1665359" cy="3196896"/>
          </a:xfrm>
          <a:prstGeom prst="rect">
            <a:avLst/>
          </a:prstGeom>
          <a:noFill/>
        </p:spPr>
      </p:pic>
      <p:pic>
        <p:nvPicPr>
          <p:cNvPr id="33799" name="Picture 7" descr="http://vignette3.wikia.nocookie.net/domovoy/images/0/04/%D0%A8%D0%B0%D0%BF%D0%BE%D0%BA%D0%BB%D1%8F%D0%BA_%D0%B2_%D0%BC%D1%83%D0%BB%D1%8C%D1%82%D1%84%D0%B8%D0%BB%D1%8C%D0%BC%D0%B5.jpg/revision/latest?cb=20131011113701&amp;path-prefix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57516"/>
            <a:ext cx="2850363" cy="3800484"/>
          </a:xfrm>
          <a:prstGeom prst="rect">
            <a:avLst/>
          </a:prstGeom>
          <a:noFill/>
        </p:spPr>
      </p:pic>
      <p:pic>
        <p:nvPicPr>
          <p:cNvPr id="33801" name="Picture 9" descr="https://im3-tub-kz.yandex.net/i?id=6d5cd3370d994d65851a0397fe2cb35b&amp;n=33&amp;h=215&amp;w=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74"/>
            <a:ext cx="2643174" cy="3071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 descr="http://ppt4web.ru/images/1487/48414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5" name="Picture 13" descr="http://www.playing-field.ru/img/2015/052200/0645774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14752"/>
            <a:ext cx="1732332" cy="246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797172"/>
          </a:xfrm>
        </p:spPr>
        <p:txBody>
          <a:bodyPr>
            <a:normAutofit/>
          </a:bodyPr>
          <a:lstStyle/>
          <a:p>
            <a:r>
              <a:rPr lang="ru-RU" dirty="0" smtClean="0"/>
              <a:t>1. От </a:t>
            </a:r>
            <a:r>
              <a:rPr lang="ru-RU" dirty="0" smtClean="0"/>
              <a:t>этого зависит зарплата.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Если </a:t>
            </a:r>
            <a:r>
              <a:rPr lang="ru-RU" dirty="0" smtClean="0"/>
              <a:t>считать до четырех, то это можно даже сосчитать.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Это </a:t>
            </a:r>
            <a:r>
              <a:rPr lang="ru-RU" dirty="0" smtClean="0"/>
              <a:t>чем меньше, тем лучше.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ЗВЕНО, СТУПЕНЬ. 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97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Это когда можно долго нежиться в кровати.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 </a:t>
            </a:r>
            <a:r>
              <a:rPr lang="ru-RU" dirty="0" smtClean="0"/>
              <a:t>это обычно откладывают деньги.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Это</a:t>
            </a:r>
            <a:r>
              <a:rPr lang="ru-RU" dirty="0" smtClean="0"/>
              <a:t>, когда делаешь, что хочешь.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Когда </a:t>
            </a:r>
            <a:r>
              <a:rPr lang="ru-RU" dirty="0" smtClean="0"/>
              <a:t>не хочется, чтобы это заканчивалось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ОТПУСК. 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97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1.Сюда </a:t>
            </a:r>
            <a:r>
              <a:rPr lang="ru-RU" dirty="0" smtClean="0"/>
              <a:t>приходят интересующиеся люди.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Некоторые </a:t>
            </a:r>
            <a:r>
              <a:rPr lang="ru-RU" dirty="0" smtClean="0"/>
              <a:t>люди остаются там надолго.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И </a:t>
            </a:r>
            <a:r>
              <a:rPr lang="ru-RU" dirty="0" smtClean="0"/>
              <a:t>многие люди часто с собой уносят то, что там есть.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В </a:t>
            </a:r>
            <a:r>
              <a:rPr lang="ru-RU" dirty="0" smtClean="0"/>
              <a:t>нашей школе это тоже есть.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БИБЛИОТЕКА 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97370"/>
          </a:xfrm>
        </p:spPr>
        <p:txBody>
          <a:bodyPr>
            <a:normAutofit/>
          </a:bodyPr>
          <a:lstStyle/>
          <a:p>
            <a:r>
              <a:rPr lang="ru-RU" dirty="0" smtClean="0"/>
              <a:t>1. После </a:t>
            </a:r>
            <a:r>
              <a:rPr lang="ru-RU" dirty="0" smtClean="0"/>
              <a:t>этого поднимают зарплату. </a:t>
            </a:r>
            <a:r>
              <a:rPr lang="ru-RU" dirty="0" smtClean="0"/>
              <a:t>2. К </a:t>
            </a:r>
            <a:r>
              <a:rPr lang="ru-RU" dirty="0" smtClean="0"/>
              <a:t>этому тщательно готовишься.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Это </a:t>
            </a:r>
            <a:r>
              <a:rPr lang="ru-RU" dirty="0" smtClean="0"/>
              <a:t>когда группа людей оценивает одного.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Это </a:t>
            </a:r>
            <a:r>
              <a:rPr lang="ru-RU" dirty="0" smtClean="0"/>
              <a:t>когда дрожишь от страха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АТТЕСТАЦИЯ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40114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Скоро прозвенит звонок, подведем сейчас итог!</a:t>
            </a:r>
            <a:br>
              <a:rPr lang="ru-RU" sz="3000" dirty="0" smtClean="0"/>
            </a:br>
            <a:r>
              <a:rPr lang="ru-RU" sz="3000" dirty="0" smtClean="0"/>
              <a:t>В школе жизнь кипит, бурлит, много нам забот сулит!</a:t>
            </a:r>
            <a:br>
              <a:rPr lang="ru-RU" sz="3000" dirty="0" smtClean="0"/>
            </a:br>
            <a:r>
              <a:rPr lang="ru-RU" sz="3000" dirty="0" smtClean="0"/>
              <a:t>Пусть ученики Вам дарят счастье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и </a:t>
            </a:r>
            <a:r>
              <a:rPr lang="ru-RU" sz="3000" dirty="0" smtClean="0"/>
              <a:t>знания блестящие,</a:t>
            </a:r>
            <a:br>
              <a:rPr lang="ru-RU" sz="3000" dirty="0" smtClean="0"/>
            </a:br>
            <a:r>
              <a:rPr lang="ru-RU" sz="3000" dirty="0" smtClean="0"/>
              <a:t>Будьте добрыми любимые учителя,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самыми </a:t>
            </a:r>
            <a:r>
              <a:rPr lang="ru-RU" sz="3000" dirty="0" smtClean="0"/>
              <a:t>понимающими!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ыпускники (посвящается всем учителям) - Озёра доброты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9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4011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СПАСИБО ЗА ВНИМАНИЕ!!!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9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pg.ru/images/blogs/entries/140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7620000" cy="5219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r"/>
            <a:r>
              <a:rPr lang="x-none" sz="3600" i="1" smtClean="0"/>
              <a:t>Коты заботятся больше о чистоте своего тела, чем собаки. Они умываются, старательно вылизывают свою шерсть. Почему? Хотят…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x-none" sz="3600" i="1" smtClean="0"/>
              <a:t>а</a:t>
            </a:r>
            <a:r>
              <a:rPr lang="x-none" sz="3200" i="1" smtClean="0"/>
              <a:t>) лучше выглядеть;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б) не выдать себя запахом;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в) собираются на свидание;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г)  на зло собакам?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9066"/>
          </a:xfrm>
        </p:spPr>
        <p:txBody>
          <a:bodyPr>
            <a:normAutofit fontScale="90000"/>
          </a:bodyPr>
          <a:lstStyle/>
          <a:p>
            <a:pPr marL="630238" algn="l"/>
            <a:r>
              <a:rPr lang="x-none" sz="3200" i="1" smtClean="0"/>
              <a:t> 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x-none" sz="3200" i="1" smtClean="0"/>
              <a:t>Кто десять ночей подряд лечит несчастных зверят: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x-none" sz="3200" i="1" smtClean="0"/>
              <a:t>а) Кашпировский;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б) доктор Ватсон;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в) Айболит;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г) Чумак?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7410" name="Picture 2" descr="http://www.nseri.com/Img/22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2" y="3571876"/>
            <a:ext cx="657224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x-none" sz="3200" i="1" smtClean="0"/>
              <a:t>Перед вами части света.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x-none" sz="3200" i="1" smtClean="0"/>
              <a:t>Какая из них наименьшая по площади: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x-none" sz="3200" i="1" smtClean="0"/>
              <a:t>а) Африка</a:t>
            </a:r>
            <a:r>
              <a:rPr lang="ru-RU" sz="3200" i="1" dirty="0" smtClean="0"/>
              <a:t> (</a:t>
            </a:r>
            <a:r>
              <a:rPr lang="x-none" sz="3200" i="1" smtClean="0"/>
              <a:t>29,9);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б) Европа</a:t>
            </a:r>
            <a:r>
              <a:rPr lang="ru-RU" sz="3200" i="1" dirty="0" smtClean="0"/>
              <a:t> (</a:t>
            </a:r>
            <a:r>
              <a:rPr lang="x-none" sz="3200" i="1" smtClean="0"/>
              <a:t>10,2);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в) Азия (44,4);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г) Америка (42,1).</a:t>
            </a:r>
            <a:r>
              <a:rPr lang="ru-RU" sz="3200" dirty="0" smtClean="0"/>
              <a:t>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8434" name="Picture 2" descr="http://img-fotki.yandex.ru/get/6212/91475466.0/0_7bbd8_2e75c53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49263" algn="l"/>
            <a:r>
              <a:rPr lang="x-none" sz="3200" i="1" smtClean="0"/>
              <a:t>Поговорка «От горшка два вершка» известна каждому. Сколько же сантиметров входит в 2 вершка: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x-none" sz="3200" i="1" smtClean="0"/>
              <a:t>а) 9 см;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б) 6 см;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в)  12 см;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г)  4 см?</a:t>
            </a:r>
            <a:r>
              <a:rPr lang="ru-RU" sz="3200" dirty="0" smtClean="0"/>
              <a:t>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9458" name="Picture 2" descr="http://900igr.net/datai/matematika/Starinnye-russkie-mery/0013-016-Opredelite-rost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2805647"/>
            <a:ext cx="5429256" cy="405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49263" algn="r"/>
            <a:r>
              <a:rPr lang="x-none" sz="3200" i="1" smtClean="0"/>
              <a:t>Какой процент от массы тела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x-none" sz="3200" i="1" smtClean="0"/>
              <a:t>составляет кровь: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x-none" sz="3200" i="1" smtClean="0"/>
              <a:t>а) 15%;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i="1" dirty="0" smtClean="0"/>
              <a:t>б</a:t>
            </a:r>
            <a:r>
              <a:rPr lang="x-none" sz="3200" i="1" smtClean="0"/>
              <a:t>) 7%;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в) 6%;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x-none" sz="3200" i="1" smtClean="0"/>
              <a:t>г) 20%?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0482" name="Picture 2" descr="https://im1-tub-kz.yandex.net/i?id=9138a47a4d1718db04c273eaaa60c5ad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5926"/>
            <a:ext cx="6357950" cy="423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5276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ТОСЛВЯАО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СТОЛОВАЯ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1506" name="Picture 2" descr="F:\ФОТО\ШКОЛА\МЕД МОЛОКО\DSC_1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685800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5 0.49827 L 1.02309 0.986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5276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ОЧТИИКНЛ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ОТЛИЧНИК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2530" name="Picture 2" descr="F:\ФОТО\ШКОЛА\2014-2015\ЛИНЕЙКИ\DSC_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44289" y="-6500882"/>
            <a:ext cx="11644289" cy="7762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63 0.55648 L 1.08941 0.972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446</TotalTime>
  <Words>271</Words>
  <Application>Microsoft Office PowerPoint</Application>
  <PresentationFormat>Экран (4:3)</PresentationFormat>
  <Paragraphs>48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 «Школьный день наоборот»</vt:lpstr>
      <vt:lpstr>Цель урока: получить хорошее настроение и заряд бодрости на весь учебный год</vt:lpstr>
      <vt:lpstr>Коты заботятся больше о чистоте своего тела, чем собаки. Они умываются, старательно вылизывают свою шерсть. Почему? Хотят…     а) лучше выглядеть;  б) не выдать себя запахом;  в) собираются на свидание;  г)  на зло собакам?   </vt:lpstr>
      <vt:lpstr>   Кто десять ночей подряд лечит несчастных зверят:    а) Кашпировский;  б) доктор Ватсон;  в) Айболит;  г) Чумак?   </vt:lpstr>
      <vt:lpstr>Перед вами части света.  Какая из них наименьшая по площади:     а) Африка (29,9);  б) Европа (10,2);  в) Азия (44,4);  г) Америка (42,1).   </vt:lpstr>
      <vt:lpstr>Поговорка «От горшка два вершка» известна каждому. Сколько же сантиметров входит в 2 вершка:    а) 9 см;  б) 6 см;  в)  12 см;  г)  4 см?   </vt:lpstr>
      <vt:lpstr>Какой процент от массы тела  составляет кровь:    а) 15%;  б) 7%;  в) 6%;  г) 20%?      </vt:lpstr>
      <vt:lpstr>Слайд 8</vt:lpstr>
      <vt:lpstr>Слайд 9</vt:lpstr>
      <vt:lpstr>Слайд 10</vt:lpstr>
      <vt:lpstr>«В полдень на дощатой террасе веснушчатая жена подьячего Агриппина Саввична потчевала коллежского регистратора Фаддея Аполлоновича винегретом, моллюсками и другими яствами, а затем поила чаем с кусковым сахаром, присовокупив пол-лимона». </vt:lpstr>
      <vt:lpstr>Верите ли вы, что школа по-гречески значит «досуг»? </vt:lpstr>
      <vt:lpstr>  Верите ли вы, что существуют высшие учебные заведения, названия которых в переводе с латинского означают «вселенная», «мир», «весь свет»?  </vt:lpstr>
      <vt:lpstr>   Верите ли вы, что в Древней Греции педагогами называли тех, кто учил?    </vt:lpstr>
      <vt:lpstr>   Верите ли вы, что в старину балбесом называли ученика, который с запинками читал заданный урок?     </vt:lpstr>
      <vt:lpstr>   Верите ли вы, что требование учителя «знать назубок» восходит к тем временам, когда требовали так превосходно затвердить текст, чтобы он отлетал от зубов?      </vt:lpstr>
      <vt:lpstr>   1 задача.  В автобусе ехали 50 человек. На остановке 7 человек вошли, 3 вышли. На следующей - вышел1, а вошли 4; на следующей - вышли 15, вошли 2.  </vt:lpstr>
      <vt:lpstr>   2 задача.   10 морковок весят 600 г, 8 свёкол весят 2 кг, 4 брюквы-1,5 кг.    </vt:lpstr>
      <vt:lpstr>   3 задача.   Вовочка 10 раз дернул за косичку Машу, 5 раз Дашу, 7 раз Клаву, 1 раз, по ошибке завуча Маргариту Багратионовну. Сколько раз дергал Вовочка за косички и что теперь будет?    </vt:lpstr>
      <vt:lpstr>   3 задача.   Ответ: 36050    4 задача.  Ответ: 400, Да поедет     </vt:lpstr>
      <vt:lpstr>Слайд 21</vt:lpstr>
      <vt:lpstr>Слайд 22</vt:lpstr>
      <vt:lpstr>1. От этого зависит зарплата.  2. Если считать до четырех, то это можно даже сосчитать.  3. Это чем меньше, тем лучше. </vt:lpstr>
      <vt:lpstr>1. Это когда можно долго нежиться в кровати.  2. На это обычно откладывают деньги.  3. Это, когда делаешь, что хочешь.  4. Когда не хочется, чтобы это заканчивалось . </vt:lpstr>
      <vt:lpstr>1.Сюда приходят интересующиеся люди.  2. Некоторые люди остаются там надолго.  3. И многие люди часто с собой уносят то, что там есть.  4. В нашей школе это тоже есть. </vt:lpstr>
      <vt:lpstr>1. После этого поднимают зарплату. 2. К этому тщательно готовишься.  3. Это когда группа людей оценивает одного.  4. Это когда дрожишь от страха</vt:lpstr>
      <vt:lpstr>Скоро прозвенит звонок, подведем сейчас итог! В школе жизнь кипит, бурлит, много нам забот сулит! Пусть ученики Вам дарят счастье  и знания блестящие, Будьте добрыми любимые учителя,  самыми понимающими!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Lenovo</cp:lastModifiedBy>
  <cp:revision>7</cp:revision>
  <dcterms:created xsi:type="dcterms:W3CDTF">2015-10-01T09:13:26Z</dcterms:created>
  <dcterms:modified xsi:type="dcterms:W3CDTF">2016-09-28T16:17:56Z</dcterms:modified>
</cp:coreProperties>
</file>