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61" r:id="rId5"/>
    <p:sldId id="270" r:id="rId6"/>
    <p:sldId id="263" r:id="rId7"/>
    <p:sldId id="258" r:id="rId8"/>
    <p:sldId id="260" r:id="rId9"/>
    <p:sldId id="257" r:id="rId10"/>
    <p:sldId id="262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tt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23"/>
    <a:srgbClr val="9D4B07"/>
    <a:srgbClr val="CCFF66"/>
    <a:srgbClr val="CC9900"/>
    <a:srgbClr val="FFFF00"/>
    <a:srgbClr val="CCCC00"/>
    <a:srgbClr val="CC0066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290528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204943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413950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068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266828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242965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38286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415423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51105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5861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t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t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473106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tt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tt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A592-6E52-4762-A2A9-7C8F74EBC89B}" type="datetimeFigureOut">
              <a:rPr lang="tt-RU" smtClean="0"/>
              <a:t>14.01.2017</a:t>
            </a:fld>
            <a:endParaRPr lang="tt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t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601-9EE8-4384-88E4-0BC6F2C67C80}" type="slidenum">
              <a:rPr lang="tt-RU" smtClean="0"/>
              <a:t>‹#›</a:t>
            </a:fld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376249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t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60" y="0"/>
            <a:ext cx="9189760" cy="689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8660" y="1609956"/>
            <a:ext cx="8280920" cy="367240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accent3">
                    <a:lumMod val="50000"/>
                  </a:schemeClr>
                </a:solidFill>
              </a:rPr>
              <a:t>Моделирование с помощью компьютера</a:t>
            </a:r>
            <a:endParaRPr lang="tt-RU" sz="8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5912326"/>
            <a:ext cx="3808512" cy="189134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Подготовила студентка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курса группы 186-ДОУ Екатерина Алексеевна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Коробицына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tt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1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27404"/>
            <a:ext cx="9525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40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Компьютерные модели стали обычным инструментом математического моделирования и применяются в физике, </a:t>
            </a:r>
            <a:r>
              <a:rPr lang="ru-RU" dirty="0" smtClean="0">
                <a:solidFill>
                  <a:schemeClr val="bg1"/>
                </a:solidFill>
              </a:rPr>
              <a:t>астрофизике.</a:t>
            </a:r>
            <a:r>
              <a:rPr lang="ru-RU" dirty="0">
                <a:solidFill>
                  <a:schemeClr val="bg1"/>
                </a:solidFill>
              </a:rPr>
              <a:t> Построение компьютерной модели базируется на абстрагировании от конкретной природы явлений или изучаемого </a:t>
            </a:r>
            <a:r>
              <a:rPr lang="ru-RU" dirty="0" smtClean="0">
                <a:solidFill>
                  <a:schemeClr val="bg1"/>
                </a:solidFill>
              </a:rPr>
              <a:t>объекта-оригинала.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tt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890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634678"/>
            <a:ext cx="8229600" cy="994122"/>
          </a:xfrm>
        </p:spPr>
        <p:txBody>
          <a:bodyPr/>
          <a:lstStyle/>
          <a:p>
            <a:r>
              <a:rPr lang="ru-RU" dirty="0" smtClean="0"/>
              <a:t>Моделирование</a:t>
            </a:r>
            <a:endParaRPr lang="tt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t-RU" dirty="0"/>
              <a:t> </a:t>
            </a:r>
            <a:r>
              <a:rPr lang="tt-RU" dirty="0" smtClean="0"/>
              <a:t> </a:t>
            </a:r>
          </a:p>
          <a:p>
            <a:pPr marL="0" indent="0">
              <a:buNone/>
            </a:pPr>
            <a:r>
              <a:rPr lang="tt-RU" dirty="0" smtClean="0"/>
              <a:t>Аналитическое                    Имитационное</a:t>
            </a:r>
          </a:p>
          <a:p>
            <a:pPr marL="0" indent="0">
              <a:buNone/>
            </a:pPr>
            <a:endParaRPr lang="tt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79712" y="1628800"/>
            <a:ext cx="28803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1628800"/>
            <a:ext cx="432048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2764984"/>
            <a:ext cx="4032448" cy="4032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При аналитическом моделировании изучаются математические (абстрактные) модели реального объекта в виде алгебраических, дифференциальных и других уравнений, а также предусматривающих осуществление однозначной вычислительной процедуры, приводящей к их точному </a:t>
            </a:r>
            <a:r>
              <a:rPr lang="ru-RU" sz="2000" dirty="0" smtClean="0"/>
              <a:t>решению.</a:t>
            </a:r>
            <a:endParaRPr lang="tt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764984"/>
            <a:ext cx="4104456" cy="409301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 имитационном моделировании исследуются математические модели в виде алгоритма(</a:t>
            </a:r>
            <a:r>
              <a:rPr lang="ru-RU" sz="2400" dirty="0" err="1"/>
              <a:t>ов</a:t>
            </a:r>
            <a:r>
              <a:rPr lang="ru-RU" sz="2400" dirty="0"/>
              <a:t>), воспроизводящего функционирование исследуемой системы путём последовательного выполнения большого количества элементарных операций.</a:t>
            </a:r>
            <a:endParaRPr lang="tt-RU" sz="2400" dirty="0"/>
          </a:p>
        </p:txBody>
      </p:sp>
    </p:spTree>
    <p:extLst>
      <p:ext uri="{BB962C8B-B14F-4D97-AF65-F5344CB8AC3E}">
        <p14:creationId xmlns:p14="http://schemas.microsoft.com/office/powerpoint/2010/main" val="246676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116632"/>
            <a:ext cx="8964488" cy="53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Суть компьютерного моделирования заключена в получении количественных и качественных результатов по имеющейся </a:t>
            </a:r>
            <a:r>
              <a:rPr lang="ru-RU" dirty="0" smtClean="0"/>
              <a:t>модели качественные </a:t>
            </a:r>
            <a:r>
              <a:rPr lang="ru-RU" dirty="0"/>
              <a:t>выводы, получаемые по результатам анализа, позволяют обнаружить неизвестные ранее свойства сложной системы: ее структуру, динамику </a:t>
            </a:r>
            <a:r>
              <a:rPr lang="ru-RU" dirty="0" smtClean="0"/>
              <a:t>развития.</a:t>
            </a:r>
            <a:endParaRPr lang="tt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55" y="3068960"/>
            <a:ext cx="5700539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0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5536" y="2636912"/>
            <a:ext cx="7920880" cy="108012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60711"/>
            <a:ext cx="8229600" cy="1143000"/>
          </a:xfrm>
        </p:spPr>
        <p:txBody>
          <a:bodyPr/>
          <a:lstStyle/>
          <a:p>
            <a:r>
              <a:rPr lang="ru-RU" dirty="0" smtClean="0"/>
              <a:t>Виды компьютерных моделей</a:t>
            </a:r>
            <a:endParaRPr lang="tt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616624"/>
          </a:xfr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Математические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Компьютерная математическая модель-это программа, реализующая расчеты состояния моделируемой системы.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Графические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dirty="0" smtClean="0"/>
              <a:t>Цель графического компьютерного моделирования:</a:t>
            </a:r>
          </a:p>
          <a:p>
            <a:pPr marL="0" indent="0">
              <a:buNone/>
            </a:pPr>
            <a:r>
              <a:rPr lang="ru-RU" dirty="0" smtClean="0"/>
              <a:t> сделать невидимое и абстрактное «видимым».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0150" y="1042419"/>
            <a:ext cx="3470683" cy="5929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19672" y="2357373"/>
            <a:ext cx="0" cy="2075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107504" y="1837769"/>
            <a:ext cx="8496944" cy="15982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2710249" y="1635324"/>
            <a:ext cx="1" cy="2673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928463" y="3941327"/>
            <a:ext cx="3343818" cy="810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75491" y="4779150"/>
            <a:ext cx="0" cy="1800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64" y="4973070"/>
            <a:ext cx="8438546" cy="133625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0362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88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02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6480719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1196"/>
            <a:ext cx="8229600" cy="1143000"/>
          </a:xfrm>
        </p:spPr>
        <p:txBody>
          <a:bodyPr/>
          <a:lstStyle/>
          <a:p>
            <a:r>
              <a:rPr lang="ru-RU" dirty="0" smtClean="0"/>
              <a:t>Компьютер</a:t>
            </a:r>
            <a:endParaRPr lang="tt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4608512" cy="4392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Компьютер – это электронно-вычислительная машина, способная выполнять заданную последовательность операций, называемую </a:t>
            </a:r>
            <a:r>
              <a:rPr lang="ru-RU" dirty="0" smtClean="0"/>
              <a:t>программой.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tt-RU" dirty="0"/>
          </a:p>
        </p:txBody>
      </p:sp>
    </p:spTree>
    <p:extLst>
      <p:ext uri="{BB962C8B-B14F-4D97-AF65-F5344CB8AC3E}">
        <p14:creationId xmlns:p14="http://schemas.microsoft.com/office/powerpoint/2010/main" val="17388232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0" y="21714"/>
            <a:ext cx="9525000" cy="684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826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Моделирование </a:t>
            </a:r>
            <a:endParaRPr lang="tt-RU" sz="4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1548" y="1556792"/>
            <a:ext cx="7543950" cy="5843101"/>
          </a:xfrm>
          <a:solidFill>
            <a:schemeClr val="tx1">
              <a:lumMod val="50000"/>
              <a:lumOff val="50000"/>
              <a:alpha val="5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6700" b="1" dirty="0">
                <a:solidFill>
                  <a:srgbClr val="FFFF00"/>
                </a:solidFill>
              </a:rPr>
              <a:t>Моделирование</a:t>
            </a:r>
            <a:r>
              <a:rPr lang="ru-RU" sz="6700" dirty="0"/>
              <a:t> - это процесс построения моделей для исследования и изучения объектов, процессов, </a:t>
            </a:r>
            <a:r>
              <a:rPr lang="ru-RU" sz="6700" dirty="0" smtClean="0"/>
              <a:t>явлений.</a:t>
            </a:r>
            <a:endParaRPr lang="ru-RU" sz="6700" dirty="0"/>
          </a:p>
          <a:p>
            <a:pPr marL="0" indent="0" algn="just">
              <a:buNone/>
            </a:pPr>
            <a:r>
              <a:rPr lang="ru-RU" sz="6700" b="1" dirty="0"/>
              <a:t>Моделировать можно</a:t>
            </a:r>
            <a:r>
              <a:rPr lang="ru-RU" sz="6700" b="1" dirty="0" smtClean="0"/>
              <a:t>:</a:t>
            </a:r>
            <a:endParaRPr lang="ru-RU" sz="6700" b="1" dirty="0"/>
          </a:p>
          <a:p>
            <a:pPr marL="0" indent="0" algn="just">
              <a:buNone/>
            </a:pPr>
            <a:r>
              <a:rPr lang="ru-RU" sz="6700" b="1" dirty="0"/>
              <a:t>Объекты: </a:t>
            </a:r>
            <a:r>
              <a:rPr lang="ru-RU" sz="6700" dirty="0" smtClean="0"/>
              <a:t>системы</a:t>
            </a:r>
            <a:r>
              <a:rPr lang="ru-RU" sz="6700" dirty="0"/>
              <a:t>, детские игрушки, </a:t>
            </a:r>
            <a:r>
              <a:rPr lang="ru-RU" sz="6700" dirty="0" err="1" smtClean="0"/>
              <a:t>глоб</a:t>
            </a:r>
            <a:r>
              <a:rPr lang="ru-RU" sz="6700" dirty="0" err="1"/>
              <a:t>копии</a:t>
            </a:r>
            <a:r>
              <a:rPr lang="ru-RU" sz="6700" dirty="0"/>
              <a:t> архитектурных сооружений и художественных </a:t>
            </a:r>
            <a:r>
              <a:rPr lang="ru-RU" sz="6700" dirty="0" smtClean="0"/>
              <a:t>произведений</a:t>
            </a:r>
            <a:endParaRPr lang="ru-RU" sz="6700" dirty="0"/>
          </a:p>
          <a:p>
            <a:pPr marL="0" indent="0" algn="just">
              <a:buNone/>
            </a:pPr>
            <a:r>
              <a:rPr lang="ru-RU" sz="6700" b="1" dirty="0"/>
              <a:t>Явления: </a:t>
            </a:r>
            <a:r>
              <a:rPr lang="ru-RU" sz="6700" dirty="0"/>
              <a:t>модели грозового разряда, магнитных и электрических </a:t>
            </a:r>
            <a:r>
              <a:rPr lang="ru-RU" sz="6700" dirty="0" smtClean="0"/>
              <a:t>сил.</a:t>
            </a:r>
          </a:p>
          <a:p>
            <a:pPr marL="0" indent="0" algn="just">
              <a:buNone/>
            </a:pPr>
            <a:r>
              <a:rPr lang="ru-RU" sz="6700" b="1" dirty="0" smtClean="0"/>
              <a:t>Процессы</a:t>
            </a:r>
            <a:r>
              <a:rPr lang="ru-RU" sz="6700" b="1" dirty="0"/>
              <a:t>: </a:t>
            </a:r>
            <a:r>
              <a:rPr lang="ru-RU" sz="6700" i="1" dirty="0"/>
              <a:t>модели развития Вселенной, экономических и экологических процессов.</a:t>
            </a:r>
            <a:endParaRPr lang="ru-RU" sz="6700" dirty="0"/>
          </a:p>
          <a:p>
            <a:pPr marL="0" indent="0">
              <a:buNone/>
            </a:pPr>
            <a:endParaRPr lang="tt-RU" dirty="0"/>
          </a:p>
        </p:txBody>
      </p:sp>
    </p:spTree>
    <p:extLst>
      <p:ext uri="{BB962C8B-B14F-4D97-AF65-F5344CB8AC3E}">
        <p14:creationId xmlns:p14="http://schemas.microsoft.com/office/powerpoint/2010/main" val="4715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ile2.answcdn.com/answ-cld/image/upload/h_320,c_fill,g_face:center,q_60,f_jpg/v1400854987/gqt4ma92aa52ae1nv36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7" y="-76513"/>
            <a:ext cx="9729985" cy="693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6513"/>
            <a:ext cx="82296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Основные функции компьютера при </a:t>
            </a:r>
            <a:r>
              <a:rPr lang="ru-RU" dirty="0" smtClean="0">
                <a:solidFill>
                  <a:srgbClr val="FF0000"/>
                </a:solidFill>
              </a:rPr>
              <a:t>моделировании</a:t>
            </a:r>
            <a:endParaRPr lang="tt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124744"/>
            <a:ext cx="6120680" cy="5855007"/>
          </a:xfrm>
          <a:solidFill>
            <a:schemeClr val="bg2">
              <a:lumMod val="75000"/>
              <a:alpha val="46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выполнять роль вспомогательного средства для решения задач, решаемых обычными вычислительными средствами, алгоритмами, технологиями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6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выполнять роль средства постановки и решения новых задач, не решаемых традиционными средствами, алгоритмами, технологиями;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выполнять роль средства конструирования компьютерных обучающие - моделирующих сред;</a:t>
            </a:r>
          </a:p>
          <a:p>
            <a:pPr marL="0" indent="0">
              <a:buNone/>
            </a:pPr>
            <a:endParaRPr lang="tt-RU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56" y="4077072"/>
            <a:ext cx="5106144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04" y="332656"/>
            <a:ext cx="2996926" cy="187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498"/>
            <a:ext cx="8229600" cy="1143000"/>
          </a:xfrm>
        </p:spPr>
        <p:txBody>
          <a:bodyPr/>
          <a:lstStyle/>
          <a:p>
            <a:r>
              <a:rPr lang="ru-RU" dirty="0" smtClean="0"/>
              <a:t>Этапы моделирования</a:t>
            </a:r>
            <a:endParaRPr lang="tt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26058"/>
            <a:ext cx="8733656" cy="49992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</a:t>
            </a:r>
            <a:r>
              <a:rPr lang="ru-RU" sz="2800" dirty="0" smtClean="0"/>
              <a:t>1 этап. Постановка задачи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800" dirty="0" smtClean="0"/>
              <a:t>                   2 этап. Разработка модели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    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3 этап. Компьютерный эксперимент.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4 этап. Анализ результатов моделирования.</a:t>
            </a:r>
          </a:p>
          <a:p>
            <a:pPr marL="0" indent="0">
              <a:buNone/>
            </a:pPr>
            <a:endParaRPr lang="tt-RU" sz="2800" dirty="0"/>
          </a:p>
        </p:txBody>
      </p:sp>
      <p:sp>
        <p:nvSpPr>
          <p:cNvPr id="4" name="Овал 3"/>
          <p:cNvSpPr/>
          <p:nvPr/>
        </p:nvSpPr>
        <p:spPr>
          <a:xfrm>
            <a:off x="1232810" y="2616351"/>
            <a:ext cx="5373888" cy="1191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779984" y="3808131"/>
            <a:ext cx="0" cy="3452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97142" y="1480991"/>
            <a:ext cx="5509556" cy="8678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9" name="Прямая со стрелкой 8"/>
          <p:cNvCxnSpPr>
            <a:stCxn id="7" idx="4"/>
          </p:cNvCxnSpPr>
          <p:nvPr/>
        </p:nvCxnSpPr>
        <p:spPr>
          <a:xfrm flipH="1">
            <a:off x="3838509" y="2348880"/>
            <a:ext cx="13411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395607" y="4196894"/>
            <a:ext cx="6768753" cy="11589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851920" y="5329970"/>
            <a:ext cx="0" cy="323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78958" y="5653822"/>
            <a:ext cx="7533401" cy="1238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t-RU"/>
          </a:p>
        </p:txBody>
      </p:sp>
    </p:spTree>
    <p:extLst>
      <p:ext uri="{BB962C8B-B14F-4D97-AF65-F5344CB8AC3E}">
        <p14:creationId xmlns:p14="http://schemas.microsoft.com/office/powerpoint/2010/main" val="14242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460" y="-51410"/>
            <a:ext cx="101131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-3154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t-RU" b="1" dirty="0"/>
              <a:t/>
            </a:r>
            <a:br>
              <a:rPr lang="tt-RU" b="1" dirty="0"/>
            </a:br>
            <a:r>
              <a:rPr lang="tt-RU" sz="4000" b="1" dirty="0">
                <a:solidFill>
                  <a:srgbClr val="CCFF66"/>
                </a:solidFill>
              </a:rPr>
              <a:t>Причины построения моделей</a:t>
            </a:r>
            <a:endParaRPr lang="tt-RU" sz="4000" dirty="0">
              <a:solidFill>
                <a:srgbClr val="CCFF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00528" y="908720"/>
            <a:ext cx="8229600" cy="5472608"/>
          </a:xfrm>
          <a:solidFill>
            <a:schemeClr val="bg2">
              <a:lumMod val="25000"/>
              <a:alpha val="53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rgbClr val="CCFF66"/>
                </a:solidFill>
              </a:rPr>
              <a:t>В реальном времени оригинал может уже не существовать или его нет </a:t>
            </a:r>
            <a:r>
              <a:rPr lang="ru-RU" dirty="0" smtClean="0">
                <a:solidFill>
                  <a:srgbClr val="CCFF66"/>
                </a:solidFill>
              </a:rPr>
              <a:t>в действительности</a:t>
            </a:r>
            <a:r>
              <a:rPr lang="ru-RU" dirty="0">
                <a:solidFill>
                  <a:srgbClr val="CCFF66"/>
                </a:solidFill>
              </a:rPr>
              <a:t> </a:t>
            </a:r>
            <a:endParaRPr lang="ru-RU" dirty="0" smtClean="0">
              <a:solidFill>
                <a:srgbClr val="CCFF66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rgbClr val="CCFF66"/>
                </a:solidFill>
              </a:rPr>
              <a:t>Оригинал может иметь много свойств и взаимосвязей </a:t>
            </a:r>
            <a:r>
              <a:rPr lang="ru-RU" i="1" dirty="0">
                <a:solidFill>
                  <a:srgbClr val="CCFF66"/>
                </a:solidFill>
              </a:rPr>
              <a:t>(карта местности, модели живых организмов)</a:t>
            </a:r>
            <a:endParaRPr lang="ru-RU" dirty="0">
              <a:solidFill>
                <a:srgbClr val="CCFF66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rgbClr val="CCFF66"/>
                </a:solidFill>
              </a:rPr>
              <a:t>Оригинал либо очень велик, либо очень мал </a:t>
            </a:r>
            <a:r>
              <a:rPr lang="ru-RU" i="1" dirty="0">
                <a:solidFill>
                  <a:srgbClr val="CCFF66"/>
                </a:solidFill>
              </a:rPr>
              <a:t>(глобус, модель Солнечной системы, модель атома)</a:t>
            </a:r>
            <a:endParaRPr lang="ru-RU" dirty="0">
              <a:solidFill>
                <a:srgbClr val="CCFF66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dirty="0">
                <a:solidFill>
                  <a:srgbClr val="CCFF66"/>
                </a:solidFill>
              </a:rPr>
              <a:t>Исследование объекта может привести к его разрушению</a:t>
            </a:r>
          </a:p>
          <a:p>
            <a:pPr algn="ctr">
              <a:buFont typeface="Wingdings" pitchFamily="2" charset="2"/>
              <a:buChar char="v"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tt-RU" dirty="0"/>
          </a:p>
        </p:txBody>
      </p:sp>
    </p:spTree>
    <p:extLst>
      <p:ext uri="{BB962C8B-B14F-4D97-AF65-F5344CB8AC3E}">
        <p14:creationId xmlns:p14="http://schemas.microsoft.com/office/powerpoint/2010/main" val="18919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Классификация моделей по области использования</a:t>
            </a:r>
            <a:endParaRPr lang="tt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Учебные</a:t>
            </a:r>
            <a:r>
              <a:rPr lang="ru-RU" dirty="0" smtClean="0"/>
              <a:t>-наглядные пособия, обучающие программы.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Опытные</a:t>
            </a:r>
            <a:r>
              <a:rPr lang="ru-RU" dirty="0" smtClean="0"/>
              <a:t>-уменьшение или увеличение копии проектируемых объектов.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Научно-технические</a:t>
            </a:r>
            <a:r>
              <a:rPr lang="ru-RU" dirty="0" smtClean="0"/>
              <a:t>-для исследования процессов и явлений.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Имитационные</a:t>
            </a:r>
            <a:r>
              <a:rPr lang="ru-RU" dirty="0" smtClean="0"/>
              <a:t>-не просто отражают реальность с той или иной степенью точности но и имитируют ее.</a:t>
            </a:r>
            <a:endParaRPr lang="tt-RU" dirty="0"/>
          </a:p>
        </p:txBody>
      </p:sp>
    </p:spTree>
    <p:extLst>
      <p:ext uri="{BB962C8B-B14F-4D97-AF65-F5344CB8AC3E}">
        <p14:creationId xmlns:p14="http://schemas.microsoft.com/office/powerpoint/2010/main" val="22744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" y="0"/>
            <a:ext cx="9146292" cy="685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5278" y="692696"/>
            <a:ext cx="5510396" cy="36724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/>
              <a:t>Компьютерное моделирование </a:t>
            </a:r>
            <a:r>
              <a:rPr lang="ru-RU" dirty="0"/>
              <a:t>- метод решения задачи анализа или синтеза сложной системы на основе использования ее компьютерной модели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tt-RU" dirty="0"/>
          </a:p>
        </p:txBody>
      </p:sp>
    </p:spTree>
    <p:extLst>
      <p:ext uri="{BB962C8B-B14F-4D97-AF65-F5344CB8AC3E}">
        <p14:creationId xmlns:p14="http://schemas.microsoft.com/office/powerpoint/2010/main" val="6721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317</Words>
  <Application>Microsoft Office PowerPoint</Application>
  <PresentationFormat>Экран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Моделирование с помощью компьютера</vt:lpstr>
      <vt:lpstr>Компьютер</vt:lpstr>
      <vt:lpstr>Моделирование </vt:lpstr>
      <vt:lpstr>Основные функции компьютера при моделировании</vt:lpstr>
      <vt:lpstr>Презентация PowerPoint</vt:lpstr>
      <vt:lpstr>Этапы моделирования</vt:lpstr>
      <vt:lpstr> Причины построения моделей</vt:lpstr>
      <vt:lpstr>Классификация моделей по области использования</vt:lpstr>
      <vt:lpstr>Презентация PowerPoint</vt:lpstr>
      <vt:lpstr>Презентация PowerPoint</vt:lpstr>
      <vt:lpstr>Моделирование</vt:lpstr>
      <vt:lpstr>Презентация PowerPoint</vt:lpstr>
      <vt:lpstr>Виды компьютерных моделей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с помощью компьютера</dc:title>
  <dc:creator>user14-1</dc:creator>
  <cp:lastModifiedBy>user14-1</cp:lastModifiedBy>
  <cp:revision>19</cp:revision>
  <dcterms:created xsi:type="dcterms:W3CDTF">2017-01-10T08:53:54Z</dcterms:created>
  <dcterms:modified xsi:type="dcterms:W3CDTF">2017-01-14T06:25:38Z</dcterms:modified>
</cp:coreProperties>
</file>