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6" r:id="rId8"/>
    <p:sldId id="267" r:id="rId9"/>
    <p:sldId id="262" r:id="rId10"/>
    <p:sldId id="263" r:id="rId11"/>
    <p:sldId id="269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05281-E5D1-4526-A1DA-37A5D0741F65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B7305-9F8A-4A43-B279-B1D194A23F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74453/img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Одночлен и его стандартный вид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Мартынчик</a:t>
            </a:r>
            <a:r>
              <a:rPr lang="ru-RU" dirty="0" smtClean="0"/>
              <a:t> Татьяна</a:t>
            </a:r>
          </a:p>
          <a:p>
            <a:r>
              <a:rPr lang="ru-RU" dirty="0" smtClean="0"/>
              <a:t>Владимировна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Тойкинская</a:t>
            </a:r>
            <a:r>
              <a:rPr lang="ru-RU" smtClean="0"/>
              <a:t> СОШ»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Привести одночлен к стандартному виду, подчеркните его коэффициент и назовите степень одночлена</a:t>
            </a:r>
          </a:p>
          <a:p>
            <a:pPr>
              <a:buNone/>
            </a:pPr>
            <a:r>
              <a:rPr lang="ru-RU" dirty="0" smtClean="0"/>
              <a:t>Работа в парах и взаимопроверка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2с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·4с³·8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c⁶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n²·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n³·9n⁶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8х²·4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y³·(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- 2х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³)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q·2p²·(-5p⁵)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56490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57301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49289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350100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-150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П.21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№455(для всех)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№457(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а,б,в,г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Для желающих получить «5»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Физкультминутка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971600" y="2852936"/>
            <a:ext cx="7272808" cy="2448272"/>
            <a:chOff x="1187624" y="2852936"/>
            <a:chExt cx="5040560" cy="1296144"/>
          </a:xfrm>
        </p:grpSpPr>
        <p:sp>
          <p:nvSpPr>
            <p:cNvPr id="4" name="Овал 3"/>
            <p:cNvSpPr/>
            <p:nvPr/>
          </p:nvSpPr>
          <p:spPr>
            <a:xfrm>
              <a:off x="1187624" y="2852936"/>
              <a:ext cx="2520280" cy="1224136"/>
            </a:xfrm>
            <a:prstGeom prst="ellipse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3707904" y="2924944"/>
              <a:ext cx="2520280" cy="1224136"/>
            </a:xfrm>
            <a:prstGeom prst="ellipse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трелка вправо 6"/>
          <p:cNvSpPr/>
          <p:nvPr/>
        </p:nvSpPr>
        <p:spPr>
          <a:xfrm rot="20006530">
            <a:off x="1403648" y="25649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 rot="1078462">
            <a:off x="3066518" y="2511084"/>
            <a:ext cx="586408" cy="231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3753634">
            <a:off x="4217654" y="381489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76649">
            <a:off x="5174463" y="5014937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0006530">
            <a:off x="7112764" y="5016335"/>
            <a:ext cx="720080" cy="261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6200000">
            <a:off x="8031270" y="3858162"/>
            <a:ext cx="720080" cy="293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2011340">
            <a:off x="6870442" y="270742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9334941">
            <a:off x="5097641" y="277828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7504456">
            <a:off x="4107521" y="3883693"/>
            <a:ext cx="720080" cy="358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0364126">
            <a:off x="2510167" y="4870923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4559038">
            <a:off x="544846" y="4319015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971600" y="3068960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4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kk-KZ" dirty="0" smtClean="0"/>
              <a:t>Сколько будет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71604" y="1500174"/>
          <a:ext cx="5757863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1676160" imgH="1473120" progId="Equation.3">
                  <p:embed/>
                </p:oleObj>
              </mc:Choice>
              <mc:Fallback>
                <p:oleObj name="Формула" r:id="rId3" imgW="1676160" imgH="1473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500174"/>
                        <a:ext cx="5757863" cy="5060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6" name="Picture 4" descr="C:\Program Files\Microsoft Office\Media\CntCD1\ClipArt6\j029576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1571612"/>
            <a:ext cx="818016" cy="82696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 bwMode="auto">
          <a:xfrm>
            <a:off x="3143240" y="2357430"/>
            <a:ext cx="3071834" cy="78581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786050" y="3214686"/>
            <a:ext cx="3071834" cy="785818"/>
          </a:xfrm>
          <a:prstGeom prst="ellipse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3857620" y="4071942"/>
            <a:ext cx="3071834" cy="78581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3143240" y="4929198"/>
            <a:ext cx="3071834" cy="785818"/>
          </a:xfrm>
          <a:prstGeom prst="ellips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3357554" y="5786454"/>
            <a:ext cx="4071966" cy="7858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kk-KZ" dirty="0" smtClean="0"/>
              <a:t>Сколько будет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809624" y="1285860"/>
          <a:ext cx="7762903" cy="483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2120760" imgH="1218960" progId="Equation.3">
                  <p:embed/>
                </p:oleObj>
              </mc:Choice>
              <mc:Fallback>
                <p:oleObj name="Формула" r:id="rId3" imgW="2120760" imgH="1218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4" y="1285860"/>
                        <a:ext cx="7762903" cy="483871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6" name="Picture 4" descr="C:\Program Files\Microsoft Office\Media\CntCD1\ClipArt6\j029576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1285860"/>
            <a:ext cx="818016" cy="82696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285984" y="2357430"/>
            <a:ext cx="1857388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714612" y="3357562"/>
            <a:ext cx="1571636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285984" y="4286256"/>
            <a:ext cx="1285884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214810" y="2357430"/>
            <a:ext cx="1714512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929322" y="2357430"/>
            <a:ext cx="157163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7500958" y="2357430"/>
            <a:ext cx="107157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286248" y="3357562"/>
            <a:ext cx="1357322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643570" y="3357562"/>
            <a:ext cx="1928826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571868" y="4286256"/>
            <a:ext cx="1214446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786314" y="4286256"/>
            <a:ext cx="1357322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63" name="Picture 3" descr="C:\Program Files\Microsoft Office\Media\CntCD1\ClipArt4\j0251247.wm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230" y="6120079"/>
            <a:ext cx="899770" cy="737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Назовите тему урока, разгадав ребус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5" name="Picture 7" descr="http://festival.1september.ru/articles/574453/img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8888" y="2636838"/>
            <a:ext cx="68421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Тема урока: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ru-RU" sz="4000" dirty="0" smtClean="0"/>
              <a:t>Одночлен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и его стандартный вид</a:t>
            </a: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Какие цели вы поставите перед собой?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по группам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1группа               2 группа                  3 группа</a:t>
            </a:r>
          </a:p>
          <a:p>
            <a:pPr>
              <a:buNone/>
            </a:pPr>
            <a:r>
              <a:rPr lang="ru-RU" i="1" dirty="0" smtClean="0"/>
              <a:t>Учебник            </a:t>
            </a:r>
            <a:r>
              <a:rPr lang="en-US" i="1" dirty="0" smtClean="0"/>
              <a:t>       </a:t>
            </a:r>
            <a:r>
              <a:rPr lang="ru-RU" i="1" dirty="0" smtClean="0"/>
              <a:t>справочник              </a:t>
            </a:r>
            <a:r>
              <a:rPr lang="en-US" i="1" smtClean="0"/>
              <a:t>  </a:t>
            </a:r>
            <a:r>
              <a:rPr lang="ru-RU" i="1" smtClean="0"/>
              <a:t>Википедия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                          </a:t>
            </a:r>
            <a:r>
              <a:rPr lang="en-US" i="1" dirty="0" smtClean="0"/>
              <a:t>         </a:t>
            </a:r>
            <a:r>
              <a:rPr lang="ru-RU" i="1" dirty="0" smtClean="0"/>
              <a:t> (интернет)</a:t>
            </a:r>
          </a:p>
          <a:p>
            <a:pPr>
              <a:buNone/>
            </a:pPr>
            <a:r>
              <a:rPr lang="ru-RU" dirty="0" smtClean="0"/>
              <a:t>Прочитать текст и составить кластер по теме «Одночлен и его стандартный вид», выделяя основные понятия и термины из прочитанного.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1115616" y="188640"/>
            <a:ext cx="6912768" cy="6169248"/>
            <a:chOff x="4432" y="711"/>
            <a:chExt cx="9395" cy="10889"/>
          </a:xfrm>
        </p:grpSpPr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6899" y="711"/>
              <a:ext cx="5070" cy="2775"/>
              <a:chOff x="3600" y="900"/>
              <a:chExt cx="5070" cy="2775"/>
            </a:xfrm>
          </p:grpSpPr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3600" y="900"/>
                <a:ext cx="5070" cy="2775"/>
              </a:xfrm>
              <a:prstGeom prst="ellipse">
                <a:avLst/>
              </a:prstGeom>
              <a:solidFill>
                <a:srgbClr val="C0504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3" name="Text Box 21"/>
              <p:cNvSpPr txBox="1">
                <a:spLocks noChangeArrowheads="1"/>
              </p:cNvSpPr>
              <p:nvPr/>
            </p:nvSpPr>
            <p:spPr bwMode="auto">
              <a:xfrm>
                <a:off x="4350" y="1650"/>
                <a:ext cx="3480" cy="885"/>
              </a:xfrm>
              <a:prstGeom prst="rect">
                <a:avLst/>
              </a:prstGeom>
              <a:solidFill>
                <a:srgbClr val="C0504D"/>
              </a:solidFill>
              <a:ln w="3175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Одночлен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 rot="4596693">
              <a:off x="10741" y="4684"/>
              <a:ext cx="4475" cy="1697"/>
            </a:xfrm>
            <a:prstGeom prst="ellipse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Степень одночлена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 rot="4859481">
              <a:off x="8157" y="5452"/>
              <a:ext cx="4485" cy="1789"/>
            </a:xfrm>
            <a:prstGeom prst="ellipse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Стандартный вид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 rot="5984588">
              <a:off x="5436" y="5388"/>
              <a:ext cx="4475" cy="1550"/>
            </a:xfrm>
            <a:prstGeom prst="ellipse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Коэффициент одночлена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 rot="5582415">
              <a:off x="3645" y="8664"/>
              <a:ext cx="4082" cy="1790"/>
            </a:xfrm>
            <a:prstGeom prst="ellipse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Умножение одночленов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 rot="6527403">
              <a:off x="3037" y="4279"/>
              <a:ext cx="4475" cy="1685"/>
            </a:xfrm>
            <a:prstGeom prst="ellipse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Возведение в степень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 rot="4716773">
              <a:off x="10604" y="8766"/>
              <a:ext cx="3923" cy="1746"/>
            </a:xfrm>
            <a:prstGeom prst="ellipse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Сложение одночленов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100" name="AutoShape 28"/>
            <p:cNvCxnSpPr>
              <a:cxnSpLocks noChangeShapeType="1"/>
            </p:cNvCxnSpPr>
            <p:nvPr/>
          </p:nvCxnSpPr>
          <p:spPr bwMode="auto">
            <a:xfrm flipH="1">
              <a:off x="6117" y="2521"/>
              <a:ext cx="951" cy="651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1" name="AutoShape 29"/>
            <p:cNvCxnSpPr>
              <a:cxnSpLocks noChangeShapeType="1"/>
            </p:cNvCxnSpPr>
            <p:nvPr/>
          </p:nvCxnSpPr>
          <p:spPr bwMode="auto">
            <a:xfrm flipH="1">
              <a:off x="8095" y="3295"/>
              <a:ext cx="354" cy="63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2" name="AutoShape 30"/>
            <p:cNvCxnSpPr>
              <a:cxnSpLocks noChangeShapeType="1"/>
            </p:cNvCxnSpPr>
            <p:nvPr/>
          </p:nvCxnSpPr>
          <p:spPr bwMode="auto">
            <a:xfrm>
              <a:off x="9905" y="3486"/>
              <a:ext cx="233" cy="618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3" name="AutoShape 31"/>
            <p:cNvCxnSpPr>
              <a:cxnSpLocks noChangeShapeType="1"/>
            </p:cNvCxnSpPr>
            <p:nvPr/>
          </p:nvCxnSpPr>
          <p:spPr bwMode="auto">
            <a:xfrm>
              <a:off x="11294" y="2997"/>
              <a:ext cx="1004" cy="489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4" name="AutoShape 32"/>
            <p:cNvCxnSpPr>
              <a:cxnSpLocks noChangeShapeType="1"/>
            </p:cNvCxnSpPr>
            <p:nvPr/>
          </p:nvCxnSpPr>
          <p:spPr bwMode="auto">
            <a:xfrm flipH="1">
              <a:off x="5779" y="2997"/>
              <a:ext cx="1870" cy="452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5" name="AutoShape 33"/>
            <p:cNvCxnSpPr>
              <a:cxnSpLocks noChangeShapeType="1"/>
            </p:cNvCxnSpPr>
            <p:nvPr/>
          </p:nvCxnSpPr>
          <p:spPr bwMode="auto">
            <a:xfrm>
              <a:off x="10566" y="3295"/>
              <a:ext cx="1564" cy="4475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79704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 smtClean="0">
                <a:solidFill>
                  <a:srgbClr val="FF6699"/>
                </a:solidFill>
              </a:rPr>
              <a:t>ОДНОЧЛЕНОМ</a:t>
            </a:r>
            <a:r>
              <a:rPr lang="ru-RU" sz="2800" dirty="0" smtClean="0"/>
              <a:t> НАЗЫВАЕТСЯ АЛГЕБРАИЧЕСКОЕ  ВЫРАЖЕНИЕ,КОТОРОЕ ПРЕДСТАВЛЯЕТ СОБОЙ ПРОИЗВЕДЕНИЕ ЧИСЕЛ, ПЕРЕМЕННЫХ И ИХ СТЕПЕНЕЙ</a:t>
            </a:r>
            <a:br>
              <a:rPr lang="ru-RU" sz="2800" dirty="0" smtClean="0"/>
            </a:br>
            <a:r>
              <a:rPr lang="ru-RU" sz="2800" dirty="0" smtClean="0"/>
              <a:t>3ху;    -15,7а</a:t>
            </a:r>
            <a:r>
              <a:rPr lang="ru-RU" sz="2800" baseline="30000" dirty="0" smtClean="0"/>
              <a:t>7</a:t>
            </a:r>
            <a:r>
              <a:rPr lang="ru-RU" sz="2800" dirty="0" smtClean="0"/>
              <a:t>;    89;   73</a:t>
            </a:r>
            <a:r>
              <a:rPr lang="en-US" sz="2800" dirty="0" smtClean="0"/>
              <a:t>b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c</a:t>
            </a:r>
            <a:r>
              <a:rPr lang="ru-RU" sz="2800" dirty="0" smtClean="0"/>
              <a:t>;  -х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у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;   а</a:t>
            </a:r>
            <a:r>
              <a:rPr lang="en-US" sz="2800" dirty="0" smtClean="0"/>
              <a:t>b</a:t>
            </a:r>
            <a:r>
              <a:rPr lang="ru-RU" sz="28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2570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dirty="0" smtClean="0">
              <a:effectLst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effectLst/>
              </a:rPr>
              <a:t>Числовой множитель одночлена записанного в стандартном виде называют </a:t>
            </a:r>
            <a:r>
              <a:rPr lang="ru-RU" sz="2800" u="sng" dirty="0" smtClean="0">
                <a:solidFill>
                  <a:srgbClr val="FF6699"/>
                </a:solidFill>
              </a:rPr>
              <a:t>коэффициентом одночлена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b="1" u="sng" dirty="0" smtClean="0">
              <a:solidFill>
                <a:srgbClr val="FF33CC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u="sng" dirty="0" smtClean="0">
                <a:solidFill>
                  <a:srgbClr val="FF6699"/>
                </a:solidFill>
                <a:cs typeface="Tahoma" pitchFamily="34" charset="0"/>
              </a:rPr>
              <a:t>Степенью одночлена</a:t>
            </a:r>
            <a:r>
              <a:rPr lang="ru-RU" sz="2800" dirty="0" smtClean="0">
                <a:cs typeface="Tahoma" pitchFamily="34" charset="0"/>
              </a:rPr>
              <a:t> называют сумму показателей степеней всех входящих в него переменных</a:t>
            </a:r>
            <a:endParaRPr lang="ru-RU" sz="2800" b="1" u="sng" dirty="0" smtClean="0">
              <a:solidFill>
                <a:srgbClr val="FF33CC"/>
              </a:solidFill>
              <a:effectLst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b="1" u="sng" dirty="0" smtClean="0">
              <a:solidFill>
                <a:srgbClr val="FF33CC"/>
              </a:solidFill>
              <a:effectLst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/>
      <p:bldP spid="2570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627784" y="548680"/>
            <a:ext cx="2220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Алгоритм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67544" y="1196752"/>
            <a:ext cx="806559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Чтобы привести одночлен к стандартному виду , нужно:</a:t>
            </a:r>
          </a:p>
          <a:p>
            <a:endParaRPr lang="ru-RU" sz="2400" dirty="0"/>
          </a:p>
          <a:p>
            <a:r>
              <a:rPr lang="ru-RU" sz="2400" dirty="0"/>
              <a:t>1)Перемножить все числовые  множители и поставить их произведение на первое место;</a:t>
            </a:r>
          </a:p>
          <a:p>
            <a:endParaRPr lang="ru-RU" sz="2400" dirty="0"/>
          </a:p>
          <a:p>
            <a:r>
              <a:rPr lang="ru-RU" sz="2400" dirty="0"/>
              <a:t>2)Перемножить все имеющиеся степени с одинаковым буквенным основанием;</a:t>
            </a:r>
          </a:p>
          <a:p>
            <a:endParaRPr lang="ru-RU" sz="2400" dirty="0"/>
          </a:p>
          <a:p>
            <a:r>
              <a:rPr lang="ru-RU" sz="2400" dirty="0"/>
              <a:t>3)Перемножить все имеющиеся степени с другим буквенным основанием и т. д.</a:t>
            </a:r>
          </a:p>
          <a:p>
            <a:endParaRPr lang="ru-RU" sz="2400" dirty="0"/>
          </a:p>
          <a:p>
            <a:r>
              <a:rPr lang="ru-RU" sz="2400" dirty="0"/>
              <a:t>Числовой множитель одночлена записанного в стандартном виде называют </a:t>
            </a:r>
            <a:r>
              <a:rPr lang="ru-RU" sz="2400" b="1" u="sng" dirty="0">
                <a:solidFill>
                  <a:srgbClr val="FF33CC"/>
                </a:solidFill>
              </a:rPr>
              <a:t>коэффициентом одночлена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427538" y="765175"/>
            <a:ext cx="457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246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Tahoma</vt:lpstr>
      <vt:lpstr>Times New Roman</vt:lpstr>
      <vt:lpstr>Wingdings</vt:lpstr>
      <vt:lpstr>Wingdings 2</vt:lpstr>
      <vt:lpstr>Поток</vt:lpstr>
      <vt:lpstr>Формула</vt:lpstr>
      <vt:lpstr>Одночлен и его стандартный вид</vt:lpstr>
      <vt:lpstr>Сколько будет?</vt:lpstr>
      <vt:lpstr>Сколько будет?</vt:lpstr>
      <vt:lpstr>Назовите тему урока, разгадав ребус </vt:lpstr>
      <vt:lpstr>Тема урока:</vt:lpstr>
      <vt:lpstr>Самостоятельная работа по группам</vt:lpstr>
      <vt:lpstr>Презентация PowerPoint</vt:lpstr>
      <vt:lpstr> ОДНОЧЛЕНОМ НАЗЫВАЕТСЯ АЛГЕБРАИЧЕСКОЕ  ВЫРАЖЕНИЕ,КОТОРОЕ ПРЕДСТАВЛЯЕТ СОБОЙ ПРОИЗВЕДЕНИЕ ЧИСЕЛ, ПЕРЕМЕННЫХ И ИХ СТЕПЕНЕЙ 3ху;    -15,7а7;    89;   73b8c;  -х3у2;   аb  </vt:lpstr>
      <vt:lpstr>Презентация PowerPoint</vt:lpstr>
      <vt:lpstr>Презентация PowerPoint</vt:lpstr>
      <vt:lpstr>Домашнее задание</vt:lpstr>
      <vt:lpstr>Презентация PowerPoint</vt:lpstr>
      <vt:lpstr>          Физкультминутка</vt:lpstr>
      <vt:lpstr>Скачано с www.znanio.ru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 и его стандартный вид</dc:title>
  <dc:creator>Admin</dc:creator>
  <cp:lastModifiedBy>Viktar</cp:lastModifiedBy>
  <cp:revision>34</cp:revision>
  <dcterms:created xsi:type="dcterms:W3CDTF">2017-12-05T16:13:03Z</dcterms:created>
  <dcterms:modified xsi:type="dcterms:W3CDTF">2020-08-13T18:23:48Z</dcterms:modified>
</cp:coreProperties>
</file>