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92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A9333-92F9-4A7B-9CD2-FE0DA39838FE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14667-A921-40C2-A6E5-F24A91078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8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1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5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6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4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2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7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6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4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19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0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5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83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6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34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3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0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76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82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47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09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12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1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61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19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07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5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94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9446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82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41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68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55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6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4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1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5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6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9000">
              <a:schemeClr val="accent3">
                <a:lumMod val="60000"/>
                <a:lumOff val="40000"/>
              </a:schemeClr>
            </a:gs>
            <a:gs pos="39000">
              <a:schemeClr val="accent4">
                <a:lumMod val="89000"/>
              </a:schemeClr>
            </a:gs>
            <a:gs pos="58000">
              <a:schemeClr val="accent4">
                <a:lumMod val="75000"/>
              </a:schemeClr>
            </a:gs>
            <a:gs pos="98000">
              <a:schemeClr val="accent4">
                <a:lumMod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8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9000">
              <a:schemeClr val="accent3">
                <a:lumMod val="60000"/>
                <a:lumOff val="40000"/>
              </a:schemeClr>
            </a:gs>
            <a:gs pos="39000">
              <a:schemeClr val="accent4">
                <a:lumMod val="89000"/>
              </a:schemeClr>
            </a:gs>
            <a:gs pos="58000">
              <a:schemeClr val="accent4">
                <a:lumMod val="75000"/>
              </a:schemeClr>
            </a:gs>
            <a:gs pos="98000">
              <a:schemeClr val="accent4">
                <a:lumMod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22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2CD7F6-A7E6-4C8F-8DA0-396BFB61E0EB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7676-70B1-4915-A608-B141137C5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5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475428" cy="2890736"/>
          </a:xfrm>
          <a:gradFill>
            <a:gsLst>
              <a:gs pos="24000">
                <a:schemeClr val="accent5">
                  <a:lumMod val="60000"/>
                  <a:lumOff val="40000"/>
                </a:schemeClr>
              </a:gs>
              <a:gs pos="39000">
                <a:schemeClr val="accent4">
                  <a:lumMod val="89000"/>
                </a:schemeClr>
              </a:gs>
              <a:gs pos="58000">
                <a:schemeClr val="accent4">
                  <a:lumMod val="75000"/>
                </a:schemeClr>
              </a:gs>
              <a:gs pos="98000">
                <a:schemeClr val="accent4">
                  <a:lumMod val="70000"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ОБРАЗОВАНИЕ</a:t>
            </a:r>
            <a:r>
              <a:rPr lang="ru-RU" dirty="0" smtClean="0"/>
              <a:t> ДЕЕПРИЧАСТИЙ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7414" y="4796836"/>
            <a:ext cx="8825658" cy="8614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72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 класс</a:t>
            </a:r>
            <a:endParaRPr lang="ru-RU" sz="72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8" y="5609416"/>
            <a:ext cx="1371600" cy="1047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83" y="2324506"/>
            <a:ext cx="2667000" cy="3333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19" y="923926"/>
            <a:ext cx="4400550" cy="1943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83" y="145366"/>
            <a:ext cx="3790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3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При изучении деепричастий следует остановиться на одной из очень распространенных ошибок — на неправильном употреблении деепричастных оборотов в устной и письменной речи.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383" y="2286382"/>
            <a:ext cx="11303540" cy="4805082"/>
          </a:xfrm>
        </p:spPr>
        <p:txBody>
          <a:bodyPr>
            <a:normAutofit/>
          </a:bodyPr>
          <a:lstStyle/>
          <a:p>
            <a:r>
              <a:rPr lang="ru-RU" sz="2800" dirty="0"/>
              <a:t> «Дойдя до опушки леса, ему послышались крики</a:t>
            </a:r>
            <a:r>
              <a:rPr lang="ru-RU" sz="2800" dirty="0" smtClean="0"/>
              <a:t>»</a:t>
            </a:r>
          </a:p>
          <a:p>
            <a:r>
              <a:rPr lang="ru-RU" sz="2800" dirty="0"/>
              <a:t>Получив известие о Павле, радость охватила Ниловну.</a:t>
            </a:r>
          </a:p>
          <a:p>
            <a:r>
              <a:rPr lang="ru-RU" sz="2800" dirty="0"/>
              <a:t>3) Изучая «Слово о полку Игореве», у нас возникает вопрос, кто автор этого произведения.</a:t>
            </a:r>
          </a:p>
          <a:p>
            <a:r>
              <a:rPr lang="ru-RU" sz="2800" dirty="0"/>
              <a:t>4) Включив радио, раздались звуки музыки.</a:t>
            </a:r>
          </a:p>
          <a:p>
            <a:r>
              <a:rPr lang="ru-RU" sz="2800" dirty="0"/>
              <a:t>5) Поднимаясь по лестнице, мне навстречу попался взволнованный сосед.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673" y="744977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4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5" y="4986996"/>
            <a:ext cx="1362075" cy="1362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5" y="824548"/>
            <a:ext cx="1371600" cy="1028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59" y="4415496"/>
            <a:ext cx="1524000" cy="1143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2438400"/>
            <a:ext cx="4629150" cy="441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38" y="1648472"/>
            <a:ext cx="37147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8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Деепричастия </a:t>
            </a:r>
            <a:r>
              <a:rPr lang="ru-RU" b="1" dirty="0" smtClean="0"/>
              <a:t>несовершенного вида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-</a:t>
            </a:r>
            <a:r>
              <a:rPr lang="ru-RU" sz="3600" dirty="0" smtClean="0"/>
              <a:t> </a:t>
            </a:r>
            <a:r>
              <a:rPr lang="ru-RU" sz="3600" dirty="0"/>
              <a:t>как правило, образуются от основы настоящего времени посредством суффикса </a:t>
            </a:r>
            <a:r>
              <a:rPr lang="ru-RU" sz="3600" i="1" dirty="0"/>
              <a:t>-а(-я): сверка-ют - сверка-я, </a:t>
            </a:r>
            <a:r>
              <a:rPr lang="ru-RU" sz="3600" i="1" dirty="0" err="1"/>
              <a:t>грем-ят</a:t>
            </a:r>
            <a:r>
              <a:rPr lang="ru-RU" sz="3600" i="1" dirty="0"/>
              <a:t> - </a:t>
            </a:r>
            <a:r>
              <a:rPr lang="ru-RU" sz="3600" i="1" dirty="0" err="1"/>
              <a:t>грем</a:t>
            </a:r>
            <a:r>
              <a:rPr lang="ru-RU" sz="3600" i="1" dirty="0"/>
              <a:t>-я, </a:t>
            </a:r>
            <a:r>
              <a:rPr lang="ru-RU" sz="3600" i="1" dirty="0" err="1"/>
              <a:t>стуч-ат</a:t>
            </a:r>
            <a:r>
              <a:rPr lang="ru-RU" sz="3600" i="1" dirty="0"/>
              <a:t> - </a:t>
            </a:r>
            <a:r>
              <a:rPr lang="ru-RU" sz="3600" i="1" dirty="0" err="1"/>
              <a:t>стуч</a:t>
            </a:r>
            <a:r>
              <a:rPr lang="ru-RU" sz="3600" i="1" dirty="0"/>
              <a:t>-а</a:t>
            </a:r>
            <a:r>
              <a:rPr lang="ru-RU" sz="3600" dirty="0"/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572" y="1405218"/>
            <a:ext cx="1590675" cy="1295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3114319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75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Несовершенного вида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855" y="1400783"/>
            <a:ext cx="9610927" cy="5136203"/>
          </a:xfrm>
          <a:noFill/>
        </p:spPr>
        <p:txBody>
          <a:bodyPr/>
          <a:lstStyle/>
          <a:p>
            <a:r>
              <a:rPr lang="ru-RU" dirty="0"/>
              <a:t> </a:t>
            </a:r>
            <a:r>
              <a:rPr lang="ru-RU" sz="3200" dirty="0"/>
              <a:t>В отдельных случаях (от глаголов несовершенного вида с суффиксом </a:t>
            </a:r>
            <a:r>
              <a:rPr lang="ru-RU" sz="3200" i="1" dirty="0"/>
              <a:t>-</a:t>
            </a:r>
            <a:r>
              <a:rPr lang="ru-RU" sz="3200" i="1" dirty="0" err="1"/>
              <a:t>ва</a:t>
            </a:r>
            <a:r>
              <a:rPr lang="ru-RU" sz="3200" i="1" dirty="0"/>
              <a:t>-: давать, сознавать</a:t>
            </a:r>
            <a:r>
              <a:rPr lang="ru-RU" sz="3200" dirty="0"/>
              <a:t> и со связанной основой, например </a:t>
            </a:r>
            <a:r>
              <a:rPr lang="ru-RU" sz="3200" i="1" dirty="0"/>
              <a:t>отставать</a:t>
            </a:r>
            <a:r>
              <a:rPr lang="ru-RU" sz="3200" dirty="0"/>
              <a:t>) эти деепричастия образуются от основы неопределенной формы: </a:t>
            </a:r>
            <a:r>
              <a:rPr lang="ru-RU" sz="3200" i="1" dirty="0" err="1"/>
              <a:t>выдава-ть</a:t>
            </a:r>
            <a:r>
              <a:rPr lang="ru-RU" sz="3200" i="1" dirty="0"/>
              <a:t> - </a:t>
            </a:r>
            <a:r>
              <a:rPr lang="ru-RU" sz="3200" i="1" dirty="0" err="1"/>
              <a:t>выдава</a:t>
            </a:r>
            <a:r>
              <a:rPr lang="ru-RU" sz="3200" i="1" dirty="0"/>
              <a:t>-я, </a:t>
            </a:r>
            <a:r>
              <a:rPr lang="ru-RU" sz="3200" i="1" dirty="0" err="1"/>
              <a:t>отстава-ть</a:t>
            </a:r>
            <a:r>
              <a:rPr lang="ru-RU" sz="3200" i="1" dirty="0"/>
              <a:t> - </a:t>
            </a:r>
            <a:r>
              <a:rPr lang="ru-RU" sz="3200" i="1" dirty="0" err="1"/>
              <a:t>отстава</a:t>
            </a:r>
            <a:r>
              <a:rPr lang="ru-RU" sz="3200" i="1" dirty="0"/>
              <a:t>-я</a:t>
            </a:r>
            <a:r>
              <a:rPr lang="ru-RU" sz="32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572" y="1405218"/>
            <a:ext cx="1590675" cy="1295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09" y="4641511"/>
            <a:ext cx="24384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Деепричастия </a:t>
            </a:r>
            <a:r>
              <a:rPr lang="ru-RU" b="1" dirty="0" smtClean="0"/>
              <a:t>совершенного вида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- образуются от основы неопределенной формы посредством суффиксов </a:t>
            </a:r>
            <a:r>
              <a:rPr lang="ru-RU" sz="4000" i="1" dirty="0"/>
              <a:t>-в, -вши, -ши</a:t>
            </a:r>
            <a:r>
              <a:rPr lang="ru-RU" sz="4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88" y="3714394"/>
            <a:ext cx="39624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Совершенного вида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58594" cy="4195481"/>
          </a:xfrm>
        </p:spPr>
        <p:txBody>
          <a:bodyPr>
            <a:normAutofit/>
          </a:bodyPr>
          <a:lstStyle/>
          <a:p>
            <a:r>
              <a:rPr lang="ru-RU" sz="3200" dirty="0"/>
              <a:t>Суффикс </a:t>
            </a:r>
            <a:r>
              <a:rPr lang="ru-RU" sz="3200" i="1" dirty="0"/>
              <a:t>-в</a:t>
            </a:r>
            <a:r>
              <a:rPr lang="ru-RU" sz="3200" dirty="0"/>
              <a:t>, реже </a:t>
            </a:r>
            <a:r>
              <a:rPr lang="ru-RU" sz="3200" i="1" dirty="0"/>
              <a:t>-вши</a:t>
            </a:r>
            <a:r>
              <a:rPr lang="ru-RU" sz="3200" dirty="0"/>
              <a:t>, присоединяется к основам на гласный</a:t>
            </a:r>
            <a:r>
              <a:rPr lang="ru-RU" sz="3200" dirty="0" smtClean="0"/>
              <a:t>:</a:t>
            </a:r>
          </a:p>
          <a:p>
            <a:r>
              <a:rPr lang="ru-RU" sz="3200" dirty="0"/>
              <a:t> </a:t>
            </a:r>
            <a:r>
              <a:rPr lang="ru-RU" sz="3200" i="1" dirty="0" err="1"/>
              <a:t>прогуля-ть</a:t>
            </a:r>
            <a:r>
              <a:rPr lang="ru-RU" sz="3200" i="1" dirty="0"/>
              <a:t> - </a:t>
            </a:r>
            <a:r>
              <a:rPr lang="ru-RU" sz="3200" i="1" dirty="0" err="1"/>
              <a:t>прогуля</a:t>
            </a:r>
            <a:r>
              <a:rPr lang="ru-RU" sz="3200" i="1" dirty="0"/>
              <a:t>-в, получить - получи-в</a:t>
            </a:r>
            <a:r>
              <a:rPr lang="ru-RU" sz="3200" dirty="0"/>
              <a:t>. Вариант на </a:t>
            </a:r>
            <a:r>
              <a:rPr lang="ru-RU" sz="3200" i="1" dirty="0"/>
              <a:t>-вши</a:t>
            </a:r>
            <a:r>
              <a:rPr lang="ru-RU" sz="3200" dirty="0"/>
              <a:t> является обязательным для образования деепричастия от возвратных глаголов: </a:t>
            </a:r>
            <a:endParaRPr lang="ru-RU" sz="3200" dirty="0" smtClean="0"/>
          </a:p>
          <a:p>
            <a:r>
              <a:rPr lang="ru-RU" sz="3200" i="1" dirty="0" smtClean="0"/>
              <a:t>воз-</a:t>
            </a:r>
            <a:r>
              <a:rPr lang="ru-RU" sz="3200" i="1" dirty="0" err="1" smtClean="0"/>
              <a:t>врати</a:t>
            </a:r>
            <a:r>
              <a:rPr lang="ru-RU" sz="3200" i="1" dirty="0" smtClean="0"/>
              <a:t>-</a:t>
            </a:r>
            <a:r>
              <a:rPr lang="ru-RU" sz="3200" i="1" dirty="0" err="1" smtClean="0"/>
              <a:t>ться</a:t>
            </a:r>
            <a:r>
              <a:rPr lang="ru-RU" sz="3200" i="1" dirty="0" smtClean="0"/>
              <a:t> </a:t>
            </a:r>
            <a:r>
              <a:rPr lang="ru-RU" sz="3200" i="1" dirty="0"/>
              <a:t>- возврати-</a:t>
            </a:r>
            <a:r>
              <a:rPr lang="ru-RU" sz="3200" i="1" dirty="0" err="1"/>
              <a:t>вшись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56" y="519570"/>
            <a:ext cx="42862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Совершенного вида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575882"/>
            <a:ext cx="11065990" cy="4672518"/>
          </a:xfrm>
        </p:spPr>
        <p:txBody>
          <a:bodyPr>
            <a:noAutofit/>
          </a:bodyPr>
          <a:lstStyle/>
          <a:p>
            <a:r>
              <a:rPr lang="ru-RU" sz="3200" dirty="0"/>
              <a:t> Суффикс </a:t>
            </a:r>
            <a:r>
              <a:rPr lang="ru-RU" sz="3200" i="1" dirty="0"/>
              <a:t>-ши</a:t>
            </a:r>
            <a:r>
              <a:rPr lang="ru-RU" sz="3200" dirty="0"/>
              <a:t> применяется при образовании деепричастий от глаголов с основой неопределенной формы на согласный: </a:t>
            </a:r>
            <a:endParaRPr lang="ru-RU" sz="3200" dirty="0" smtClean="0"/>
          </a:p>
          <a:p>
            <a:r>
              <a:rPr lang="ru-RU" sz="3200" i="1" dirty="0" smtClean="0"/>
              <a:t>истечь </a:t>
            </a:r>
            <a:r>
              <a:rPr lang="ru-RU" sz="3200" i="1" dirty="0"/>
              <a:t>- истекши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smtClean="0"/>
              <a:t>От </a:t>
            </a:r>
            <a:r>
              <a:rPr lang="ru-RU" sz="3200" dirty="0"/>
              <a:t>основ с суффиксом </a:t>
            </a:r>
            <a:r>
              <a:rPr lang="ru-RU" sz="3200" i="1" dirty="0"/>
              <a:t>-ну-</a:t>
            </a:r>
            <a:r>
              <a:rPr lang="ru-RU" sz="3200" dirty="0"/>
              <a:t>, выпадающим в прошедшем времени, возможно двоякое образование деепричастия: </a:t>
            </a:r>
            <a:endParaRPr lang="ru-RU" sz="3200" dirty="0" smtClean="0"/>
          </a:p>
          <a:p>
            <a:r>
              <a:rPr lang="ru-RU" sz="3200" i="1" dirty="0" smtClean="0"/>
              <a:t>промокну-</a:t>
            </a:r>
            <a:r>
              <a:rPr lang="ru-RU" sz="3200" i="1" dirty="0" err="1" smtClean="0"/>
              <a:t>ть</a:t>
            </a:r>
            <a:r>
              <a:rPr lang="ru-RU" sz="3200" i="1" dirty="0" smtClean="0"/>
              <a:t> </a:t>
            </a:r>
            <a:r>
              <a:rPr lang="ru-RU" sz="3200" i="1" dirty="0"/>
              <a:t>- промокну-в, промок-ши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673634"/>
            <a:ext cx="18288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15" y="180343"/>
            <a:ext cx="9404723" cy="1400530"/>
          </a:xfrm>
        </p:spPr>
        <p:txBody>
          <a:bodyPr/>
          <a:lstStyle/>
          <a:p>
            <a:r>
              <a:rPr lang="ru-RU" dirty="0" smtClean="0"/>
              <a:t>РЕДКО!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928" y="1225686"/>
            <a:ext cx="11322995" cy="5022714"/>
          </a:xfrm>
        </p:spPr>
        <p:txBody>
          <a:bodyPr>
            <a:noAutofit/>
          </a:bodyPr>
          <a:lstStyle/>
          <a:p>
            <a:r>
              <a:rPr lang="ru-RU" sz="3600" dirty="0"/>
              <a:t>Деепричастия на </a:t>
            </a:r>
            <a:r>
              <a:rPr lang="ru-RU" sz="3600" i="1" dirty="0"/>
              <a:t>-в, -вши, -ши</a:t>
            </a:r>
            <a:r>
              <a:rPr lang="ru-RU" sz="3600" dirty="0"/>
              <a:t> от глаголов несовершенного вида употребляются редко</a:t>
            </a:r>
            <a:r>
              <a:rPr lang="ru-RU" sz="3600" dirty="0" smtClean="0"/>
              <a:t>:</a:t>
            </a:r>
          </a:p>
          <a:p>
            <a:r>
              <a:rPr lang="ru-RU" sz="3600" dirty="0"/>
              <a:t> </a:t>
            </a:r>
            <a:r>
              <a:rPr lang="ru-RU" sz="3600" i="1" dirty="0"/>
              <a:t>Волк, евши, никогда костей не разбирает</a:t>
            </a:r>
            <a:r>
              <a:rPr lang="ru-RU" sz="3600" dirty="0"/>
              <a:t> (</a:t>
            </a:r>
            <a:r>
              <a:rPr lang="ru-RU" sz="3600" dirty="0" err="1"/>
              <a:t>Кр</a:t>
            </a:r>
            <a:r>
              <a:rPr lang="ru-RU" sz="3600" dirty="0"/>
              <a:t>.). </a:t>
            </a:r>
            <a:endParaRPr lang="ru-RU" sz="3600" dirty="0" smtClean="0"/>
          </a:p>
          <a:p>
            <a:r>
              <a:rPr lang="ru-RU" sz="3600" dirty="0" smtClean="0"/>
              <a:t>Такие </a:t>
            </a:r>
            <a:r>
              <a:rPr lang="ru-RU" sz="3600" dirty="0"/>
              <a:t>деепричастия обычны с отрицанием: </a:t>
            </a:r>
            <a:endParaRPr lang="ru-RU" sz="3600" dirty="0" smtClean="0"/>
          </a:p>
          <a:p>
            <a:r>
              <a:rPr lang="ru-RU" sz="3600" i="1" dirty="0" smtClean="0"/>
              <a:t>Но </a:t>
            </a:r>
            <a:r>
              <a:rPr lang="ru-RU" sz="3600" i="1" dirty="0"/>
              <a:t>Ленский, не имев, конечно, охоты узы брака несть, с Онегиным желал сердечно знакомство покороче </a:t>
            </a:r>
            <a:r>
              <a:rPr lang="ru-RU" sz="3600" i="1" dirty="0" err="1"/>
              <a:t>свесть</a:t>
            </a:r>
            <a:r>
              <a:rPr lang="ru-RU" sz="3600" dirty="0"/>
              <a:t> (П.).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23" y="2481465"/>
            <a:ext cx="13335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Фразеологические обороты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Многие из деепричастий с суффиксом </a:t>
            </a:r>
            <a:r>
              <a:rPr lang="ru-RU" sz="3600" i="1" dirty="0"/>
              <a:t>-а (-я)</a:t>
            </a:r>
            <a:r>
              <a:rPr lang="ru-RU" sz="3600" dirty="0"/>
              <a:t> от глаголов совершенного вида входят в состав фразеологических сочетаний, например</a:t>
            </a:r>
            <a:r>
              <a:rPr lang="ru-RU" sz="3600" dirty="0" smtClean="0"/>
              <a:t>:</a:t>
            </a:r>
          </a:p>
          <a:p>
            <a:r>
              <a:rPr lang="ru-RU" sz="3600" dirty="0"/>
              <a:t> </a:t>
            </a:r>
            <a:r>
              <a:rPr lang="ru-RU" sz="3600" i="1" dirty="0"/>
              <a:t>положа руку на сердце</a:t>
            </a:r>
            <a:r>
              <a:rPr lang="ru-RU" sz="3600" dirty="0"/>
              <a:t> и т.п.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78" y="4150658"/>
            <a:ext cx="33337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Из предложений выписать деепричастия и указать, от какого глагола они образованы и их вид.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Некоторое время постоял он на крыльце, наслаждаясь утренней прохладой и оглядывая все вокруг.</a:t>
            </a:r>
          </a:p>
          <a:p>
            <a:r>
              <a:rPr lang="ru-RU" sz="2800" dirty="0"/>
              <a:t>2) Тяжело дыша, отец подошел к дивану и, не раздеваясь, прилег.</a:t>
            </a:r>
          </a:p>
          <a:p>
            <a:r>
              <a:rPr lang="ru-RU" sz="2800" dirty="0"/>
              <a:t>3) Вера пела по утрам, умываясь в ручье, днем, работая в поле, вечером, возвращаясь к домику лесника.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68" y="3358069"/>
            <a:ext cx="2971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52</TotalTime>
  <Words>132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1_HDOfficeLightV0</vt:lpstr>
      <vt:lpstr>Ион</vt:lpstr>
      <vt:lpstr>ОБРАЗОВАНИЕ ДЕЕПРИЧАСТИЙ</vt:lpstr>
      <vt:lpstr>Деепричастия несовершенного вида</vt:lpstr>
      <vt:lpstr>Несовершенного вида</vt:lpstr>
      <vt:lpstr>Деепричастия совершенного вида</vt:lpstr>
      <vt:lpstr>Совершенного вида</vt:lpstr>
      <vt:lpstr>Совершенного вида</vt:lpstr>
      <vt:lpstr>РЕДКО!</vt:lpstr>
      <vt:lpstr>Фразеологические обороты</vt:lpstr>
      <vt:lpstr>Из предложений выписать деепричастия и указать, от какого глагола они образованы и их вид.</vt:lpstr>
      <vt:lpstr>При изучении деепричастий следует остановиться на одной из очень распространенных ошибок — на неправильном употреблении деепричастных оборотов в устной и письменной речи.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SafetyWork</dc:creator>
  <cp:lastModifiedBy>SafetyWork</cp:lastModifiedBy>
  <cp:revision>7</cp:revision>
  <dcterms:created xsi:type="dcterms:W3CDTF">2016-01-30T22:26:52Z</dcterms:created>
  <dcterms:modified xsi:type="dcterms:W3CDTF">2016-01-31T14:30:58Z</dcterms:modified>
</cp:coreProperties>
</file>