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53" autoAdjust="0"/>
    <p:restoredTop sz="94660"/>
  </p:normalViewPr>
  <p:slideViewPr>
    <p:cSldViewPr>
      <p:cViewPr varScale="1">
        <p:scale>
          <a:sx n="69" d="100"/>
          <a:sy n="69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71D73-F5D8-4D26-B6C3-9C2CA3F8CB88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A4C41-BD3A-4075-A355-C6E2C11B6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94806F-AB8F-47D2-9241-EFBF70E79E23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8ACC11-803F-44C8-A7E1-4EAC1A2797A4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8C245B-90F1-40EA-9FB8-1D05F9CAA5CE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7A1030-5870-49C6-B25B-872DA227844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F3BFC5-8844-4263-A663-B974B72934DE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C35DB0-4C6A-40B6-9B7D-E382D0BCDBE9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C0060B-9927-4FBA-BA70-F15289C29E68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C086CB-2A66-44C1-9A83-ACD8A6A085C8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4857C3-D014-4AED-A894-5720E25FD756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339223-316B-4E33-A5CC-FF284BBA3BEC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C60EE4-EEB3-49DF-A7DA-1679692BE8E0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42EDC-90E5-49CB-8B85-7B6B7AEC6D32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E9179B-EA2D-4F71-AEDE-DE63DFBB8115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osamara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763" y="166688"/>
            <a:ext cx="814387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7863" y="476250"/>
            <a:ext cx="7815262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МИНОБРНАУКИ РОССИИ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высшего профессионального образования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«Поволжская государственная социально-гуманитарная академия»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(ПГСГА)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Кафедра биологии, экологии и методики обучения</a:t>
            </a:r>
          </a:p>
          <a:p>
            <a:pPr algn="ctr" eaLnBrk="0" hangingPunct="0"/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</a:p>
          <a:p>
            <a:pPr algn="ctr" eaLnBrk="0" hangingPunct="0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«Ботаническая экспедиция как форма учебно-исследовательской деятельности обучающихся при изучении биологии в средней и старшей школе»</a:t>
            </a:r>
          </a:p>
          <a:p>
            <a:pPr algn="ctr" eaLnBrk="0" hangingPunct="0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(модуль вариативной части повышения квалификации 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именному образовательному чеку)</a:t>
            </a:r>
          </a:p>
          <a:p>
            <a:pPr algn="ctr" eaLnBrk="0" hangingPunct="0"/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Итоговая зачётная работа «Организация ботанической экспедиции по изучению флоры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каменистой лесостепи  территории </a:t>
            </a:r>
            <a:r>
              <a:rPr lang="ru-RU" sz="1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Микушкинского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поселения </a:t>
            </a:r>
            <a:r>
              <a:rPr lang="ru-RU" sz="1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Исаклинского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>
                <a:cs typeface="Times New Roman" pitchFamily="18" charset="0"/>
              </a:rPr>
              <a:t> </a:t>
            </a:r>
            <a:endParaRPr lang="ru-RU" altLang="ru-RU" sz="1600" dirty="0">
              <a:cs typeface="Times New Roman" pitchFamily="18" charset="0"/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5795963" y="5013325"/>
            <a:ext cx="31988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/>
              <a:t>Автор:</a:t>
            </a:r>
            <a:endParaRPr lang="ru-RU" altLang="ru-RU" sz="1400"/>
          </a:p>
          <a:p>
            <a:r>
              <a:rPr lang="ru-RU" altLang="ru-RU" sz="1400"/>
              <a:t>Абросимова Галина Дмитриевна, учитель биологии  </a:t>
            </a:r>
          </a:p>
          <a:p>
            <a:r>
              <a:rPr lang="ru-RU" altLang="ru-RU" sz="1400"/>
              <a:t>ГБОУ СОШ имени В.С.Чекмасова</a:t>
            </a:r>
          </a:p>
          <a:p>
            <a:r>
              <a:rPr lang="ru-RU" altLang="ru-RU" sz="1400"/>
              <a:t>с.Большое Микушкино,</a:t>
            </a:r>
          </a:p>
          <a:p>
            <a:r>
              <a:rPr lang="ru-RU" altLang="ru-RU" sz="1400"/>
              <a:t> м.р. Исаклинский, </a:t>
            </a:r>
          </a:p>
          <a:p>
            <a:r>
              <a:rPr lang="ru-RU" altLang="ru-RU" sz="1400"/>
              <a:t>Самарской области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429132"/>
            <a:ext cx="34686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684213" y="188913"/>
            <a:ext cx="81359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Ведущие семейства флоры </a:t>
            </a:r>
          </a:p>
          <a:p>
            <a:pPr eaLnBrk="0" hangingPunct="0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Доминирующими являются три семейства –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Злаковые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(27 видов, 10.8%) , Бобовые (26 видов, 10.4%) и Астровые (43 вида, 17.2%). Промежуточное положение занимают семейства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–,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Розоцветные , Губоцветные , Норичниковые  и Гвоздичные Завершают группу четыре семейства – Мареновые, Лютиковые,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Лилейные и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Зонтичные.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2071678"/>
          <a:ext cx="6624637" cy="4618739"/>
        </p:xfrm>
        <a:graphic>
          <a:graphicData uri="http://schemas.openxmlformats.org/drawingml/2006/table">
            <a:tbl>
              <a:tblPr/>
              <a:tblGrid>
                <a:gridCol w="3065462"/>
                <a:gridCol w="1679575"/>
                <a:gridCol w="18796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 семейств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Число видов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Лютиковые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Гвоздичные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Крестоцветные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Розоцветные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Бобовые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Зонтичные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Бурачниковые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Норичниковые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Губоцветные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.Астровые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Лилейные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Луковичные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Злаки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28" marR="678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7137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Соотношение экологических групп флоры</a:t>
            </a:r>
          </a:p>
          <a:p>
            <a:pPr algn="just" eaLnBrk="0" hangingPunct="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  Экологический анализ показал, что максимальное число видов растений принадлежит ксерофитам (140 видов,56%) и мезофитам (41 вид, 16.4%). Из промежуточных групп большее число видов растений принадлежит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ксеромезофитам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(36 видов, 14.4%) и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мезоксерофитам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(33 вида, 13.2%)..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25" y="2071677"/>
          <a:ext cx="6619899" cy="4223376"/>
        </p:xfrm>
        <a:graphic>
          <a:graphicData uri="http://schemas.openxmlformats.org/drawingml/2006/table">
            <a:tbl>
              <a:tblPr/>
              <a:tblGrid>
                <a:gridCol w="3273005"/>
                <a:gridCol w="1673447"/>
                <a:gridCol w="1673447"/>
              </a:tblGrid>
              <a:tr h="9338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Экологические группы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Число видов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Абсолютное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 процентах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 Мезофиты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16.4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 Ксерофиты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3. Гигрофиты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4. Ксеро-мезофиты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14.4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5. Мезо-ксерофиты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13.2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6. Мезо-гигрофиты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7. Гигро-мезофиты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8. Гелофиты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9. Мезо-галофиты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10. Гидрофиты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о: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41" marR="68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367347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altLang="ru-RU" b="1" dirty="0" smtClean="0">
              <a:solidFill>
                <a:srgbClr val="00B050"/>
              </a:solidFill>
            </a:endParaRPr>
          </a:p>
          <a:p>
            <a:pPr algn="ctr" eaLnBrk="0" hangingPunct="0"/>
            <a:endParaRPr lang="ru-RU" altLang="ru-RU" b="1" dirty="0" smtClean="0">
              <a:solidFill>
                <a:srgbClr val="00B050"/>
              </a:solidFill>
            </a:endParaRPr>
          </a:p>
          <a:p>
            <a:pPr algn="ctr" eaLnBrk="0" hangingPunct="0"/>
            <a:r>
              <a:rPr lang="ru-RU" altLang="ru-RU" sz="2400" b="1" dirty="0" smtClean="0">
                <a:solidFill>
                  <a:srgbClr val="00B050"/>
                </a:solidFill>
              </a:rPr>
              <a:t>Спектр </a:t>
            </a:r>
            <a:r>
              <a:rPr lang="ru-RU" altLang="ru-RU" sz="2400" b="1" dirty="0">
                <a:solidFill>
                  <a:srgbClr val="00B050"/>
                </a:solidFill>
              </a:rPr>
              <a:t>жизненных форм растений</a:t>
            </a:r>
          </a:p>
          <a:p>
            <a:pPr algn="ctr" eaLnBrk="0" hangingPunct="0"/>
            <a:endParaRPr lang="ru-RU" altLang="ru-RU" b="1" dirty="0"/>
          </a:p>
          <a:p>
            <a:pPr algn="just" eaLnBrk="0" hangingPunct="0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жизненных форм доминируют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полукарпики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(139 видов, 76%). Из них преобладают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стержнекорневые (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видов,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34,74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 корневищные (25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видов,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11.73%).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Меньшее разнообразие показывают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монокарпики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(21 вид,10%). Среди других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экобиоморф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полукустарнички представлены 20 видами (9%), кустарники – 10 видами (4.69%).</a:t>
            </a:r>
          </a:p>
          <a:p>
            <a:pPr eaLnBrk="0" hangingPunct="0"/>
            <a:r>
              <a:rPr lang="ru-RU" altLang="ru-RU" dirty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71938" y="571500"/>
          <a:ext cx="4572034" cy="5888736"/>
        </p:xfrm>
        <a:graphic>
          <a:graphicData uri="http://schemas.openxmlformats.org/drawingml/2006/table">
            <a:tbl>
              <a:tblPr/>
              <a:tblGrid>
                <a:gridCol w="2600710"/>
                <a:gridCol w="985662"/>
                <a:gridCol w="985662"/>
              </a:tblGrid>
              <a:tr h="2328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Жизненные формы (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экобиоморфы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Число видов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Абсолютное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 процентах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Деревья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Кустарники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4.69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Полукустарники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7.51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Полукустарнички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9.1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Травянистые многолетники в том числе: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Корневищные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11.73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Стержнекорневые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34.74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Длиннокорневищные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5.16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Короткокорневищные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7.98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Кистекорневые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1.87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Корнеотпрысковые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1.87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Клубнекорневые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2.81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Рыхлодерновинные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1.41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Густодерновинные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5.63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Травянистые малолетники в том числе: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Двулетники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5.63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Однолетники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8.92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Одно-двулетники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3.27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Всего: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11188" y="161925"/>
            <a:ext cx="7993062" cy="242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algn="ctr" eaLnBrk="0" hangingPunct="0"/>
            <a:r>
              <a:rPr lang="ru-RU" altLang="ru-RU" b="1" dirty="0" err="1">
                <a:solidFill>
                  <a:srgbClr val="00B050"/>
                </a:solidFill>
              </a:rPr>
              <a:t>Эколого-фитоценотическая</a:t>
            </a:r>
            <a:r>
              <a:rPr lang="ru-RU" altLang="ru-RU" b="1" dirty="0">
                <a:solidFill>
                  <a:srgbClr val="00B050"/>
                </a:solidFill>
              </a:rPr>
              <a:t> характеристика</a:t>
            </a:r>
          </a:p>
          <a:p>
            <a:pPr algn="just" eaLnBrk="0" hangingPunct="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   Наибольшее число видов приходится на лесостепную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(101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видов, 66.94%) и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луговолесную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(33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видов, 10.74%) группы. Также немаловажная роль принадлежит сорной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(22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вида, 9.91%) и луговой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(62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видов,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19.09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%) группам. Самыми малочисленными являются лесная (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19 видов,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1.21%).</a:t>
            </a:r>
          </a:p>
          <a:p>
            <a:pPr eaLnBrk="0" hangingPunct="0"/>
            <a:endParaRPr lang="ru-RU" altLang="ru-RU" sz="1300" b="1" dirty="0">
              <a:solidFill>
                <a:srgbClr val="4F81BD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/>
            <a:endParaRPr lang="ru-RU" alt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2428868"/>
          <a:ext cx="6905651" cy="4289316"/>
        </p:xfrm>
        <a:graphic>
          <a:graphicData uri="http://schemas.openxmlformats.org/drawingml/2006/table">
            <a:tbl>
              <a:tblPr/>
              <a:tblGrid>
                <a:gridCol w="3478049"/>
                <a:gridCol w="1713801"/>
                <a:gridCol w="1713801"/>
              </a:tblGrid>
              <a:tr h="2744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Эколого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фитоценотическая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группа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Число видов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Абсолютное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 процентах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 Луговая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19.09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 Лесостепная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66.94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3. Лугово-лесная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10.74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4. Лесная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5. Лугово-степная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2.47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6. Прибрежно-водная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7. Лугово-болотная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8. Адвентивная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9. Сорная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9.91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10. Водная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Всего: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799" marR="6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323850" y="260350"/>
            <a:ext cx="35337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b="1" dirty="0">
                <a:solidFill>
                  <a:srgbClr val="00B050"/>
                </a:solidFill>
              </a:rPr>
              <a:t>Хозяйственные группы растений</a:t>
            </a:r>
          </a:p>
          <a:p>
            <a:pPr eaLnBrk="0" hangingPunct="0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  В результате проводимых исследований флоры было установлено, что по хозяйственно-полезным характеристикам изученные растения относятся к 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группам. </a:t>
            </a:r>
          </a:p>
          <a:p>
            <a:pPr eaLnBrk="0" hangingPunct="0"/>
            <a:r>
              <a:rPr lang="ru-RU" altLang="ru-RU" sz="1400" dirty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29063" y="500063"/>
          <a:ext cx="4804863" cy="5888736"/>
        </p:xfrm>
        <a:graphic>
          <a:graphicData uri="http://schemas.openxmlformats.org/drawingml/2006/table">
            <a:tbl>
              <a:tblPr/>
              <a:tblGrid>
                <a:gridCol w="2763424"/>
                <a:gridCol w="2041439"/>
              </a:tblGrid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Хозяйственно-полезные группы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Общее количество видов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 Лекарственные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 Медоносные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3. Кормовые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4. Красильные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5. Пищевые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6. Ядовитые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7. Декоративные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8. Эфирномасличные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9. Дубильные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10. Пыльценосные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11.Технические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в т.ч. текстильные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12. Витаминоносные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13. Пряные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14. Сорные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15. Поделочные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16. Жирномасличные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17. Противоэрозионные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18. Инсектицидные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19. Культивируемые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20. Газонные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21. Закрепители песков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22.Используются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лесоразведении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285750"/>
            <a:ext cx="8143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419475" y="404813"/>
            <a:ext cx="2089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125538"/>
            <a:ext cx="74168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Для проведения экспедиции необходимы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следующие ресурсы: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(экспедиция связана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весенне-летним полевым сезоном);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информационные (Интернет-ресурсы, карта-схема района исследования, краеведческая литература);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интеллектуальные (экспертные);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человеческие (кадровые);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организационные («административный» ресурс);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материально-технические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GPS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-навигаторы, полевое геоботаническое и флористическое оборудование);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финансовые (обеспечение транспортом, питанием, проживанием, дорожные расходы).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285750"/>
            <a:ext cx="8143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571604" y="928670"/>
            <a:ext cx="568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B050"/>
                </a:solidFill>
              </a:rPr>
              <a:t>ВЗАИМОДЕЙСТВИЕ ПАРТНЁРОВ</a:t>
            </a: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935038" y="1412875"/>
            <a:ext cx="756126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/>
              <a:t> </a:t>
            </a:r>
          </a:p>
          <a:p>
            <a:endParaRPr lang="ru-RU" altLang="ru-RU" sz="1400" dirty="0"/>
          </a:p>
          <a:p>
            <a:r>
              <a:rPr lang="ru-RU" altLang="ru-RU" sz="1400" dirty="0"/>
              <a:t>1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Кафедра ботаники, общей биологии, экологии и биоэкологического образования Естественно-географического факультета Поволжской государственной социально-гуманитарной академии. Адрес: 443090, г. Самара, ул. Антонова-Овсеенко, 26; </a:t>
            </a:r>
            <a:r>
              <a:rPr lang="ru-RU" alt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http://biosamara.ru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; тел. (846) 224-07-59.</a:t>
            </a:r>
          </a:p>
          <a:p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2. Государственное бюджетное общеобразовательное учреждение Самарской области средняя общеобразовательная школа имени Героя Советского Союза Василия Степановича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Чекмасова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с.Большое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Микушкино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Исаклинский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Самарской области. Адрес: 446596 Самарская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обл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Исаклинский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р-н, с. Малое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Микушкино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ул. Октябрьская , д. 16. Телефон: (846 54) 55175.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abrosimowa2008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mail.ru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400" dirty="0"/>
          </a:p>
          <a:p>
            <a:endParaRPr lang="ru-RU" altLang="ru-RU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71480"/>
            <a:ext cx="8143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203575" y="285750"/>
            <a:ext cx="2881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B050"/>
                </a:solidFill>
              </a:rPr>
              <a:t>ЦЕЛЕВАЯ АУДИТОРИЯ</a:t>
            </a: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935038" y="1042988"/>
            <a:ext cx="741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Принципом отбора участников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Экспедиции является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индивидуальный подход и проявленный интерес к исследованиям подобного рода.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Основу целевой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составляют учащиеся в возрасте 13-16 лет.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Предполагаемое количество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участников: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5 школьников и 2 научных руководителя (один из которых начальник экспедиции).</a:t>
            </a:r>
          </a:p>
        </p:txBody>
      </p:sp>
      <p:pic>
        <p:nvPicPr>
          <p:cNvPr id="1027" name="Picture 3" descr="J:\внуки\лето 2014\IMG_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357562"/>
            <a:ext cx="5715040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285750"/>
            <a:ext cx="8143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1851025" y="215900"/>
            <a:ext cx="5184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B050"/>
                </a:solidFill>
              </a:rPr>
              <a:t>ПЛАН </a:t>
            </a:r>
            <a:r>
              <a:rPr lang="ru-RU" altLang="ru-RU" b="1" dirty="0" smtClean="0">
                <a:solidFill>
                  <a:srgbClr val="00B050"/>
                </a:solidFill>
              </a:rPr>
              <a:t>РЕАЛИЗАЦИИ</a:t>
            </a:r>
            <a:endParaRPr lang="ru-RU" altLang="ru-RU" b="1" dirty="0">
              <a:solidFill>
                <a:srgbClr val="00B050"/>
              </a:solidFill>
            </a:endParaRP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395288" y="671513"/>
            <a:ext cx="83534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План реализации проекта включает в себя пять основных этапов: организационный, методический, экспериментальный, аналитический и внедрения результатов (таблица 1).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Общая характеристика основных этапов педагогического проекта представлена в таблице 2.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409575" y="2125663"/>
            <a:ext cx="80660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i="1" dirty="0"/>
              <a:t>Таблица 1</a:t>
            </a:r>
            <a:endParaRPr lang="ru-RU" altLang="ru-RU" dirty="0"/>
          </a:p>
          <a:p>
            <a:pPr algn="ctr"/>
            <a:r>
              <a:rPr lang="ru-RU" altLang="ru-RU" sz="2000" b="1" dirty="0">
                <a:solidFill>
                  <a:srgbClr val="00B050"/>
                </a:solidFill>
              </a:rPr>
              <a:t>План-график подготовки реализации проекта</a:t>
            </a:r>
            <a:endParaRPr lang="ru-RU" altLang="ru-RU" sz="2000" dirty="0">
              <a:solidFill>
                <a:srgbClr val="00B05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2786058"/>
          <a:ext cx="7981949" cy="33649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2875"/>
                <a:gridCol w="2345878"/>
                <a:gridCol w="1761065"/>
                <a:gridCol w="1877034"/>
                <a:gridCol w="1645097"/>
              </a:tblGrid>
              <a:tr h="498477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этапа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Даты (по месяцам)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92D050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экспедиции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Научные руководители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Экспериментальный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Июнь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экспедиции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июнь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Научные руководители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Внедрения результатов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Июль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сентябрь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Научные руководители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285750"/>
            <a:ext cx="8143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1258888" y="188913"/>
            <a:ext cx="727392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i="1" dirty="0"/>
              <a:t>Таблица 2</a:t>
            </a:r>
            <a:endParaRPr lang="ru-RU" altLang="ru-RU" dirty="0"/>
          </a:p>
          <a:p>
            <a:pPr algn="ctr"/>
            <a:r>
              <a:rPr lang="ru-RU" alt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alt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этапов</a:t>
            </a:r>
            <a:endParaRPr lang="ru-RU" alt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931863"/>
          <a:ext cx="8534431" cy="51316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189"/>
                <a:gridCol w="1500198"/>
                <a:gridCol w="2245292"/>
                <a:gridCol w="2326740"/>
                <a:gridCol w="2105012"/>
              </a:tblGrid>
              <a:tr h="501321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этапа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выполняемых работ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выполняемых работ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разрабатываемых документов /результатов выполняемых работ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 anchor="ctr">
                    <a:solidFill>
                      <a:srgbClr val="92D050"/>
                    </a:solidFill>
                  </a:tcPr>
                </a:tc>
              </a:tr>
              <a:tr h="670264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Переговоры с партнёрами.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Заключение соглашений на выполнение научно-исследовательской работы со школьниками.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Соглашения о партнёрстве, разрешения от родителей, медицинские справки о состоянии здоровья.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</a:tr>
              <a:tr h="762063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литературных данных о территории исследования. Освоение методик изучения флоры и растительности.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литературными источниками в библиотеках и с Интернет-источниками.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обзоров информации.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</a:tr>
              <a:tr h="825483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Экспериментальный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Экспедиционные исследования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Экспедиционные исследования 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каменистой степи, территории </a:t>
                      </a:r>
                      <a:r>
                        <a:rPr kumimoji="0"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Исаклинского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Самарская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область).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Коллекции гербарных образцов растений.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</a:tr>
              <a:tr h="600083">
                <a:tc>
                  <a:txBody>
                    <a:bodyPr/>
                    <a:lstStyle/>
                    <a:p>
                      <a:pPr marL="21590"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Аналитический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Обработка экспериментальных материалов экспедиционных исследований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Определение гербарных образцов растений.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Коллекция гербарных образцов растений.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</a:tr>
              <a:tr h="1346036">
                <a:tc>
                  <a:txBody>
                    <a:bodyPr/>
                    <a:lstStyle/>
                    <a:p>
                      <a:pPr marL="21590"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Внедрения результатов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учащимися научно-исследовательских и творческих работ и выступления с ними на конференциях и олимпиадах различного уровня.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Написание научно-исследовательских и творческих работ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Научно-исследовательские работы.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Творческие работы.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Публикации школьников.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8397" marR="58397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85750" y="549275"/>
            <a:ext cx="8501063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План проведения ботанической экспедиции по изучению флоры</a:t>
            </a:r>
          </a:p>
          <a:p>
            <a:pPr algn="ctr" eaLnBrk="0" hangingPunct="0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каменистой лесостепи  территории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Микушкинского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поселения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Исаклинского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alt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Symbol" pitchFamily="18" charset="2"/>
              <a:buChar char="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Обоснование необходимости ботанической экспедиции.</a:t>
            </a:r>
          </a:p>
          <a:p>
            <a:pPr algn="just" eaLnBrk="0" hangingPunct="0">
              <a:buFont typeface="Symbol" pitchFamily="18" charset="2"/>
              <a:buChar char="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Цель и задачи.</a:t>
            </a:r>
          </a:p>
          <a:p>
            <a:pPr algn="just" eaLnBrk="0" hangingPunct="0">
              <a:buFont typeface="Symbol" pitchFamily="18" charset="2"/>
              <a:buChar char="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Основное содержание.</a:t>
            </a:r>
          </a:p>
          <a:p>
            <a:pPr algn="just" eaLnBrk="0" hangingPunct="0">
              <a:buFont typeface="Symbol" pitchFamily="18" charset="2"/>
              <a:buChar char="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Ресурсы.</a:t>
            </a:r>
          </a:p>
          <a:p>
            <a:pPr algn="just" eaLnBrk="0" hangingPunct="0">
              <a:buFont typeface="Symbol" pitchFamily="18" charset="2"/>
              <a:buChar char="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Взаимодействие партнеров.</a:t>
            </a:r>
          </a:p>
          <a:p>
            <a:pPr algn="just" eaLnBrk="0" hangingPunct="0">
              <a:buFont typeface="Symbol" pitchFamily="18" charset="2"/>
              <a:buChar char="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Целевая аудитория.</a:t>
            </a:r>
          </a:p>
          <a:p>
            <a:pPr algn="just" eaLnBrk="0" hangingPunct="0">
              <a:buFont typeface="Symbol" pitchFamily="18" charset="2"/>
              <a:buChar char="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План реализации.</a:t>
            </a:r>
          </a:p>
          <a:p>
            <a:pPr algn="just" eaLnBrk="0" hangingPunct="0">
              <a:buFont typeface="Symbol" pitchFamily="18" charset="2"/>
              <a:buChar char="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Ожидаемые результаты.</a:t>
            </a:r>
          </a:p>
          <a:p>
            <a:pPr algn="just" eaLnBrk="0" hangingPunct="0">
              <a:buFont typeface="Symbol" pitchFamily="18" charset="2"/>
              <a:buChar char="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Социальный эффект.</a:t>
            </a:r>
          </a:p>
          <a:p>
            <a:pPr algn="just" eaLnBrk="0" hangingPunct="0">
              <a:buFont typeface="Symbol" pitchFamily="18" charset="2"/>
              <a:buChar char="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Перспективы дальнейшего развития учебно-исследовательской деятельности в форме ботанической экспедиции.</a:t>
            </a:r>
          </a:p>
          <a:p>
            <a:pPr algn="just" eaLnBrk="0" hangingPunct="0">
              <a:buFont typeface="Symbol" pitchFamily="18" charset="2"/>
              <a:buChar char=""/>
            </a:pPr>
            <a:endParaRPr lang="ru-RU" altLang="ru-RU" sz="1600" dirty="0">
              <a:cs typeface="Times New Roman" pitchFamily="18" charset="0"/>
            </a:endParaRPr>
          </a:p>
          <a:p>
            <a:pPr algn="just" eaLnBrk="0" hangingPunct="0">
              <a:buFont typeface="Symbol" pitchFamily="18" charset="2"/>
              <a:buChar char=""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Symbol" pitchFamily="18" charset="2"/>
              <a:buChar char=""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Symbol" pitchFamily="18" charset="2"/>
              <a:buChar char=""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Symbol" pitchFamily="18" charset="2"/>
              <a:buChar char=""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Symbol" pitchFamily="18" charset="2"/>
              <a:buChar char=""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285750"/>
            <a:ext cx="8143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989013" y="515938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B050"/>
                </a:solidFill>
              </a:rPr>
              <a:t>ОЖИДАЕМЫЕ РЕЗУЛЬТАТЫ И СОЦИАЛЬНЫЙ ЭФФЕКТ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1071547"/>
            <a:ext cx="82486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реализации  ботанической экспедиции по изучению флоры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аменистой степи, территории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Исаклинского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района  могут быть получены следующие результаты: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знание местной флоры и умение определять в ней редкие и охраняемые виды растений;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знание о растительном покрове территории исследования;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определять современное состояние особо охраняемых природных территорий;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определять влияние природных и антропогенных факторов на флору и растительность;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участников экспедиции в конкурсных испытаниях районного, городского и областного этапов: олимпиадах, конференциях, «чтениях» с докладами об итогах собственных научных исследований;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возможные публикации школьниками результатов своих научных исследований;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раскрытие творческого потенциала каждого участника экспедиции;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допрофессиональная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подготовка учащихся;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влияние экспедиционных исследований на выбор их будущей профессии;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целостное и ценностное восприятие природы;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комплексное восприятие школьниками экологии, биологии и краеведения.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471488"/>
            <a:ext cx="8143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250825" y="471488"/>
            <a:ext cx="8426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B050"/>
                </a:solidFill>
              </a:rPr>
              <a:t>ПЕРСПЕКТИВЫ ДАЛЬНЕЙШЕГО РАЗВИТИЯ </a:t>
            </a:r>
          </a:p>
          <a:p>
            <a:pPr algn="ctr"/>
            <a:r>
              <a:rPr lang="ru-RU" altLang="ru-RU" sz="2400" b="1" dirty="0">
                <a:solidFill>
                  <a:srgbClr val="00B050"/>
                </a:solidFill>
              </a:rPr>
              <a:t>УЧЕБНО-ИССЛЕДОВАТЕЛЬСКОЙ ДЕЯТЕЛЬНОСТИ В ФОРМЕ БОТАНИЧЕСКОЙ ЭКСПЕДИЦИИ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88" y="1557338"/>
            <a:ext cx="8497887" cy="437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Перспективами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развития ботанической экспедиции являются: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возможность дальнейшего продолжения проекта;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расширение территории района исследования (или реализация ботанической экспедиции в другом административном районе области);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расширение контингента участников и организаторов;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возможность развития содержания (исследования флористического состава окрестностей других населённых пунктов, изучение редких и охраняемых видов растений, эколого-биологическая характеристика флоры различных территорий и т.д.).</a:t>
            </a: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продолжения дальнейшего развития учебно-исследовательской деятельности в форме ботанической экспедиции необходимы все те же самые ресурсы, указанные выше.</a:t>
            </a: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476250"/>
            <a:ext cx="8642350" cy="56169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B050"/>
                </a:solidFill>
              </a:rPr>
              <a:t>В РЕЗУЛЬТАТЕ ПРОВЕДЕНИЯ БОТАНИЧЕСКОЙ ЭКСПЕДИЦИИ ПО каменистой степи, территории </a:t>
            </a:r>
            <a:r>
              <a:rPr lang="ru-RU" b="1" dirty="0" err="1">
                <a:solidFill>
                  <a:srgbClr val="00B050"/>
                </a:solidFill>
              </a:rPr>
              <a:t>Исаклинского</a:t>
            </a:r>
            <a:r>
              <a:rPr lang="ru-RU" b="1" dirty="0">
                <a:solidFill>
                  <a:srgbClr val="00B050"/>
                </a:solidFill>
              </a:rPr>
              <a:t> района СДЕЛАНЫ ВЫВОДЫ:</a:t>
            </a:r>
          </a:p>
          <a:p>
            <a:pPr algn="ctr" eaLnBrk="0" hangingPunct="0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Font typeface="Wingdings" pitchFamily="2" charset="2"/>
              <a:buChar char="v"/>
            </a:pPr>
            <a:endParaRPr lang="ru-RU" alt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v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Во флоре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каменистой лесостепи  территории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Микушкинского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поселения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Исаклинского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насчитывается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249 видов растений отдела Покрытосеменные (приложение «Список видов »), из них 206 вида  (82%) являются  представителями класса Двудольные и  43 видов (17.5%)  - класса Однодольные. Цветковые растения относятся к  38 семейству и  146 родам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buFont typeface="Wingdings" pitchFamily="2" charset="2"/>
              <a:buChar char="v"/>
            </a:pPr>
            <a:endParaRPr lang="ru-RU" altLang="ru-RU" sz="1400" dirty="0" smtClean="0">
              <a:solidFill>
                <a:srgbClr val="4F81B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v"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Доминирующими являются три семейства – Злаковые (27 видов, 10.8%) , Бобовые (26 видов, 10.4%) и Астровые (43 вида, 17.2%). Промежуточное положение занимают семейства –, Розоцветные , Губоцветные , Норичниковые  и Гвоздичные Завершают группу четыре семейства – Мареновые, Лютиковые, Лилейные и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Зонтичные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0" hangingPunct="0">
              <a:buFont typeface="Wingdings" pitchFamily="2" charset="2"/>
              <a:buChar char="v"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Экологический анализ показал, что максимальное число видов растений принадлежит ксерофитам (140 видов,56%) и мезофитам (41 вид, 16.4%). Из промежуточных групп большее число видов растений принадлежит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ксеромезофитам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(36 видов, 14.4%) и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мезоксерофитам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(33 вида, 13.2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%)..</a:t>
            </a:r>
          </a:p>
          <a:p>
            <a:pPr marL="342900" indent="-342900" eaLnBrk="0" hangingPunct="0">
              <a:buFont typeface="Wingdings" pitchFamily="2" charset="2"/>
              <a:buChar char="v"/>
              <a:defRPr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Среди жизненных форм доминируют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полукарпики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(139 видов, 76%). Из них преобладают стержнекорневые (74 видов, 34,74% и корневищные (25 видов, 11.73%). Меньшее разнообразие показывают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монокарпики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(21 вид,10%). Среди других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экобиоморф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полукустарнички представлены 20 видами (9%), кустарники – 10 видами (4.69%).</a:t>
            </a:r>
          </a:p>
          <a:p>
            <a:pPr marL="342900" indent="-342900" eaLnBrk="0" hangingPunct="0">
              <a:buFont typeface="Wingdings" pitchFamily="2" charset="2"/>
              <a:buChar char="v"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Наибольшее число видов приходится на лесостепную (101 видов, 66.94%) и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луговолесную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(33 видов, 10.74%) группы. Также немаловажная роль принадлежит сорной (22 вида, 9.91%) и луговой (62 видов, 19.09%) группам. Самыми малочисленными являются лесная (19 видов, 1.21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pPr marL="342900" indent="-342900" eaLnBrk="0" hangingPunct="0">
              <a:buFont typeface="Wingdings" pitchFamily="2" charset="2"/>
              <a:buChar char="v"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В результате проводимых исследований флоры было установлено, что по хозяйственно-полезным характеристикам изученные растения относятся к  18 группам.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395288" y="765175"/>
            <a:ext cx="7777162" cy="378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 eaLnBrk="0" hangingPunct="0">
              <a:lnSpc>
                <a:spcPct val="115000"/>
              </a:lnSpc>
            </a:pPr>
            <a:r>
              <a:rPr lang="ru-RU" alt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ИСТОЧНИКИ</a:t>
            </a:r>
          </a:p>
          <a:p>
            <a:pPr indent="449263" algn="ctr" eaLnBrk="0" hangingPunct="0">
              <a:lnSpc>
                <a:spcPct val="115000"/>
              </a:lnSpc>
            </a:pP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Century Schoolbook" pitchFamily="18" charset="0"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Примерная основная образовательная программа образовательного учреждения. Основная школа / сост. Е.С. Савинов. – М. : Просвещение, 2011. – 342 с.</a:t>
            </a:r>
          </a:p>
          <a:p>
            <a:pPr indent="449263" algn="just" eaLnBrk="0" hangingPunct="0">
              <a:lnSpc>
                <a:spcPct val="115000"/>
              </a:lnSpc>
              <a:buFont typeface="Century Schoolbook" pitchFamily="18" charset="0"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общего образования. Основное общее образование.  </a:t>
            </a:r>
          </a:p>
          <a:p>
            <a:pPr indent="449263" algn="just" eaLnBrk="0" hangingPunct="0">
              <a:lnSpc>
                <a:spcPct val="115000"/>
              </a:lnSpc>
              <a:buFont typeface="Century Schoolbook" pitchFamily="18" charset="0"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общего образования. Среднее (полное) общее образование.  </a:t>
            </a:r>
            <a:endParaRPr lang="ru-RU" altLang="ru-RU" sz="2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r>
              <a:rPr lang="ru-RU" altLang="ru-RU" sz="1600" dirty="0"/>
              <a:t> </a:t>
            </a:r>
          </a:p>
          <a:p>
            <a:pPr indent="449263" algn="just" eaLnBrk="0" hangingPunct="0">
              <a:lnSpc>
                <a:spcPct val="115000"/>
              </a:lnSpc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250825" y="357166"/>
            <a:ext cx="8424863" cy="501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ctr" eaLnBrk="0" hangingPunct="0">
              <a:lnSpc>
                <a:spcPct val="115000"/>
              </a:lnSpc>
            </a:pPr>
            <a:r>
              <a:rPr lang="ru-RU" alt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ДОПОЛНИТЕЛЬНЫЕ ИСТОЧНИКИ</a:t>
            </a:r>
          </a:p>
          <a:p>
            <a:pPr indent="449263" algn="ctr" eaLnBrk="0" hangingPunct="0">
              <a:lnSpc>
                <a:spcPct val="115000"/>
              </a:lnSpc>
            </a:pP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Century Schoolbook" pitchFamily="18" charset="0"/>
              <a:buAutoNum type="arabicPeriod"/>
            </a:pP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Митрошенкова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А.Е. Педагогический проект «Экспедиция учащихся в рамках геоботанической научной школы Поволжской государственной социально-гуманитарной академии»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// Концепт.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Электрон.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журн.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– 2014. – № 05 (май). – ART 14130. – 0,6 п.л. – URL: http://e-koncept.ru/2014/14130.htm. –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рег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Эл № ФС 77-49965. – ISSN 2304-120X. С. 31-38.</a:t>
            </a:r>
          </a:p>
          <a:p>
            <a:pPr indent="449263" algn="just" eaLnBrk="0" hangingPunct="0">
              <a:lnSpc>
                <a:spcPct val="115000"/>
              </a:lnSpc>
              <a:buFont typeface="Century Schoolbook" pitchFamily="18" charset="0"/>
              <a:buAutoNum type="arabicPeriod"/>
            </a:pP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Митрошенкова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А.Е. Особо охраняемые природные территории как потенциальные объекты для научно-исследовательской и учебной деятельности студентов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// Самарский научный вестник / Научный журнал. № 2 (7). – Самара: Изд-во ПГСГА, 2014. – С. 68-71.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lnSpc>
                <a:spcPct val="115000"/>
              </a:lnSpc>
              <a:buFont typeface="Century Schoolbook" pitchFamily="18" charset="0"/>
              <a:buAutoNum type="arabicPeriod"/>
            </a:pP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Митрошенкова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А.Е., Ильина В.Н., Шишова Т.К. Полевой практикум по ботанике. М. – Берлин, 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285750"/>
            <a:ext cx="81438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B050"/>
                </a:solidFill>
              </a:rPr>
              <a:t>ОБОСНОВАНИЕ НЕОБХОДИМОСТИ БОТАНИЧЕСКОЙ ЭКСПЕДИЦИИ</a:t>
            </a:r>
            <a:endParaRPr lang="ru-RU" altLang="ru-RU" dirty="0">
              <a:solidFill>
                <a:srgbClr val="00B05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4718050" y="1022350"/>
            <a:ext cx="3743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 </a:t>
            </a:r>
            <a:endParaRPr lang="ru-RU" altLang="ru-RU" sz="1400"/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582613" y="1031875"/>
            <a:ext cx="80327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	Ботаническая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экспедиция по изучению флоры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каменистой лесостепи  территории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Микушкинского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поселения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Исаклинского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представляет собой исследовательский тип проектов. В его рамках предложена организация и проведение полевых научных исследований со школьниками среднего и старшего возраста в форме эколого-биологической краеведческой экспедиции. </a:t>
            </a:r>
          </a:p>
          <a:p>
            <a:pPr marL="285750" indent="-285750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	Экспедиция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рассчитан на два месяца и может быть продолжением образовательной программы  научно-исследовательского экологического объединения  школьников.</a:t>
            </a:r>
          </a:p>
          <a:p>
            <a:pPr marL="285750" indent="-285750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	Работа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состоит из обоснования необходимости проекта, цели и задач, основного содержания проекта, ресурсов, партнеров, целевой аудитории, плана реализации проекта, ожидаемых результатов и социального эффекта и перспектив дальнейшего развития проекта.</a:t>
            </a:r>
          </a:p>
        </p:txBody>
      </p:sp>
      <p:pic>
        <p:nvPicPr>
          <p:cNvPr id="10245" name="Picture 7" descr="C:\Documents and Settings\Александр\Мои документы\Мои рисунки\vTqXFw6dr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857625"/>
            <a:ext cx="2947988" cy="2211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6" name="Рисунок 6" descr="Изображение 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857625"/>
            <a:ext cx="314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072188" y="3857625"/>
            <a:ext cx="2643187" cy="21796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285750"/>
            <a:ext cx="8143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258888" y="285750"/>
            <a:ext cx="7169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B050"/>
                </a:solidFill>
              </a:rPr>
              <a:t>ОБОСНОВАНИЕ НЕОБХОДИМОСТИ БОТАНИЧЕСКОЙ ЭКСПЕДИЦИИ</a:t>
            </a:r>
            <a:endParaRPr lang="ru-RU" altLang="ru-RU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588" y="1071563"/>
            <a:ext cx="824865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Ботаническая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экспедиция является эффективной формой научно-исследовательской деятельности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обучающихся.Каменистая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лесостепь  территории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Микушкинского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поселения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Исаклинского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включает в себя каменистые степи, где встречаются большое количество реликтовых видов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растений. 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флоре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каменистой лесостепи  территории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Микушкинского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поселения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Исаклинского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встречается большое количество  видов растений, занесённых в Красную книгу Самарской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области.В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связи с этим разработанный педагогический проект является актуальным и своевременным.</a:t>
            </a: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Рисунок 4" descr="Изображение 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037" y="3714753"/>
            <a:ext cx="7132326" cy="29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285750"/>
            <a:ext cx="8143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2339975" y="285750"/>
            <a:ext cx="446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B050"/>
                </a:solidFill>
              </a:rPr>
              <a:t>ЦЕЛЬ И </a:t>
            </a:r>
            <a:r>
              <a:rPr lang="ru-RU" altLang="ru-RU" b="1" dirty="0" smtClean="0">
                <a:solidFill>
                  <a:srgbClr val="00B050"/>
                </a:solidFill>
              </a:rPr>
              <a:t>ЗАДАЧИ ЭКСПЕДИЦИИ</a:t>
            </a:r>
            <a:endParaRPr lang="ru-RU" altLang="ru-RU" b="1" dirty="0">
              <a:solidFill>
                <a:srgbClr val="00B050"/>
              </a:solidFill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579438" y="1196975"/>
            <a:ext cx="80645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: осуществить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школьные экспедиционные исследования флоры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каменистой лесостепи  территории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Микушкинского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поселения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Исаклинского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Перед работой были поставлены следующие задачи: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1. Сделать рекогносцировочное обследование и познакомить учащихся с флорой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каменистой лесостепи  территории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Микушкинского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поселения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Исаклинского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2. Провести флористическое изучение данных природных территорий.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3. Выявить редкие и охраняемые виды растений. 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4. Определить с учащимися современное состояние флоры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каменистой лесостепи  территории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Микушкинского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поселения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Исаклинского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на основе видового  разнообразия.</a:t>
            </a:r>
          </a:p>
          <a:p>
            <a:endParaRPr lang="ru-RU" altLang="ru-RU" dirty="0"/>
          </a:p>
        </p:txBody>
      </p:sp>
      <p:pic>
        <p:nvPicPr>
          <p:cNvPr id="12293" name="Рисунок 5" descr="getImage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643313"/>
            <a:ext cx="421481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0413" y="3643313"/>
            <a:ext cx="4002087" cy="27146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285750"/>
            <a:ext cx="8143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984375" y="423863"/>
            <a:ext cx="5545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B050"/>
                </a:solidFill>
              </a:rPr>
              <a:t>ОСНОВНОЕ </a:t>
            </a:r>
            <a:r>
              <a:rPr lang="ru-RU" altLang="ru-RU" b="1" dirty="0" smtClean="0">
                <a:solidFill>
                  <a:srgbClr val="00B050"/>
                </a:solidFill>
              </a:rPr>
              <a:t>СОДЕРЖАНИЕ</a:t>
            </a:r>
            <a:endParaRPr lang="ru-RU" altLang="ru-RU" b="1" dirty="0">
              <a:solidFill>
                <a:srgbClr val="00B050"/>
              </a:solidFill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323850" y="952500"/>
            <a:ext cx="84963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подготовительный период школьники работают с библиографическими, информационными, литературными и картографическими материалами, осваивают методику изучения флоры, растительности и приёмы работы с полевым оборудованием.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самом начале подготовки для учащихся проводится инструктаж по соблюдению техники безопасности в полевых условиях, с последующей их подписью в соответствующем журнале. Необходимы также медицинские справки о состоянии здоровья и письменные согласия родителей, дети которых отправляются в экспедицию.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Затем раздаётся «Памятка участника экспедиции». В ней подробно расписано какую одежду, обувь и индивидуальные принадлежности брать с собой в поездку. Далее, каждому школьнику выдаются листовки с распечатанными планами мероприятий на каждый день. Например,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750" y="3186113"/>
          <a:ext cx="6353197" cy="3643337"/>
        </p:xfrm>
        <a:graphic>
          <a:graphicData uri="http://schemas.openxmlformats.org/drawingml/2006/table">
            <a:tbl>
              <a:tblPr/>
              <a:tblGrid>
                <a:gridCol w="6353197"/>
              </a:tblGrid>
              <a:tr h="3643337">
                <a:tc>
                  <a:txBody>
                    <a:bodyPr/>
                    <a:lstStyle>
                      <a:lvl1pPr indent="20638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День № 2.</a:t>
                      </a: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7.00. – подъём;</a:t>
                      </a: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7.00.-7.30. – утренний туалет;</a:t>
                      </a: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7.30.-8.00. – завтрак;</a:t>
                      </a: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8.30.-9.00. – выход на объект исследования;</a:t>
                      </a: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9.00.-11.00. – проведение научно-исследовательских работ на природном объекте;</a:t>
                      </a: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11.00.-11.30. – перекус;</a:t>
                      </a: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11.30.-13.30. – продолжение изучения природного объекта;</a:t>
                      </a: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13.30.-14.00. – возвращение на место проживания в школу;</a:t>
                      </a: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14.30.-15.00. – обед;</a:t>
                      </a: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15.00.-16.00. – послеобеденный отдых;</a:t>
                      </a: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16.00.-18.30. – обработка полевого материала;</a:t>
                      </a: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18.30.-19.00. – ужин;</a:t>
                      </a: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19.00.-20.30. – продолжение обработки полевого материала;</a:t>
                      </a: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20.30.-21.30. – отдых;</a:t>
                      </a: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21.30.-22.00. – вечерний туалет;</a:t>
                      </a: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Arial" panose="020B0604020202020204" pitchFamily="34" charset="0"/>
                        </a:rPr>
                        <a:t>22.00. – отбой.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285750"/>
            <a:ext cx="8143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463" y="438150"/>
            <a:ext cx="8143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676400" y="377825"/>
            <a:ext cx="5903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B050"/>
                </a:solidFill>
              </a:rPr>
              <a:t>ОСНОВНОЕ </a:t>
            </a:r>
            <a:r>
              <a:rPr lang="ru-RU" altLang="ru-RU" b="1" dirty="0" smtClean="0">
                <a:solidFill>
                  <a:srgbClr val="00B050"/>
                </a:solidFill>
              </a:rPr>
              <a:t>СОДЕРЖАНИЕ</a:t>
            </a:r>
            <a:endParaRPr lang="ru-RU" altLang="ru-RU" b="1" dirty="0">
              <a:solidFill>
                <a:srgbClr val="00B050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52463" y="960438"/>
            <a:ext cx="795178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Микушкино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Исаклинского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района Самарской области находится в 174 км от областного центра Самара, по Федеральной трассе М-5.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Добраться до него можно на рейсовом автомобильном  транспорте. От центрального автовокзала  г. Самары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Проживать во время экспедиции можно в ГБОУ СОШ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с.М.Микушкино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по предварительной договорённости и с разрешения директора школы.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После прибытия на место и размещения, проводят повторный инструктаж по технике безопасности, назначается дежурный, и начальник экспедиции озвучивает план мероприятий на каждый день.</a:t>
            </a:r>
          </a:p>
        </p:txBody>
      </p:sp>
      <p:sp>
        <p:nvSpPr>
          <p:cNvPr id="14342" name="AutoShape 9" descr="C:\Documents and Settings\Admin\%D0%A0%D0%B0%D0%B1%D0%BE%D1%87%D0%B8%D0%B9 %D1%81%D1%82%D0%BE%D0%BB\%D1%88%D0%BA%D0%BE%D0%BB%D0%B0_files\_avatar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3" name="AutoShape 11" descr="C:\Documents and Settings\Admin\%D0%A0%D0%B0%D0%B1%D0%BE%D1%87%D0%B8%D0%B9 %D1%81%D1%82%D0%BE%D0%BB\%D1%88%D0%BA%D0%BE%D0%BB%D0%B0_files\_avatar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4" name="AutoShape 13" descr="C:\Documents and Settings\Admin\%D0%A0%D0%B0%D0%B1%D0%BE%D1%87%D0%B8%D0%B9 %D1%81%D1%82%D0%BE%D0%BB\%D1%88%D0%BA%D0%BE%D0%BB%D0%B0_files\_avatar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5" name="AutoShape 15" descr="C:\Documents and Settings\Admin\%D0%A0%D0%B0%D0%B1%D0%BE%D1%87%D0%B8%D0%B9 %D1%81%D1%82%D0%BE%D0%BB\%D1%88%D0%BA%D0%BE%D0%BB%D0%B0_files\_avatar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4346" name="AutoShape 17" descr="C:\Documents and Settings\Admin\%D0%A0%D0%B0%D0%B1%D0%BE%D1%87%D0%B8%D0%B9 %D1%81%D1%82%D0%BE%D0%BB\%D1%88%D0%BA%D0%BE%D0%BB%D0%B0_files\_avatar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1434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22500"/>
            <a:ext cx="4857748" cy="32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s://im1-tub-ru.yandex.net/i?id=5895a07eb3ff15ef68cc3423a1cef54a&amp;n=33&amp;h=215&amp;w=2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14752"/>
            <a:ext cx="4195869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23850" y="333375"/>
            <a:ext cx="84248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Перед  выполнением работы обучающиеся знакомятся с маршрутом экспедиционных исследований по спутниковой карте.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Участникам экспедиции необходимо составить флористический список представителей флоры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каменистая лесостепь  территории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Микушкинского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поселения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Исаклинского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Обучающиеся, после составления флористического списка, должны провести анализ флоры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каменистая лесостепь  территории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Микушкинского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поселения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Исаклинского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altLang="ru-RU" dirty="0"/>
          </a:p>
          <a:p>
            <a:r>
              <a:rPr lang="ru-RU" altLang="ru-RU" dirty="0"/>
              <a:t> 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88"/>
            <a:ext cx="4749800" cy="30718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000375"/>
            <a:ext cx="51419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23850" y="260350"/>
            <a:ext cx="8424863" cy="282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Анализ флоры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каменистой лесостепи  территории 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Микушкинского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поселения 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Исаклинского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alt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altLang="ru-RU" b="1" dirty="0"/>
              <a:t>Соотношение таксонов высшего ранга </a:t>
            </a:r>
          </a:p>
          <a:p>
            <a:pPr algn="ctr" eaLnBrk="0" hangingPunct="0"/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Во флоре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каменистой лесостепи  территории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Микушкинского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поселения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Исаклинского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насчитывается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249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видов растений отдела Покрытосеменные (приложение «Список видов »), из них 206 вида  (82%) являются  представителями класса Двудольные и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видов (17.5%)  - класса Однодольные. Цветковые растения относятся к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семейству 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родам.</a:t>
            </a:r>
            <a:endParaRPr lang="ru-RU" altLang="ru-RU" dirty="0">
              <a:solidFill>
                <a:srgbClr val="4F81B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alt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3143248"/>
          <a:ext cx="7786742" cy="3454983"/>
        </p:xfrm>
        <a:graphic>
          <a:graphicData uri="http://schemas.openxmlformats.org/drawingml/2006/table">
            <a:tbl>
              <a:tblPr/>
              <a:tblGrid>
                <a:gridCol w="3857652"/>
                <a:gridCol w="571504"/>
                <a:gridCol w="642942"/>
                <a:gridCol w="571504"/>
                <a:gridCol w="642942"/>
                <a:gridCol w="714380"/>
                <a:gridCol w="785818"/>
              </a:tblGrid>
              <a:tr h="1428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Систематическая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группа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Роды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Семейства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32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Плауновидные –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Lycopodiophyta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Хвощевидные –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Equsetophyta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Папоротниковидные –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Polypodiophyta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Голосеменные –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yno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phyta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0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Покрытосеменные –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Magnoliophyta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Двудольные –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Magnoliopsida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Однодольные –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Liliopsida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86.97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36" marR="64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2221</Words>
  <PresentationFormat>Экран (4:3)</PresentationFormat>
  <Paragraphs>538</Paragraphs>
  <Slides>24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</cp:revision>
  <dcterms:modified xsi:type="dcterms:W3CDTF">2016-11-11T19:08:54Z</dcterms:modified>
</cp:coreProperties>
</file>