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8" r:id="rId2"/>
    <p:sldId id="256" r:id="rId3"/>
    <p:sldId id="259" r:id="rId4"/>
    <p:sldId id="260" r:id="rId5"/>
    <p:sldId id="261" r:id="rId6"/>
    <p:sldId id="262" r:id="rId7"/>
    <p:sldId id="263" r:id="rId8"/>
    <p:sldId id="264" r:id="rId9"/>
    <p:sldId id="265" r:id="rId10"/>
    <p:sldId id="266" r:id="rId11"/>
    <p:sldId id="257" r:id="rId12"/>
  </p:sldIdLst>
  <p:sldSz cx="9144000" cy="6858000" type="screen4x3"/>
  <p:notesSz cx="6858000" cy="9144000"/>
  <p:custDataLst>
    <p:tags r:id="rId1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18703E9-D276-4553-BCC4-71C67FEC6FF8}" type="datetimeFigureOut">
              <a:rPr lang="ru-RU" smtClean="0"/>
              <a:t>13.07.2014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298CF9-4970-4AF2-B3ED-6BEC41E6642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18703E9-D276-4553-BCC4-71C67FEC6FF8}" type="datetimeFigureOut">
              <a:rPr lang="ru-RU" smtClean="0"/>
              <a:t>13.07.2014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298CF9-4970-4AF2-B3ED-6BEC41E6642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A18703E9-D276-4553-BCC4-71C67FEC6FF8}" type="datetimeFigureOut">
              <a:rPr lang="ru-RU" smtClean="0"/>
              <a:t>13.07.2014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298CF9-4970-4AF2-B3ED-6BEC41E6642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18703E9-D276-4553-BCC4-71C67FEC6FF8}" type="datetimeFigureOut">
              <a:rPr lang="ru-RU" smtClean="0"/>
              <a:t>13.07.2014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298CF9-4970-4AF2-B3ED-6BEC41E6642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18703E9-D276-4553-BCC4-71C67FEC6FF8}" type="datetimeFigureOut">
              <a:rPr lang="ru-RU" smtClean="0"/>
              <a:t>13.07.2014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6298CF9-4970-4AF2-B3ED-6BEC41E6642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18703E9-D276-4553-BCC4-71C67FEC6FF8}" type="datetimeFigureOut">
              <a:rPr lang="ru-RU" smtClean="0"/>
              <a:t>13.07.2014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298CF9-4970-4AF2-B3ED-6BEC41E6642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18703E9-D276-4553-BCC4-71C67FEC6FF8}" type="datetimeFigureOut">
              <a:rPr lang="ru-RU" smtClean="0"/>
              <a:t>13.07.2014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6298CF9-4970-4AF2-B3ED-6BEC41E6642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A18703E9-D276-4553-BCC4-71C67FEC6FF8}" type="datetimeFigureOut">
              <a:rPr lang="ru-RU" smtClean="0"/>
              <a:t>13.07.2014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6298CF9-4970-4AF2-B3ED-6BEC41E6642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703E9-D276-4553-BCC4-71C67FEC6FF8}" type="datetimeFigureOut">
              <a:rPr lang="ru-RU" smtClean="0"/>
              <a:t>13.07.2014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6298CF9-4970-4AF2-B3ED-6BEC41E6642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18703E9-D276-4553-BCC4-71C67FEC6FF8}" type="datetimeFigureOut">
              <a:rPr lang="ru-RU" smtClean="0"/>
              <a:t>13.07.2014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298CF9-4970-4AF2-B3ED-6BEC41E6642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18703E9-D276-4553-BCC4-71C67FEC6FF8}" type="datetimeFigureOut">
              <a:rPr lang="ru-RU" smtClean="0"/>
              <a:t>13.07.2014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6298CF9-4970-4AF2-B3ED-6BEC41E6642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18703E9-D276-4553-BCC4-71C67FEC6FF8}" type="datetimeFigureOut">
              <a:rPr lang="ru-RU" smtClean="0"/>
              <a:t>13.07.2014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6298CF9-4970-4AF2-B3ED-6BEC41E6642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hyperlink" Target="http://www.barackobama.ru/res/fd/16.jpg" TargetMode="External"/><Relationship Id="rId13" Type="http://schemas.openxmlformats.org/officeDocument/2006/relationships/hyperlink" Target="http://www.barackobama.ru/res/fd/30.jpg" TargetMode="External"/><Relationship Id="rId3" Type="http://schemas.openxmlformats.org/officeDocument/2006/relationships/hyperlink" Target="http://www.barackobama.ru/res/fd/135.jpg" TargetMode="External"/><Relationship Id="rId7" Type="http://schemas.openxmlformats.org/officeDocument/2006/relationships/hyperlink" Target="http://www.barackobama.ru/res/fd/13.jpg" TargetMode="External"/><Relationship Id="rId12" Type="http://schemas.openxmlformats.org/officeDocument/2006/relationships/hyperlink" Target="http://www.barackobama.ru/res/fd/34.jpg" TargetMode="External"/><Relationship Id="rId17" Type="http://schemas.openxmlformats.org/officeDocument/2006/relationships/hyperlink" Target="http://www.barackobama.ru/res/fd/116.jpg" TargetMode="External"/><Relationship Id="rId2" Type="http://schemas.openxmlformats.org/officeDocument/2006/relationships/hyperlink" Target="http://www.barackobama.ru/res/fd/82.jpg" TargetMode="External"/><Relationship Id="rId16" Type="http://schemas.openxmlformats.org/officeDocument/2006/relationships/hyperlink" Target="http://www.barackobama.ru/res/fd/121.jpg" TargetMode="External"/><Relationship Id="rId1" Type="http://schemas.openxmlformats.org/officeDocument/2006/relationships/slideLayout" Target="../slideLayouts/slideLayout2.xml"/><Relationship Id="rId6" Type="http://schemas.openxmlformats.org/officeDocument/2006/relationships/hyperlink" Target="http://www.barackobama.ru/res/fd/5.jpg" TargetMode="External"/><Relationship Id="rId11" Type="http://schemas.openxmlformats.org/officeDocument/2006/relationships/hyperlink" Target="http://www.barackobama.ru/res/fd/35.jpg" TargetMode="External"/><Relationship Id="rId5" Type="http://schemas.openxmlformats.org/officeDocument/2006/relationships/hyperlink" Target="http://www.barackobama.ru/res/fd/11.jpg" TargetMode="External"/><Relationship Id="rId15" Type="http://schemas.openxmlformats.org/officeDocument/2006/relationships/hyperlink" Target="http://www.barackobama.ru/res/fd/42.jpg" TargetMode="External"/><Relationship Id="rId10" Type="http://schemas.openxmlformats.org/officeDocument/2006/relationships/hyperlink" Target="http://www.barackobama.ru/res/fd/24.jpg" TargetMode="External"/><Relationship Id="rId4" Type="http://schemas.openxmlformats.org/officeDocument/2006/relationships/hyperlink" Target="http://www.barackobama.ru/res/fd/boyx.jpg" TargetMode="External"/><Relationship Id="rId9" Type="http://schemas.openxmlformats.org/officeDocument/2006/relationships/hyperlink" Target="http://www.barackobama.ru/res/fd/25.jpg" TargetMode="External"/><Relationship Id="rId14" Type="http://schemas.openxmlformats.org/officeDocument/2006/relationships/hyperlink" Target="http://www.barackobama.ru/res/fd/43.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95536" y="980728"/>
            <a:ext cx="8424936" cy="707886"/>
          </a:xfrm>
          <a:prstGeom prst="rect">
            <a:avLst/>
          </a:prstGeom>
          <a:noFill/>
        </p:spPr>
        <p:txBody>
          <a:bodyPr wrap="square" rtlCol="0">
            <a:spAutoFit/>
          </a:bodyPr>
          <a:lstStyle/>
          <a:p>
            <a:pPr algn="ctr"/>
            <a:r>
              <a:rPr lang="ru-RU" sz="4000" b="1" dirty="0" smtClean="0">
                <a:solidFill>
                  <a:schemeClr val="bg2">
                    <a:lumMod val="50000"/>
                  </a:schemeClr>
                </a:solidFill>
              </a:rPr>
              <a:t>Барак Обама – 44 президент США</a:t>
            </a:r>
            <a:endParaRPr lang="ru-RU" sz="4000" b="1" dirty="0">
              <a:solidFill>
                <a:schemeClr val="bg2">
                  <a:lumMod val="50000"/>
                </a:schemeClr>
              </a:solidFill>
            </a:endParaRPr>
          </a:p>
        </p:txBody>
      </p:sp>
      <p:sp>
        <p:nvSpPr>
          <p:cNvPr id="13" name="TextBox 12"/>
          <p:cNvSpPr txBox="1"/>
          <p:nvPr/>
        </p:nvSpPr>
        <p:spPr>
          <a:xfrm>
            <a:off x="5076056" y="3717032"/>
            <a:ext cx="3600400" cy="2677656"/>
          </a:xfrm>
          <a:prstGeom prst="rect">
            <a:avLst/>
          </a:prstGeom>
          <a:noFill/>
        </p:spPr>
        <p:txBody>
          <a:bodyPr wrap="square" rtlCol="0">
            <a:spAutoFit/>
          </a:bodyPr>
          <a:lstStyle/>
          <a:p>
            <a:r>
              <a:rPr lang="ru-RU" sz="2400" dirty="0" smtClean="0">
                <a:solidFill>
                  <a:schemeClr val="bg2">
                    <a:lumMod val="50000"/>
                  </a:schemeClr>
                </a:solidFill>
              </a:rPr>
              <a:t>Презентацию выполнила</a:t>
            </a:r>
          </a:p>
          <a:p>
            <a:r>
              <a:rPr lang="ru-RU" sz="2400" dirty="0" smtClean="0">
                <a:solidFill>
                  <a:schemeClr val="bg2">
                    <a:lumMod val="50000"/>
                  </a:schemeClr>
                </a:solidFill>
              </a:rPr>
              <a:t> учитель истории</a:t>
            </a:r>
          </a:p>
          <a:p>
            <a:r>
              <a:rPr lang="ru-RU" sz="2400" dirty="0" smtClean="0">
                <a:solidFill>
                  <a:schemeClr val="bg2">
                    <a:lumMod val="50000"/>
                  </a:schemeClr>
                </a:solidFill>
              </a:rPr>
              <a:t>МОУ «ТСШ №2</a:t>
            </a:r>
          </a:p>
          <a:p>
            <a:r>
              <a:rPr lang="ru-RU" sz="2400" dirty="0" smtClean="0">
                <a:solidFill>
                  <a:schemeClr val="bg2">
                    <a:lumMod val="50000"/>
                  </a:schemeClr>
                </a:solidFill>
              </a:rPr>
              <a:t> имени А. С. Пушкина»</a:t>
            </a:r>
          </a:p>
          <a:p>
            <a:r>
              <a:rPr lang="ru-RU" sz="2400" dirty="0" smtClean="0">
                <a:solidFill>
                  <a:schemeClr val="bg2">
                    <a:lumMod val="50000"/>
                  </a:schemeClr>
                </a:solidFill>
              </a:rPr>
              <a:t>Тидва Ольга Ивановна</a:t>
            </a:r>
          </a:p>
          <a:p>
            <a:r>
              <a:rPr lang="ru-RU" sz="2400" dirty="0" smtClean="0">
                <a:solidFill>
                  <a:schemeClr val="bg2">
                    <a:lumMod val="50000"/>
                  </a:schemeClr>
                </a:solidFill>
              </a:rPr>
              <a:t>Г. Тирасполь</a:t>
            </a:r>
            <a:endParaRPr lang="ru-RU" sz="2400" dirty="0">
              <a:solidFill>
                <a:schemeClr val="bg2">
                  <a:lumMod val="50000"/>
                </a:schemeClr>
              </a:solidFill>
            </a:endParaRPr>
          </a:p>
        </p:txBody>
      </p:sp>
      <p:pic>
        <p:nvPicPr>
          <p:cNvPr id="1026" name="Picture 2" descr="82-й день президент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46563"/>
            <a:ext cx="2971800"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82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1541" y="186263"/>
            <a:ext cx="3888432" cy="4524315"/>
          </a:xfrm>
          <a:prstGeom prst="rect">
            <a:avLst/>
          </a:prstGeom>
        </p:spPr>
        <p:txBody>
          <a:bodyPr wrap="square">
            <a:spAutoFit/>
          </a:bodyPr>
          <a:lstStyle/>
          <a:p>
            <a:r>
              <a:rPr lang="ru-RU" sz="2400" dirty="0" smtClean="0"/>
              <a:t>Обама одержал победу на выборах 4 ноября, заручившись голосами 51 процента избирателей и получив более 300 голосов выборщиков при 270 необходимых для победы. Инаугурация первого темнокожего президента США состоялась 20 января 2009 года.</a:t>
            </a:r>
            <a:endParaRPr lang="ru-RU" sz="2400" dirty="0"/>
          </a:p>
        </p:txBody>
      </p:sp>
      <p:pic>
        <p:nvPicPr>
          <p:cNvPr id="10242" name="Picture 2" descr="Избранный президент Барак Обам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358089"/>
            <a:ext cx="2448272" cy="333984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Поздравления Мишел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230" y="3338454"/>
            <a:ext cx="2433718" cy="3339738"/>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Обама побеждае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9" y="186263"/>
            <a:ext cx="5040560" cy="27257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109973" y="2969122"/>
            <a:ext cx="4854515" cy="369332"/>
          </a:xfrm>
          <a:prstGeom prst="rect">
            <a:avLst/>
          </a:prstGeom>
          <a:noFill/>
        </p:spPr>
        <p:txBody>
          <a:bodyPr wrap="square" rtlCol="0">
            <a:spAutoFit/>
          </a:bodyPr>
          <a:lstStyle/>
          <a:p>
            <a:pPr algn="ctr"/>
            <a:r>
              <a:rPr lang="ru-RU" dirty="0" smtClean="0"/>
              <a:t>Семья поздравляет Обаму</a:t>
            </a:r>
            <a:endParaRPr lang="ru-RU" dirty="0"/>
          </a:p>
        </p:txBody>
      </p:sp>
      <p:sp>
        <p:nvSpPr>
          <p:cNvPr id="6" name="TextBox 5"/>
          <p:cNvSpPr txBox="1"/>
          <p:nvPr/>
        </p:nvSpPr>
        <p:spPr>
          <a:xfrm>
            <a:off x="502895" y="5039402"/>
            <a:ext cx="2744662" cy="369332"/>
          </a:xfrm>
          <a:prstGeom prst="rect">
            <a:avLst/>
          </a:prstGeom>
          <a:noFill/>
        </p:spPr>
        <p:txBody>
          <a:bodyPr wrap="none" rtlCol="0">
            <a:spAutoFit/>
          </a:bodyPr>
          <a:lstStyle/>
          <a:p>
            <a:r>
              <a:rPr lang="ru-RU" dirty="0" smtClean="0"/>
              <a:t>Президент Барак Обама</a:t>
            </a:r>
            <a:endParaRPr lang="ru-RU" dirty="0"/>
          </a:p>
        </p:txBody>
      </p:sp>
      <p:sp>
        <p:nvSpPr>
          <p:cNvPr id="7" name="TextBox 6"/>
          <p:cNvSpPr txBox="1"/>
          <p:nvPr/>
        </p:nvSpPr>
        <p:spPr>
          <a:xfrm>
            <a:off x="502895" y="5661248"/>
            <a:ext cx="2844969" cy="646331"/>
          </a:xfrm>
          <a:prstGeom prst="rect">
            <a:avLst/>
          </a:prstGeom>
          <a:noFill/>
        </p:spPr>
        <p:txBody>
          <a:bodyPr wrap="square" rtlCol="0">
            <a:spAutoFit/>
          </a:bodyPr>
          <a:lstStyle/>
          <a:p>
            <a:pPr algn="ctr"/>
            <a:r>
              <a:rPr lang="ru-RU" dirty="0" smtClean="0"/>
              <a:t>Жена Мишель поздравляет мужа</a:t>
            </a:r>
            <a:endParaRPr lang="ru-RU" dirty="0"/>
          </a:p>
        </p:txBody>
      </p:sp>
    </p:spTree>
    <p:extLst>
      <p:ext uri="{BB962C8B-B14F-4D97-AF65-F5344CB8AC3E}">
        <p14:creationId xmlns:p14="http://schemas.microsoft.com/office/powerpoint/2010/main" val="3628492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887835"/>
            <a:ext cx="8352928" cy="6463308"/>
          </a:xfrm>
          <a:prstGeom prst="rect">
            <a:avLst/>
          </a:prstGeom>
        </p:spPr>
        <p:txBody>
          <a:bodyPr wrap="square">
            <a:spAutoFit/>
          </a:bodyPr>
          <a:lstStyle/>
          <a:p>
            <a:pPr marL="342900" indent="-342900">
              <a:buAutoNum type="arabicPeriod"/>
            </a:pPr>
            <a:r>
              <a:rPr lang="ru-RU" dirty="0"/>
              <a:t>1</a:t>
            </a:r>
            <a:r>
              <a:rPr lang="ru-RU" dirty="0" smtClean="0"/>
              <a:t> слайд   </a:t>
            </a:r>
            <a:r>
              <a:rPr lang="en-US" dirty="0" smtClean="0">
                <a:hlinkClick r:id="rId2"/>
              </a:rPr>
              <a:t>http://www.barackobama.ru/res/fd/82.jpg</a:t>
            </a:r>
            <a:endParaRPr lang="ru-RU" dirty="0" smtClean="0"/>
          </a:p>
          <a:p>
            <a:pPr marL="342900" indent="-342900">
              <a:buAutoNum type="arabicPeriod"/>
            </a:pPr>
            <a:r>
              <a:rPr lang="ru-RU" dirty="0"/>
              <a:t>2</a:t>
            </a:r>
            <a:r>
              <a:rPr lang="ru-RU" dirty="0" smtClean="0"/>
              <a:t> слайд </a:t>
            </a:r>
            <a:r>
              <a:rPr lang="en-US" dirty="0" smtClean="0">
                <a:hlinkClick r:id="rId3"/>
              </a:rPr>
              <a:t>http://www.barackobama.ru/res/fd/135.jpg</a:t>
            </a:r>
            <a:endParaRPr lang="ru-RU" dirty="0" smtClean="0"/>
          </a:p>
          <a:p>
            <a:pPr marL="342900" indent="-342900">
              <a:buAutoNum type="arabicPeriod"/>
            </a:pPr>
            <a:r>
              <a:rPr lang="ru-RU" dirty="0"/>
              <a:t>2</a:t>
            </a:r>
            <a:r>
              <a:rPr lang="ru-RU" dirty="0" smtClean="0"/>
              <a:t> слайд </a:t>
            </a:r>
            <a:r>
              <a:rPr lang="en-US" dirty="0" smtClean="0">
                <a:hlinkClick r:id="rId4"/>
              </a:rPr>
              <a:t>http://www.barackobama.ru/res/fd/boyx.jpg</a:t>
            </a:r>
            <a:endParaRPr lang="ru-RU" dirty="0" smtClean="0"/>
          </a:p>
          <a:p>
            <a:pPr marL="342900" indent="-342900">
              <a:buAutoNum type="arabicPeriod"/>
            </a:pPr>
            <a:r>
              <a:rPr lang="ru-RU" dirty="0"/>
              <a:t>3</a:t>
            </a:r>
            <a:r>
              <a:rPr lang="ru-RU" dirty="0" smtClean="0"/>
              <a:t> слайд </a:t>
            </a:r>
            <a:r>
              <a:rPr lang="en-US" dirty="0" smtClean="0">
                <a:hlinkClick r:id="rId5"/>
              </a:rPr>
              <a:t>http://www.barackobama.ru/res/fd/11.jpg</a:t>
            </a:r>
            <a:endParaRPr lang="ru-RU" dirty="0" smtClean="0"/>
          </a:p>
          <a:p>
            <a:pPr marL="342900" indent="-342900">
              <a:buAutoNum type="arabicPeriod"/>
            </a:pPr>
            <a:r>
              <a:rPr lang="ru-RU" dirty="0"/>
              <a:t>3</a:t>
            </a:r>
            <a:r>
              <a:rPr lang="ru-RU" dirty="0" smtClean="0"/>
              <a:t> слайд </a:t>
            </a:r>
            <a:r>
              <a:rPr lang="en-US" dirty="0" smtClean="0">
                <a:hlinkClick r:id="rId6"/>
              </a:rPr>
              <a:t>http://www.barackobama.ru/res/fd/5.jpg</a:t>
            </a:r>
            <a:endParaRPr lang="ru-RU" dirty="0" smtClean="0"/>
          </a:p>
          <a:p>
            <a:pPr marL="342900" indent="-342900">
              <a:buAutoNum type="arabicPeriod"/>
            </a:pPr>
            <a:r>
              <a:rPr lang="ru-RU" dirty="0" smtClean="0"/>
              <a:t>4 слайд </a:t>
            </a:r>
            <a:r>
              <a:rPr lang="en-US" dirty="0" smtClean="0">
                <a:hlinkClick r:id="rId7"/>
              </a:rPr>
              <a:t>http://www.barackobama.ru/res/fd/13.jpg</a:t>
            </a:r>
            <a:endParaRPr lang="ru-RU" dirty="0" smtClean="0"/>
          </a:p>
          <a:p>
            <a:pPr marL="342900" indent="-342900">
              <a:buAutoNum type="arabicPeriod"/>
            </a:pPr>
            <a:r>
              <a:rPr lang="ru-RU" dirty="0" smtClean="0"/>
              <a:t>4 слайд </a:t>
            </a:r>
            <a:r>
              <a:rPr lang="en-US" dirty="0" smtClean="0"/>
              <a:t>h</a:t>
            </a:r>
            <a:r>
              <a:rPr lang="en-US" dirty="0" smtClean="0">
                <a:hlinkClick r:id="rId8"/>
              </a:rPr>
              <a:t>ttp://www.barackobama.ru/res/fd/16.jpg</a:t>
            </a:r>
            <a:endParaRPr lang="ru-RU" dirty="0" smtClean="0"/>
          </a:p>
          <a:p>
            <a:pPr marL="342900" indent="-342900">
              <a:buAutoNum type="arabicPeriod"/>
            </a:pPr>
            <a:r>
              <a:rPr lang="ru-RU" dirty="0" smtClean="0"/>
              <a:t>5 слайд </a:t>
            </a:r>
            <a:r>
              <a:rPr lang="en-US" dirty="0" smtClean="0">
                <a:hlinkClick r:id="rId9"/>
              </a:rPr>
              <a:t>http://www.barackobama.ru/res/fd/25.jpg</a:t>
            </a:r>
            <a:endParaRPr lang="en-US" dirty="0" smtClean="0"/>
          </a:p>
          <a:p>
            <a:pPr marL="342900" indent="-342900">
              <a:buAutoNum type="arabicPeriod"/>
            </a:pPr>
            <a:r>
              <a:rPr lang="en-US" dirty="0" smtClean="0"/>
              <a:t>5 </a:t>
            </a:r>
            <a:r>
              <a:rPr lang="ru-RU" dirty="0" smtClean="0"/>
              <a:t>слайд </a:t>
            </a:r>
            <a:r>
              <a:rPr lang="en-US" dirty="0" smtClean="0">
                <a:hlinkClick r:id="rId10"/>
              </a:rPr>
              <a:t>http://www.barackobama.ru/res/fd/24.jpg</a:t>
            </a:r>
            <a:endParaRPr lang="ru-RU" dirty="0" smtClean="0"/>
          </a:p>
          <a:p>
            <a:pPr marL="342900" indent="-342900">
              <a:buAutoNum type="arabicPeriod"/>
            </a:pPr>
            <a:r>
              <a:rPr lang="ru-RU" dirty="0" smtClean="0"/>
              <a:t>6 слайд </a:t>
            </a:r>
            <a:r>
              <a:rPr lang="en-US" dirty="0" smtClean="0"/>
              <a:t>http://www.barackobama.ru/res/fd/36.jpg</a:t>
            </a:r>
            <a:endParaRPr lang="ru-RU" dirty="0" smtClean="0"/>
          </a:p>
          <a:p>
            <a:pPr marL="342900" indent="-342900">
              <a:buAutoNum type="arabicPeriod"/>
            </a:pPr>
            <a:r>
              <a:rPr lang="ru-RU" dirty="0" smtClean="0"/>
              <a:t>6 слайд </a:t>
            </a:r>
            <a:r>
              <a:rPr lang="en-US" dirty="0" smtClean="0">
                <a:hlinkClick r:id="rId11"/>
              </a:rPr>
              <a:t>http://www.barackobama.ru/res/fd/35.jpg</a:t>
            </a:r>
            <a:endParaRPr lang="ru-RU" dirty="0" smtClean="0"/>
          </a:p>
          <a:p>
            <a:pPr marL="342900" indent="-342900">
              <a:buAutoNum type="arabicPeriod"/>
            </a:pPr>
            <a:r>
              <a:rPr lang="ru-RU" dirty="0" smtClean="0"/>
              <a:t>7 слайд </a:t>
            </a:r>
            <a:r>
              <a:rPr lang="en-US" dirty="0" smtClean="0">
                <a:hlinkClick r:id="rId12"/>
              </a:rPr>
              <a:t>http://www.barackobama.ru/res/fd/34.jpg</a:t>
            </a:r>
            <a:endParaRPr lang="ru-RU" dirty="0" smtClean="0"/>
          </a:p>
          <a:p>
            <a:pPr marL="342900" indent="-342900">
              <a:buAutoNum type="arabicPeriod"/>
            </a:pPr>
            <a:r>
              <a:rPr lang="ru-RU" dirty="0" smtClean="0"/>
              <a:t>7 слайд </a:t>
            </a:r>
            <a:r>
              <a:rPr lang="en-US" dirty="0" smtClean="0">
                <a:hlinkClick r:id="rId13"/>
              </a:rPr>
              <a:t>http://www.barackobama.ru/res/fd/30.jpg</a:t>
            </a:r>
            <a:endParaRPr lang="ru-RU" dirty="0" smtClean="0"/>
          </a:p>
          <a:p>
            <a:pPr marL="342900" indent="-342900">
              <a:buAutoNum type="arabicPeriod"/>
            </a:pPr>
            <a:r>
              <a:rPr lang="ru-RU" dirty="0" smtClean="0"/>
              <a:t>8 слайд </a:t>
            </a:r>
            <a:r>
              <a:rPr lang="en-US" dirty="0" smtClean="0">
                <a:hlinkClick r:id="rId14"/>
              </a:rPr>
              <a:t>http://www.barackobama.ru/res/fd/43.jpg</a:t>
            </a:r>
            <a:endParaRPr lang="ru-RU" dirty="0" smtClean="0"/>
          </a:p>
          <a:p>
            <a:pPr marL="342900" indent="-342900">
              <a:buAutoNum type="arabicPeriod"/>
            </a:pPr>
            <a:r>
              <a:rPr lang="ru-RU" dirty="0" smtClean="0"/>
              <a:t>8 слайд </a:t>
            </a:r>
            <a:r>
              <a:rPr lang="en-US" dirty="0" smtClean="0">
                <a:hlinkClick r:id="rId15"/>
              </a:rPr>
              <a:t>http://www.barackobama.ru/res/fd/42.jpg</a:t>
            </a:r>
            <a:endParaRPr lang="ru-RU" dirty="0" smtClean="0"/>
          </a:p>
          <a:p>
            <a:pPr marL="342900" indent="-342900">
              <a:buAutoNum type="arabicPeriod"/>
            </a:pPr>
            <a:r>
              <a:rPr lang="ru-RU" dirty="0" smtClean="0"/>
              <a:t>9 слайд </a:t>
            </a:r>
            <a:r>
              <a:rPr lang="en-US" dirty="0" smtClean="0">
                <a:hlinkClick r:id="rId16"/>
              </a:rPr>
              <a:t>http://www.barackobama.ru/res/fd/121.jpg</a:t>
            </a:r>
            <a:endParaRPr lang="ru-RU" dirty="0" smtClean="0"/>
          </a:p>
          <a:p>
            <a:pPr marL="342900" indent="-342900">
              <a:buAutoNum type="arabicPeriod"/>
            </a:pPr>
            <a:r>
              <a:rPr lang="ru-RU" dirty="0" smtClean="0"/>
              <a:t>9 слайд </a:t>
            </a:r>
            <a:r>
              <a:rPr lang="en-US" dirty="0" smtClean="0">
                <a:hlinkClick r:id="rId17"/>
              </a:rPr>
              <a:t>http://www.barackobama.ru/res/fd/116.jpg</a:t>
            </a:r>
            <a:endParaRPr lang="ru-RU" dirty="0" smtClean="0"/>
          </a:p>
          <a:p>
            <a:pPr marL="342900" indent="-342900">
              <a:buAutoNum type="arabicPeriod"/>
            </a:pPr>
            <a:r>
              <a:rPr lang="ru-RU" dirty="0" smtClean="0"/>
              <a:t>10 слайд</a:t>
            </a:r>
            <a:r>
              <a:rPr lang="en-US" dirty="0" smtClean="0"/>
              <a:t>http://www.barackobama.ru/res/fd/135.jpg</a:t>
            </a:r>
            <a:endParaRPr lang="ru-RU" dirty="0" smtClean="0"/>
          </a:p>
          <a:p>
            <a:pPr marL="342900" indent="-342900">
              <a:buAutoNum type="arabicPeriod"/>
            </a:pPr>
            <a:r>
              <a:rPr lang="ru-RU" dirty="0" smtClean="0"/>
              <a:t>10 слайд</a:t>
            </a:r>
            <a:r>
              <a:rPr lang="en-US" dirty="0" smtClean="0"/>
              <a:t>http://www.barackobama.ru/res/fd/133.jpg</a:t>
            </a:r>
            <a:endParaRPr lang="ru-RU" dirty="0" smtClean="0"/>
          </a:p>
          <a:p>
            <a:pPr marL="342900" indent="-342900">
              <a:buAutoNum type="arabicPeriod"/>
            </a:pPr>
            <a:r>
              <a:rPr lang="ru-RU" dirty="0" smtClean="0"/>
              <a:t>10 слайд</a:t>
            </a:r>
            <a:r>
              <a:rPr lang="en-US" dirty="0" smtClean="0"/>
              <a:t>http://www.barackobama.ru/res/fd/132.jpg</a:t>
            </a:r>
            <a:endParaRPr lang="ru-RU" dirty="0" smtClean="0"/>
          </a:p>
          <a:p>
            <a:pPr marL="342900" indent="-342900">
              <a:buAutoNum type="arabicPeriod"/>
            </a:pPr>
            <a:endParaRPr lang="ru-RU" dirty="0" smtClean="0"/>
          </a:p>
          <a:p>
            <a:pPr marL="342900" indent="-342900">
              <a:buAutoNum type="arabicPeriod"/>
            </a:pPr>
            <a:endParaRPr lang="ru-RU" dirty="0" smtClean="0"/>
          </a:p>
          <a:p>
            <a:pPr marL="342900" indent="-342900">
              <a:buAutoNum type="arabicPeriod"/>
            </a:pPr>
            <a:endParaRPr lang="ru-RU" dirty="0"/>
          </a:p>
        </p:txBody>
      </p:sp>
      <p:sp>
        <p:nvSpPr>
          <p:cNvPr id="5" name="TextBox 4"/>
          <p:cNvSpPr txBox="1"/>
          <p:nvPr/>
        </p:nvSpPr>
        <p:spPr>
          <a:xfrm>
            <a:off x="899592" y="404664"/>
            <a:ext cx="7200800" cy="369332"/>
          </a:xfrm>
          <a:prstGeom prst="rect">
            <a:avLst/>
          </a:prstGeom>
          <a:noFill/>
        </p:spPr>
        <p:txBody>
          <a:bodyPr wrap="square" rtlCol="0">
            <a:spAutoFit/>
          </a:bodyPr>
          <a:lstStyle/>
          <a:p>
            <a:pPr algn="ctr"/>
            <a:r>
              <a:rPr lang="ru-RU" dirty="0" smtClean="0"/>
              <a:t>Ссылки на изображения</a:t>
            </a:r>
            <a:endParaRPr lang="ru-RU" dirty="0"/>
          </a:p>
        </p:txBody>
      </p:sp>
    </p:spTree>
    <p:extLst>
      <p:ext uri="{BB962C8B-B14F-4D97-AF65-F5344CB8AC3E}">
        <p14:creationId xmlns:p14="http://schemas.microsoft.com/office/powerpoint/2010/main" val="2919159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94329" y="404664"/>
            <a:ext cx="8136904" cy="3046988"/>
          </a:xfrm>
          <a:prstGeom prst="rect">
            <a:avLst/>
          </a:prstGeom>
        </p:spPr>
        <p:txBody>
          <a:bodyPr wrap="square">
            <a:spAutoFit/>
          </a:bodyPr>
          <a:lstStyle/>
          <a:p>
            <a:r>
              <a:rPr lang="ru-RU" sz="2400" dirty="0" smtClean="0"/>
              <a:t>44-й президент США, был избран в 2008 году, переизбран в 2012 году. Баллотировался на этот пост от Демократической партии, стал первым в истории Соединенных Штатов темнокожим главой государства. Ранее (2005-2008) был сенатором от штата Иллинойс. После 2004 года являлся одним из самых популярных политиков-демократов в США. В 2009 году стал лауреатом Нобелевской премии мира.</a:t>
            </a:r>
            <a:endParaRPr lang="ru-RU" sz="2400" dirty="0"/>
          </a:p>
        </p:txBody>
      </p:sp>
      <p:pic>
        <p:nvPicPr>
          <p:cNvPr id="2050" name="Picture 2" descr="Избранный президент Барак Обам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650" y="3573016"/>
            <a:ext cx="2426174" cy="31120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Будущее за нам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3531062"/>
            <a:ext cx="5184576"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189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29816" y="221150"/>
            <a:ext cx="6480720" cy="6647974"/>
          </a:xfrm>
          <a:prstGeom prst="rect">
            <a:avLst/>
          </a:prstGeom>
        </p:spPr>
        <p:txBody>
          <a:bodyPr wrap="square">
            <a:spAutoFit/>
          </a:bodyPr>
          <a:lstStyle/>
          <a:p>
            <a:r>
              <a:rPr lang="ru-RU" sz="2400" dirty="0" smtClean="0"/>
              <a:t>Барак Хусейн Обама-младший родился 4 августа 1961 года в Гонолулу, столице штата Гавайи. Его родители познакомились в Гавайском университете в группе по изучению русского языка. Отец, черный кениец Барак Хусейн Обама-старший в детстве был пастухом, но смог получить государственную стипендию и приехал в США изучать экономику. Мать, белая американка Стэнли Энн Данхэм , изучала антропологию. Когда сыну исполнилось два года, Обама-старший один уехал в Кению, где получил должность экономиста в аппарате правительства. С женой он развелся и до своей смерти в автокатастрофе в 1982 году видел сына единственный раз.</a:t>
            </a:r>
          </a:p>
          <a:p>
            <a:endParaRPr lang="ru-RU" dirty="0"/>
          </a:p>
        </p:txBody>
      </p:sp>
      <p:pic>
        <p:nvPicPr>
          <p:cNvPr id="3074" name="Picture 2" descr="Барак старши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221150"/>
            <a:ext cx="2252101" cy="24045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588225" y="2648108"/>
            <a:ext cx="2304256" cy="369332"/>
          </a:xfrm>
          <a:prstGeom prst="rect">
            <a:avLst/>
          </a:prstGeom>
          <a:noFill/>
        </p:spPr>
        <p:txBody>
          <a:bodyPr wrap="square" rtlCol="0">
            <a:spAutoFit/>
          </a:bodyPr>
          <a:lstStyle/>
          <a:p>
            <a:pPr algn="ctr"/>
            <a:r>
              <a:rPr lang="ru-RU" dirty="0" smtClean="0"/>
              <a:t>Барак - старший</a:t>
            </a:r>
            <a:endParaRPr lang="ru-RU" dirty="0"/>
          </a:p>
        </p:txBody>
      </p:sp>
      <p:pic>
        <p:nvPicPr>
          <p:cNvPr id="3076" name="Picture 4" descr="Маленький Барак с матерью, Энн"/>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485" y="3017440"/>
            <a:ext cx="2398995" cy="33649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481617" y="6382367"/>
            <a:ext cx="2497800" cy="369332"/>
          </a:xfrm>
          <a:prstGeom prst="rect">
            <a:avLst/>
          </a:prstGeom>
          <a:noFill/>
        </p:spPr>
        <p:txBody>
          <a:bodyPr wrap="none" rtlCol="0">
            <a:spAutoFit/>
          </a:bodyPr>
          <a:lstStyle/>
          <a:p>
            <a:r>
              <a:rPr lang="ru-RU" dirty="0" smtClean="0"/>
              <a:t>Обама с матерью Энн</a:t>
            </a:r>
            <a:endParaRPr lang="ru-RU" dirty="0"/>
          </a:p>
        </p:txBody>
      </p:sp>
    </p:spTree>
    <p:extLst>
      <p:ext uri="{BB962C8B-B14F-4D97-AF65-F5344CB8AC3E}">
        <p14:creationId xmlns:p14="http://schemas.microsoft.com/office/powerpoint/2010/main" val="452065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404664"/>
            <a:ext cx="4320480" cy="6647974"/>
          </a:xfrm>
          <a:prstGeom prst="rect">
            <a:avLst/>
          </a:prstGeom>
        </p:spPr>
        <p:txBody>
          <a:bodyPr wrap="square">
            <a:spAutoFit/>
          </a:bodyPr>
          <a:lstStyle/>
          <a:p>
            <a:r>
              <a:rPr lang="ru-RU" sz="2400" dirty="0" smtClean="0"/>
              <a:t>Вместе с матерью и отчимом Лоло Соэторо Обама отправился в Индонезию, где провел четыре года, учился в одной из государственных школ Джакарты. Затем он вернулся на Гавайи, жил с родителями матери. В 1979 году Обама окончил привилегированную частную школу Пунахоу в Гонолулу. В школьные годы увлекался баскетболом и в составе команды Пунахаоу в 1979 году выиграл чемпионат штата. </a:t>
            </a:r>
          </a:p>
          <a:p>
            <a:endParaRPr lang="ru-RU" dirty="0"/>
          </a:p>
        </p:txBody>
      </p:sp>
      <p:pic>
        <p:nvPicPr>
          <p:cNvPr id="4098" name="Picture 2" descr="Барри О'Бомбе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851" y="3013912"/>
            <a:ext cx="3816606" cy="37384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Семья Обам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04665"/>
            <a:ext cx="3816424" cy="22974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59849" y="2702153"/>
            <a:ext cx="3930663" cy="369332"/>
          </a:xfrm>
          <a:prstGeom prst="rect">
            <a:avLst/>
          </a:prstGeom>
          <a:noFill/>
        </p:spPr>
        <p:txBody>
          <a:bodyPr wrap="square" rtlCol="0">
            <a:spAutoFit/>
          </a:bodyPr>
          <a:lstStyle/>
          <a:p>
            <a:pPr algn="ctr"/>
            <a:r>
              <a:rPr lang="ru-RU" dirty="0" smtClean="0"/>
              <a:t>Выиграли чемпионат штата</a:t>
            </a:r>
            <a:endParaRPr lang="ru-RU" dirty="0"/>
          </a:p>
        </p:txBody>
      </p:sp>
      <p:sp>
        <p:nvSpPr>
          <p:cNvPr id="7" name="TextBox 6"/>
          <p:cNvSpPr txBox="1"/>
          <p:nvPr/>
        </p:nvSpPr>
        <p:spPr>
          <a:xfrm>
            <a:off x="4950679" y="30759"/>
            <a:ext cx="3816606" cy="369332"/>
          </a:xfrm>
          <a:prstGeom prst="rect">
            <a:avLst/>
          </a:prstGeom>
          <a:noFill/>
        </p:spPr>
        <p:txBody>
          <a:bodyPr wrap="square" rtlCol="0">
            <a:spAutoFit/>
          </a:bodyPr>
          <a:lstStyle/>
          <a:p>
            <a:pPr algn="ctr"/>
            <a:r>
              <a:rPr lang="ru-RU" dirty="0" smtClean="0"/>
              <a:t>Семья Обамы</a:t>
            </a:r>
            <a:endParaRPr lang="ru-RU" dirty="0"/>
          </a:p>
        </p:txBody>
      </p:sp>
    </p:spTree>
    <p:extLst>
      <p:ext uri="{BB962C8B-B14F-4D97-AF65-F5344CB8AC3E}">
        <p14:creationId xmlns:p14="http://schemas.microsoft.com/office/powerpoint/2010/main" val="1422519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16632"/>
            <a:ext cx="4896544" cy="6740307"/>
          </a:xfrm>
          <a:prstGeom prst="rect">
            <a:avLst/>
          </a:prstGeom>
        </p:spPr>
        <p:txBody>
          <a:bodyPr wrap="square">
            <a:spAutoFit/>
          </a:bodyPr>
          <a:lstStyle/>
          <a:p>
            <a:r>
              <a:rPr lang="ru-RU" sz="2400" dirty="0" smtClean="0"/>
              <a:t>В 1988 году Обама поступил в школу права Гарвардского университета, где в 1990 году стал первым темнокожим главным редактором университетского издания. В гарвардской школе права этот пост считался самым высоким для студентов. В 1991 году Обама получил диплом доктора права с отличием  и вернулся в Чикаго, где занялся юридической практикой. В основном он защищал в суде жертв разных видов дискриминации. До 2004 года Обама преподавал в школе права Чикагского университета. </a:t>
            </a:r>
            <a:endParaRPr lang="ru-RU" dirty="0"/>
          </a:p>
        </p:txBody>
      </p:sp>
      <p:pic>
        <p:nvPicPr>
          <p:cNvPr id="5122" name="Picture 2" descr="Обама в Гарвард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4720" y="116632"/>
            <a:ext cx="4096866" cy="25481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Юридическая школа Гарвард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721" y="3068960"/>
            <a:ext cx="4096865" cy="33123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80112" y="2668270"/>
            <a:ext cx="2109873" cy="369332"/>
          </a:xfrm>
          <a:prstGeom prst="rect">
            <a:avLst/>
          </a:prstGeom>
          <a:noFill/>
        </p:spPr>
        <p:txBody>
          <a:bodyPr wrap="none" rtlCol="0">
            <a:spAutoFit/>
          </a:bodyPr>
          <a:lstStyle/>
          <a:p>
            <a:r>
              <a:rPr lang="ru-RU" dirty="0" smtClean="0"/>
              <a:t>Обама в Гарварде</a:t>
            </a:r>
            <a:endParaRPr lang="ru-RU" dirty="0"/>
          </a:p>
        </p:txBody>
      </p:sp>
      <p:sp>
        <p:nvSpPr>
          <p:cNvPr id="6" name="TextBox 5"/>
          <p:cNvSpPr txBox="1"/>
          <p:nvPr/>
        </p:nvSpPr>
        <p:spPr>
          <a:xfrm>
            <a:off x="5220072" y="6453336"/>
            <a:ext cx="3421129" cy="369332"/>
          </a:xfrm>
          <a:prstGeom prst="rect">
            <a:avLst/>
          </a:prstGeom>
          <a:noFill/>
        </p:spPr>
        <p:txBody>
          <a:bodyPr wrap="none" rtlCol="0">
            <a:spAutoFit/>
          </a:bodyPr>
          <a:lstStyle/>
          <a:p>
            <a:r>
              <a:rPr lang="ru-RU" dirty="0" smtClean="0"/>
              <a:t>Юридическая школа Гарварда</a:t>
            </a:r>
            <a:endParaRPr lang="ru-RU" dirty="0"/>
          </a:p>
        </p:txBody>
      </p:sp>
    </p:spTree>
    <p:extLst>
      <p:ext uri="{BB962C8B-B14F-4D97-AF65-F5344CB8AC3E}">
        <p14:creationId xmlns:p14="http://schemas.microsoft.com/office/powerpoint/2010/main" val="3541272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16632"/>
            <a:ext cx="4608512" cy="6370975"/>
          </a:xfrm>
          <a:prstGeom prst="rect">
            <a:avLst/>
          </a:prstGeom>
        </p:spPr>
        <p:txBody>
          <a:bodyPr wrap="square">
            <a:spAutoFit/>
          </a:bodyPr>
          <a:lstStyle/>
          <a:p>
            <a:r>
              <a:rPr lang="ru-RU" sz="2400" dirty="0" smtClean="0"/>
              <a:t>Политическая карьера Обамы началась в сенате штата Иллинойс, где он в течение восьми лет, с 1997 по 2004 год, представлял Демократическую партию. В 2000 году Обама предпринял попытку баллотироваться на выборах в Палату представителей, но проиграл праймериз действующему конгрессмену Бобби Рашу – бывшему участнику движения "Черные пантеры". В сенате штата Обама сотрудничал как с демократами так и республиканцами.</a:t>
            </a:r>
            <a:endParaRPr lang="ru-RU" sz="2400" dirty="0"/>
          </a:p>
        </p:txBody>
      </p:sp>
      <p:pic>
        <p:nvPicPr>
          <p:cNvPr id="6146" name="Picture 2" descr="Обама стоит на сцене рядом с сенатором США Диком Дербин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533" y="260648"/>
            <a:ext cx="4179928" cy="28083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Национальный съезд Демократической парти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533" y="3737337"/>
            <a:ext cx="4179927" cy="2628414"/>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4647054" y="3105835"/>
            <a:ext cx="4389442" cy="646331"/>
          </a:xfrm>
          <a:prstGeom prst="rect">
            <a:avLst/>
          </a:prstGeom>
        </p:spPr>
        <p:txBody>
          <a:bodyPr wrap="square">
            <a:spAutoFit/>
          </a:bodyPr>
          <a:lstStyle/>
          <a:p>
            <a:pPr algn="ctr"/>
            <a:r>
              <a:rPr lang="ru-RU" dirty="0" smtClean="0"/>
              <a:t>Сенатор штата Иллинойс Барак Обама,</a:t>
            </a:r>
          </a:p>
          <a:p>
            <a:pPr algn="ctr"/>
            <a:r>
              <a:rPr lang="ru-RU" dirty="0" smtClean="0"/>
              <a:t> кандидат в Сенат США</a:t>
            </a:r>
            <a:endParaRPr lang="ru-RU" dirty="0"/>
          </a:p>
        </p:txBody>
      </p:sp>
      <p:sp>
        <p:nvSpPr>
          <p:cNvPr id="7" name="TextBox 6"/>
          <p:cNvSpPr txBox="1"/>
          <p:nvPr/>
        </p:nvSpPr>
        <p:spPr>
          <a:xfrm>
            <a:off x="4848128" y="6211669"/>
            <a:ext cx="4176464" cy="646331"/>
          </a:xfrm>
          <a:prstGeom prst="rect">
            <a:avLst/>
          </a:prstGeom>
          <a:noFill/>
        </p:spPr>
        <p:txBody>
          <a:bodyPr wrap="square" rtlCol="0">
            <a:spAutoFit/>
          </a:bodyPr>
          <a:lstStyle/>
          <a:p>
            <a:pPr algn="ctr"/>
            <a:r>
              <a:rPr lang="ru-RU" dirty="0" smtClean="0"/>
              <a:t>Национальный съезд Демократической партии</a:t>
            </a:r>
            <a:endParaRPr lang="ru-RU" dirty="0"/>
          </a:p>
        </p:txBody>
      </p:sp>
    </p:spTree>
    <p:extLst>
      <p:ext uri="{BB962C8B-B14F-4D97-AF65-F5344CB8AC3E}">
        <p14:creationId xmlns:p14="http://schemas.microsoft.com/office/powerpoint/2010/main" val="6535925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60648"/>
            <a:ext cx="4968552" cy="6370975"/>
          </a:xfrm>
          <a:prstGeom prst="rect">
            <a:avLst/>
          </a:prstGeom>
        </p:spPr>
        <p:txBody>
          <a:bodyPr wrap="square">
            <a:spAutoFit/>
          </a:bodyPr>
          <a:lstStyle/>
          <a:p>
            <a:r>
              <a:rPr lang="ru-RU" sz="2400" dirty="0"/>
              <a:t>П</a:t>
            </a:r>
            <a:r>
              <a:rPr lang="ru-RU" sz="2400" dirty="0" smtClean="0"/>
              <a:t>редставители двух партий вместе работали над государственными программами поддержки малообеспеченных семей посредством сокращения налогов. Обама выступал как активный сторонник развития дошкольного образования. Поддерживал меры по ужесточению контроля над работой следственных органов. В 2002 году Обама получил известность благодаря своей речи на антивоенном митинге в Чикаго, в которой он осудил администрацию  Джордша  Буша по вторжению в Ирак.</a:t>
            </a:r>
            <a:endParaRPr lang="ru-RU" sz="2400" dirty="0"/>
          </a:p>
        </p:txBody>
      </p:sp>
      <p:pic>
        <p:nvPicPr>
          <p:cNvPr id="7170" name="Picture 2" descr="Барак Обама, проводит кампанию в Хайланд Парке, штат Иллиной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720518"/>
            <a:ext cx="3903678" cy="259228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План реформы здравоохранения сенатора Обам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413" y="3350462"/>
            <a:ext cx="2448272" cy="29009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08630" y="6262291"/>
            <a:ext cx="3700052" cy="369332"/>
          </a:xfrm>
          <a:prstGeom prst="rect">
            <a:avLst/>
          </a:prstGeom>
          <a:noFill/>
        </p:spPr>
        <p:txBody>
          <a:bodyPr wrap="none" rtlCol="0">
            <a:spAutoFit/>
          </a:bodyPr>
          <a:lstStyle/>
          <a:p>
            <a:r>
              <a:rPr lang="ru-RU" dirty="0" smtClean="0"/>
              <a:t>План реформы здравоохранения</a:t>
            </a:r>
            <a:endParaRPr lang="ru-RU" dirty="0"/>
          </a:p>
        </p:txBody>
      </p:sp>
      <p:sp>
        <p:nvSpPr>
          <p:cNvPr id="6" name="TextBox 5"/>
          <p:cNvSpPr txBox="1"/>
          <p:nvPr/>
        </p:nvSpPr>
        <p:spPr>
          <a:xfrm>
            <a:off x="4641184" y="223209"/>
            <a:ext cx="4485390" cy="646331"/>
          </a:xfrm>
          <a:prstGeom prst="rect">
            <a:avLst/>
          </a:prstGeom>
          <a:noFill/>
        </p:spPr>
        <p:txBody>
          <a:bodyPr wrap="square" rtlCol="0">
            <a:spAutoFit/>
          </a:bodyPr>
          <a:lstStyle/>
          <a:p>
            <a:pPr algn="ctr"/>
            <a:r>
              <a:rPr lang="ru-RU" dirty="0" smtClean="0"/>
              <a:t>Обама проводит кампанию в штате Иллинойс</a:t>
            </a:r>
            <a:endParaRPr lang="ru-RU" dirty="0"/>
          </a:p>
        </p:txBody>
      </p:sp>
    </p:spTree>
    <p:extLst>
      <p:ext uri="{BB962C8B-B14F-4D97-AF65-F5344CB8AC3E}">
        <p14:creationId xmlns:p14="http://schemas.microsoft.com/office/powerpoint/2010/main" val="4242069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260648"/>
            <a:ext cx="8352928" cy="2677656"/>
          </a:xfrm>
          <a:prstGeom prst="rect">
            <a:avLst/>
          </a:prstGeom>
        </p:spPr>
        <p:txBody>
          <a:bodyPr wrap="square">
            <a:spAutoFit/>
          </a:bodyPr>
          <a:lstStyle/>
          <a:p>
            <a:r>
              <a:rPr lang="ru-RU" sz="2400" dirty="0" smtClean="0"/>
              <a:t>На выборах в Сенат Обама с большим преимуществом победил республиканца Алана Кейеса . К исполнению обязанностей он приступил 4 января 2005 года и стал пятым в истории США темнокожим сенатором. Обама вошел в состав нескольких комитетов: по проблемам окружающей среды и общественным работам, по делам ветеранов и по международным отношениям.</a:t>
            </a:r>
            <a:endParaRPr lang="ru-RU" sz="2400" dirty="0"/>
          </a:p>
        </p:txBody>
      </p:sp>
      <p:pic>
        <p:nvPicPr>
          <p:cNvPr id="8194" name="Picture 2" descr="Барак Обама и кандидат от республиканцев Алан Кей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068960"/>
            <a:ext cx="4032448" cy="312420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Барак Обама избран в Сенат Соединенных Штато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068961"/>
            <a:ext cx="3800729" cy="31242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1520" y="6211669"/>
            <a:ext cx="4032448" cy="646331"/>
          </a:xfrm>
          <a:prstGeom prst="rect">
            <a:avLst/>
          </a:prstGeom>
        </p:spPr>
        <p:txBody>
          <a:bodyPr wrap="square">
            <a:spAutoFit/>
          </a:bodyPr>
          <a:lstStyle/>
          <a:p>
            <a:pPr algn="ctr"/>
            <a:r>
              <a:rPr lang="ru-RU" dirty="0" smtClean="0"/>
              <a:t>Барак Обама и кандидат от республиканцев Алан Кейс</a:t>
            </a:r>
            <a:endParaRPr lang="ru-RU" dirty="0"/>
          </a:p>
        </p:txBody>
      </p:sp>
      <p:sp>
        <p:nvSpPr>
          <p:cNvPr id="6" name="Прямоугольник 5"/>
          <p:cNvSpPr/>
          <p:nvPr/>
        </p:nvSpPr>
        <p:spPr>
          <a:xfrm>
            <a:off x="4788024" y="6211669"/>
            <a:ext cx="3960440" cy="646331"/>
          </a:xfrm>
          <a:prstGeom prst="rect">
            <a:avLst/>
          </a:prstGeom>
        </p:spPr>
        <p:txBody>
          <a:bodyPr wrap="square">
            <a:spAutoFit/>
          </a:bodyPr>
          <a:lstStyle/>
          <a:p>
            <a:pPr algn="ctr"/>
            <a:r>
              <a:rPr lang="ru-RU" dirty="0" smtClean="0"/>
              <a:t>Барак Обама избран в Сенат Соединенных Штатов</a:t>
            </a:r>
            <a:endParaRPr lang="ru-RU" dirty="0"/>
          </a:p>
        </p:txBody>
      </p:sp>
    </p:spTree>
    <p:extLst>
      <p:ext uri="{BB962C8B-B14F-4D97-AF65-F5344CB8AC3E}">
        <p14:creationId xmlns:p14="http://schemas.microsoft.com/office/powerpoint/2010/main" val="17854192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98095" y="404664"/>
            <a:ext cx="4104456" cy="6001643"/>
          </a:xfrm>
          <a:prstGeom prst="rect">
            <a:avLst/>
          </a:prstGeom>
        </p:spPr>
        <p:txBody>
          <a:bodyPr wrap="square">
            <a:spAutoFit/>
          </a:bodyPr>
          <a:lstStyle/>
          <a:p>
            <a:r>
              <a:rPr lang="ru-RU" sz="2400" dirty="0" smtClean="0"/>
              <a:t>10 февраля на митинге в городе Спрингфилд, штат Иллинойс, Обама объявил о своем вступлении в президентскую гонку. В случае победы он пообещал вывести американские войска из Ирака. Наряду с иракской кампанией, он подверг администрацию Буша критике за недостаточные успехи в борьбе с зависимостью от нефтяных поставок и в развитии системы образования.</a:t>
            </a:r>
            <a:endParaRPr lang="ru-RU" sz="2400" dirty="0"/>
          </a:p>
        </p:txBody>
      </p:sp>
      <p:pic>
        <p:nvPicPr>
          <p:cNvPr id="9218" name="Picture 2" descr="Дебаты Обамы и Маккей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3299" y="260648"/>
            <a:ext cx="3861238" cy="287287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Заключительные деба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058" y="3809128"/>
            <a:ext cx="4158281" cy="27948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21710" y="3133526"/>
            <a:ext cx="3744416" cy="646331"/>
          </a:xfrm>
          <a:prstGeom prst="rect">
            <a:avLst/>
          </a:prstGeom>
          <a:noFill/>
        </p:spPr>
        <p:txBody>
          <a:bodyPr wrap="square" rtlCol="0">
            <a:spAutoFit/>
          </a:bodyPr>
          <a:lstStyle/>
          <a:p>
            <a:pPr algn="ctr"/>
            <a:r>
              <a:rPr lang="ru-RU" dirty="0" smtClean="0"/>
              <a:t>Заключительные дебаты Обамы и Маккейна перед выборами</a:t>
            </a:r>
            <a:endParaRPr lang="ru-RU" dirty="0"/>
          </a:p>
        </p:txBody>
      </p:sp>
    </p:spTree>
    <p:extLst>
      <p:ext uri="{BB962C8B-B14F-4D97-AF65-F5344CB8AC3E}">
        <p14:creationId xmlns:p14="http://schemas.microsoft.com/office/powerpoint/2010/main" val="19945324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b7cccc73bd7601b52525089d2ab0fcb99f73ff"/>
</p:tagLst>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239</TotalTime>
  <Words>740</Words>
  <Application>Microsoft Office PowerPoint</Application>
  <PresentationFormat>Экран (4:3)</PresentationFormat>
  <Paragraphs>55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Home</dc:creator>
  <cp:lastModifiedBy>Home</cp:lastModifiedBy>
  <cp:revision>27</cp:revision>
  <dcterms:created xsi:type="dcterms:W3CDTF">2014-07-13T14:52:07Z</dcterms:created>
  <dcterms:modified xsi:type="dcterms:W3CDTF">2014-07-13T18:51:09Z</dcterms:modified>
</cp:coreProperties>
</file>