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129" r:id="rId2"/>
  </p:sldMasterIdLst>
  <p:sldIdLst>
    <p:sldId id="256" r:id="rId3"/>
    <p:sldId id="295" r:id="rId4"/>
    <p:sldId id="298" r:id="rId5"/>
    <p:sldId id="296" r:id="rId6"/>
    <p:sldId id="297" r:id="rId7"/>
    <p:sldId id="294" r:id="rId8"/>
    <p:sldId id="257" r:id="rId9"/>
    <p:sldId id="258" r:id="rId10"/>
    <p:sldId id="259" r:id="rId11"/>
    <p:sldId id="260" r:id="rId12"/>
    <p:sldId id="261" r:id="rId13"/>
    <p:sldId id="263" r:id="rId14"/>
    <p:sldId id="262" r:id="rId15"/>
    <p:sldId id="264" r:id="rId16"/>
    <p:sldId id="299" r:id="rId17"/>
    <p:sldId id="300" r:id="rId18"/>
    <p:sldId id="265" r:id="rId19"/>
    <p:sldId id="268" r:id="rId20"/>
    <p:sldId id="267" r:id="rId21"/>
    <p:sldId id="273" r:id="rId22"/>
    <p:sldId id="271" r:id="rId23"/>
    <p:sldId id="274" r:id="rId24"/>
    <p:sldId id="275" r:id="rId25"/>
    <p:sldId id="272" r:id="rId26"/>
    <p:sldId id="276" r:id="rId27"/>
    <p:sldId id="281" r:id="rId28"/>
    <p:sldId id="277" r:id="rId29"/>
    <p:sldId id="278" r:id="rId30"/>
    <p:sldId id="279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1" r:id="rId39"/>
    <p:sldId id="293" r:id="rId40"/>
    <p:sldId id="292" r:id="rId41"/>
    <p:sldId id="30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9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4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85-F886-46CB-948E-5AD7AD0C29F8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924E-E8E6-4B23-8B93-6BBD2D1A8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8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10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9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9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41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7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9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1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3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7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7D544A-5546-4108-A394-E5E9B3C4CC19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04FCD6-6F57-40F4-9F7B-6F930D84C4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4400" b="1" cap="none" dirty="0" smtClean="0">
                <a:solidFill>
                  <a:srgbClr val="4E3B30">
                    <a:shade val="75000"/>
                  </a:srgbClr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4400" b="1" cap="none" dirty="0" smtClean="0">
                <a:solidFill>
                  <a:srgbClr val="4E3B30">
                    <a:shade val="75000"/>
                  </a:srgbClr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/>
              <a:t>Опрос домашнего задания по теме </a:t>
            </a:r>
          </a:p>
          <a:p>
            <a:r>
              <a:rPr lang="ru-RU" sz="4400" b="1" i="1" dirty="0" smtClean="0"/>
              <a:t>Архитектура Казахстана в </a:t>
            </a:r>
            <a:r>
              <a:rPr lang="en-US" sz="4400" b="1" i="1" dirty="0" smtClean="0"/>
              <a:t>XIV – XV </a:t>
            </a:r>
            <a:r>
              <a:rPr lang="ru-RU" sz="4400" b="1" i="1" dirty="0" smtClean="0"/>
              <a:t> веках. 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369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Культура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- </a:t>
            </a:r>
            <a:r>
              <a:rPr lang="ru-RU" u="sng" dirty="0"/>
              <a:t>во-первых, </a:t>
            </a:r>
            <a:r>
              <a:rPr lang="ru-RU" dirty="0"/>
              <a:t>культура в переводе с латинского - </a:t>
            </a:r>
            <a:r>
              <a:rPr lang="ru-RU" dirty="0" smtClean="0"/>
              <a:t>обозначает возделывание</a:t>
            </a:r>
            <a:r>
              <a:rPr lang="ru-RU" dirty="0"/>
              <a:t>, воспитание, почитание), т.е. развитие и сохранение главных ценностей.</a:t>
            </a:r>
          </a:p>
          <a:p>
            <a:r>
              <a:rPr lang="ru-RU" dirty="0"/>
              <a:t>- </a:t>
            </a:r>
            <a:r>
              <a:rPr lang="ru-RU" u="sng" dirty="0"/>
              <a:t>во-вторых,</a:t>
            </a:r>
            <a:r>
              <a:rPr lang="ru-RU" dirty="0"/>
              <a:t> культура выражает высокий уровень качественного развития духовных достижений человека («культурный человек»)</a:t>
            </a:r>
          </a:p>
          <a:p>
            <a:r>
              <a:rPr lang="ru-RU" dirty="0"/>
              <a:t>- </a:t>
            </a:r>
            <a:r>
              <a:rPr lang="ru-RU" u="sng" dirty="0"/>
              <a:t>в-третьих, </a:t>
            </a:r>
            <a:r>
              <a:rPr lang="ru-RU" dirty="0"/>
              <a:t>культура является маркером и основой обществ, наций, стран, и цивилизаций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</a:t>
            </a:r>
            <a:r>
              <a:rPr lang="ru-RU" dirty="0"/>
              <a:t>общем, культура охватывает все, что отличает жизнь человеческого общества от жизни природы, т.е. все стороны человеческого бытия.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2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Культура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Материальная                      Духовная </a:t>
            </a:r>
          </a:p>
          <a:p>
            <a:endParaRPr lang="ru-RU" sz="3600" dirty="0"/>
          </a:p>
          <a:p>
            <a:r>
              <a:rPr lang="ru-RU" sz="3600" dirty="0" smtClean="0"/>
              <a:t>Что относится к материальной культуре? </a:t>
            </a:r>
            <a:endParaRPr lang="ru-RU" sz="3600" dirty="0"/>
          </a:p>
          <a:p>
            <a:r>
              <a:rPr lang="ru-RU" sz="3600" dirty="0" smtClean="0"/>
              <a:t>Что относится к духовной культуре?</a:t>
            </a:r>
            <a:endParaRPr lang="ru-RU" sz="3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555776" y="1412776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12160" y="1412776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6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Материальная  </a:t>
            </a:r>
            <a:r>
              <a:rPr lang="ru-RU" dirty="0" smtClean="0"/>
              <a:t>                       </a:t>
            </a:r>
            <a:r>
              <a:rPr lang="ru-RU" b="1" u="sng" dirty="0" smtClean="0"/>
              <a:t>Духовная </a:t>
            </a:r>
          </a:p>
          <a:p>
            <a:r>
              <a:rPr lang="ru-RU" dirty="0" smtClean="0"/>
              <a:t>Жилище                                    Обычаи</a:t>
            </a:r>
          </a:p>
          <a:p>
            <a:r>
              <a:rPr lang="ru-RU" dirty="0" smtClean="0"/>
              <a:t>Одежда                                     Традиции </a:t>
            </a:r>
          </a:p>
          <a:p>
            <a:r>
              <a:rPr lang="ru-RU" dirty="0" smtClean="0"/>
              <a:t>Пища                                        Письменность </a:t>
            </a:r>
          </a:p>
          <a:p>
            <a:r>
              <a:rPr lang="ru-RU" dirty="0" smtClean="0"/>
              <a:t>Домашняя утварь                  УНТ </a:t>
            </a:r>
          </a:p>
          <a:p>
            <a:r>
              <a:rPr lang="ru-RU" dirty="0" smtClean="0"/>
              <a:t>Оружие                                    Музыка </a:t>
            </a:r>
          </a:p>
          <a:p>
            <a:r>
              <a:rPr lang="ru-RU" dirty="0" smtClean="0"/>
              <a:t>Изделия ремесла                   Религия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7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Материальная   культура </a:t>
            </a:r>
            <a:r>
              <a:rPr lang="ru-RU" dirty="0" smtClean="0"/>
              <a:t>- </a:t>
            </a:r>
            <a:r>
              <a:rPr lang="ru-RU" dirty="0"/>
              <a:t>это культура труда и быта на месте жительства общества, представляющая ценность, как основа </a:t>
            </a:r>
            <a:r>
              <a:rPr lang="ru-RU" dirty="0" smtClean="0"/>
              <a:t>развития </a:t>
            </a:r>
            <a:r>
              <a:rPr lang="ru-RU" dirty="0"/>
              <a:t>духовного мира человека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Духовная культура </a:t>
            </a:r>
            <a:r>
              <a:rPr lang="ru-RU" dirty="0" smtClean="0"/>
              <a:t>- </a:t>
            </a:r>
            <a:r>
              <a:rPr lang="ru-RU" dirty="0"/>
              <a:t>это зеркало человеческой души, и она имеет древние и глубокие традиции.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1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2.   Культура казахского народа</a:t>
            </a:r>
            <a:r>
              <a:rPr lang="ru-RU" dirty="0">
                <a:effectLst/>
              </a:rPr>
              <a:t> </a:t>
            </a:r>
            <a:r>
              <a:rPr lang="ru-RU" dirty="0" smtClean="0">
                <a:effectLst/>
              </a:rPr>
              <a:t>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своеобразная и самобытная. Она формировалась в процессе сложения казахской народности. Создателями материальной и духовной культуры были племена, населявшие в прошлом территорию современного Казахстана. </a:t>
            </a:r>
            <a:endParaRPr lang="ru-RU" dirty="0" smtClean="0"/>
          </a:p>
          <a:p>
            <a:r>
              <a:rPr lang="ru-RU" dirty="0" smtClean="0"/>
              <a:t>Менталитет </a:t>
            </a:r>
            <a:r>
              <a:rPr lang="ru-RU" dirty="0"/>
              <a:t>казахов - формировался в течение тысячелетий на основе кочевого образа жизни и общекультурного духовного комплекса. Однако развитие культуры в Казахстане происходило неодинаково, быстрее всего она развивалась в городских и земледельческих </a:t>
            </a:r>
            <a:r>
              <a:rPr lang="ru-RU" dirty="0" smtClean="0"/>
              <a:t>центрах юга Казахстана,  </a:t>
            </a:r>
            <a:r>
              <a:rPr lang="ru-RU" dirty="0"/>
              <a:t>чем в кочевых </a:t>
            </a:r>
            <a:r>
              <a:rPr lang="ru-RU" dirty="0" smtClean="0"/>
              <a:t>районах севера и запада.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5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вы думаете почему  культура казахского  народа быстрее всего развивалась на юге, а не на севере или западе Казахстана?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2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Жилище казахского народа.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Юрта.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915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Юрта.  </a:t>
            </a:r>
            <a:endParaRPr lang="ru-RU" dirty="0"/>
          </a:p>
        </p:txBody>
      </p:sp>
      <p:pic>
        <p:nvPicPr>
          <p:cNvPr id="2050" name="Picture 2" descr="G:\картинки\14e20396-29a6-488a-ae4e-f4ae4dab21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928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Юрта. </a:t>
            </a:r>
            <a:endParaRPr lang="ru-RU" dirty="0"/>
          </a:p>
        </p:txBody>
      </p:sp>
      <p:pic>
        <p:nvPicPr>
          <p:cNvPr id="3074" name="Picture 2" descr="C:\Documents and Settings\Admin\Рабочий стол\картинки\55979590_1267683076_kazah_0_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60840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Юрта. </a:t>
            </a:r>
            <a:endParaRPr lang="ru-RU" dirty="0"/>
          </a:p>
        </p:txBody>
      </p:sp>
      <p:pic>
        <p:nvPicPr>
          <p:cNvPr id="4" name="Picture 2" descr="C:\Documents and Settings\Admin\Рабочий стол\картинки\125508041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186128" cy="31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89" y="2708920"/>
            <a:ext cx="5261644" cy="394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2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№1.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Дать </a:t>
            </a:r>
            <a:r>
              <a:rPr lang="ru-RU" u="sng" dirty="0" smtClean="0"/>
              <a:t>определение терминам. </a:t>
            </a:r>
          </a:p>
          <a:p>
            <a:endParaRPr lang="ru-RU" u="sng" dirty="0"/>
          </a:p>
          <a:p>
            <a:r>
              <a:rPr lang="ru-RU" u="sng" dirty="0" smtClean="0"/>
              <a:t>    </a:t>
            </a:r>
            <a:r>
              <a:rPr lang="ru-RU" b="1" u="sng" dirty="0" smtClean="0"/>
              <a:t>Архитектура</a:t>
            </a:r>
            <a:r>
              <a:rPr lang="ru-RU" u="sng" dirty="0" smtClean="0"/>
              <a:t> -   это </a:t>
            </a:r>
          </a:p>
          <a:p>
            <a:endParaRPr lang="ru-RU" u="sng" dirty="0"/>
          </a:p>
          <a:p>
            <a:r>
              <a:rPr lang="ru-RU" b="1" u="sng" dirty="0" smtClean="0"/>
              <a:t>Мавзолей </a:t>
            </a:r>
            <a:r>
              <a:rPr lang="ru-RU" u="sng" dirty="0" smtClean="0"/>
              <a:t> -  это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486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Казахская национальная одежда. </a:t>
            </a:r>
          </a:p>
        </p:txBody>
      </p:sp>
      <p:pic>
        <p:nvPicPr>
          <p:cNvPr id="4" name="Picture 2" descr="C:\Documents and Settings\Admin\Рабочий стол\картинки\11322963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4729"/>
            <a:ext cx="3819128" cy="436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Admin\Рабочий стол\картинки\kazah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153544" cy="49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Казахская национальная одежда. </a:t>
            </a:r>
            <a:endParaRPr lang="ru-RU" dirty="0"/>
          </a:p>
        </p:txBody>
      </p:sp>
      <p:pic>
        <p:nvPicPr>
          <p:cNvPr id="6146" name="Picture 2" descr="C:\Documents and Settings\Admin\Рабочий стол\картинки\image00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61559" cy="431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  мужская  национальная одежда. </a:t>
            </a:r>
            <a:endParaRPr lang="ru-RU" sz="2800" dirty="0"/>
          </a:p>
        </p:txBody>
      </p:sp>
      <p:pic>
        <p:nvPicPr>
          <p:cNvPr id="1026" name="Picture 2" descr="C:\Documents and Settings\Admin\Рабочий стол\Muzhskoj_nacionalnyj_kazahskij_kostyum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0"/>
            <a:ext cx="25202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ZEJYWOCA2IAQ5PCAJMCJLTCAMQ3D3HCA4BS7PTCAYWEGLXCAJ9NM9FCAS360X0CAVG4LOSCAPVM9NJCASH8SUDCAKEU7AICA1K5TLGCADQVXGBCAGU4Y02CA3PPNORCAVTEFI5CAUJ48CUCAFWYYM7CATHXJY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952328" cy="44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mrfz0034_prev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00" y="2060848"/>
            <a:ext cx="24482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женская национальная одежда. </a:t>
            </a:r>
            <a:endParaRPr lang="ru-RU" sz="2800" dirty="0"/>
          </a:p>
        </p:txBody>
      </p:sp>
      <p:pic>
        <p:nvPicPr>
          <p:cNvPr id="9218" name="Picture 2" descr="C:\Documents and Settings\Admin\Рабочий стол\картинки\332_66027754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7444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картинки\31be5505df54b6c1224a1e59ba8eed28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43318"/>
            <a:ext cx="3270498" cy="48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Мужские головные уборы.  </a:t>
            </a:r>
            <a:endParaRPr lang="ru-RU" dirty="0"/>
          </a:p>
        </p:txBody>
      </p:sp>
      <p:pic>
        <p:nvPicPr>
          <p:cNvPr id="7170" name="Picture 2" descr="C:\Documents and Settings\Admin\Рабочий стол\картинки\post-103609-0-15891700-133070070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Рабочий стол\картинки\post-103609-0-46347000-133075396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1196752"/>
            <a:ext cx="316864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Рабочий стол\1352718188_shapki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43" y="4272260"/>
            <a:ext cx="5238750" cy="23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Женские головные уборы. </a:t>
            </a:r>
            <a:endParaRPr lang="ru-RU" dirty="0"/>
          </a:p>
        </p:txBody>
      </p:sp>
      <p:pic>
        <p:nvPicPr>
          <p:cNvPr id="4098" name="Picture 2" descr="G:\картинки\kazashka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5"/>
            <a:ext cx="2180987" cy="342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138635"/>
            <a:ext cx="3838575" cy="528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1" y="1171137"/>
            <a:ext cx="28575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5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Казахская национальная обувь. </a:t>
            </a:r>
            <a:endParaRPr lang="ru-RU" dirty="0"/>
          </a:p>
        </p:txBody>
      </p:sp>
      <p:pic>
        <p:nvPicPr>
          <p:cNvPr id="13314" name="Picture 2" descr="C:\Documents and Settings\Admin\Рабочий стол\картинки\post20big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74019"/>
            <a:ext cx="626469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Казахская национальная кухня.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 </a:t>
            </a:r>
            <a:r>
              <a:rPr lang="ru-RU" i="1" dirty="0" err="1" smtClean="0"/>
              <a:t>Беспармак</a:t>
            </a:r>
            <a:r>
              <a:rPr lang="ru-RU" i="1" dirty="0"/>
              <a:t>, </a:t>
            </a:r>
            <a:r>
              <a:rPr lang="ru-RU" i="1" dirty="0" smtClean="0"/>
              <a:t>                                                       </a:t>
            </a:r>
            <a:r>
              <a:rPr lang="ru-RU" i="1" dirty="0" err="1" smtClean="0"/>
              <a:t>наурыз</a:t>
            </a:r>
            <a:r>
              <a:rPr lang="ru-RU" i="1" dirty="0" smtClean="0"/>
              <a:t>-коже</a:t>
            </a:r>
            <a:r>
              <a:rPr lang="ru-RU" i="1" dirty="0"/>
              <a:t>, </a:t>
            </a:r>
            <a:endParaRPr lang="ru-RU" i="1" dirty="0" smtClean="0"/>
          </a:p>
          <a:p>
            <a:r>
              <a:rPr lang="ru-RU" i="1" dirty="0" err="1" smtClean="0"/>
              <a:t>бауырсаки</a:t>
            </a:r>
            <a:r>
              <a:rPr lang="ru-RU" i="1" dirty="0"/>
              <a:t>, </a:t>
            </a:r>
            <a:endParaRPr lang="ru-RU" i="1" dirty="0" smtClean="0"/>
          </a:p>
          <a:p>
            <a:r>
              <a:rPr lang="ru-RU" i="1" dirty="0" err="1" smtClean="0"/>
              <a:t>куырдак</a:t>
            </a:r>
            <a:r>
              <a:rPr lang="ru-RU" i="1" dirty="0"/>
              <a:t>, </a:t>
            </a:r>
            <a:endParaRPr lang="ru-RU" i="1" dirty="0" smtClean="0"/>
          </a:p>
          <a:p>
            <a:r>
              <a:rPr lang="ru-RU" i="1" dirty="0" smtClean="0"/>
              <a:t>плов</a:t>
            </a:r>
            <a:r>
              <a:rPr lang="ru-RU" i="1" dirty="0"/>
              <a:t>, манты </a:t>
            </a:r>
            <a:r>
              <a:rPr lang="ru-RU" i="1" dirty="0" smtClean="0"/>
              <a:t>, </a:t>
            </a:r>
          </a:p>
          <a:p>
            <a:r>
              <a:rPr lang="ru-RU" i="1" dirty="0" err="1" smtClean="0"/>
              <a:t>кеспе</a:t>
            </a:r>
            <a:r>
              <a:rPr lang="ru-RU" i="1" dirty="0" smtClean="0"/>
              <a:t>.  </a:t>
            </a:r>
          </a:p>
          <a:p>
            <a:endParaRPr lang="ru-RU" dirty="0"/>
          </a:p>
        </p:txBody>
      </p:sp>
      <p:pic>
        <p:nvPicPr>
          <p:cNvPr id="10244" name="Picture 4" descr="C:\Documents and Settings\Admin\Рабочий стол\картинки\HBM47TCAJAVT0KCA095XBWCACJK37XCA1XGH7WCAD49IAICAJF073WCA57PVD7CA6BHT5LCAGZXPXDCAOH561NCA8CXIX3CA6IMW4TCA0RZC44CAIQHJFWCAH8IZ2YCAXDYEMOCAN3XGOFCAELZ5HPCAIJJIW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67662"/>
            <a:ext cx="4176489" cy="46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Изделия ремесленного производства. </a:t>
            </a:r>
            <a:endParaRPr lang="ru-RU" dirty="0"/>
          </a:p>
        </p:txBody>
      </p:sp>
      <p:pic>
        <p:nvPicPr>
          <p:cNvPr id="11266" name="Picture 2" descr="C:\Documents and Settings\Admin\Рабочий стол\картинки\0006-003-Domashnie-promysly-i-khudozhestvennye-remesla-kazakhskogo-naroda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78760" cy="41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Ювелирное мастерство. </a:t>
            </a:r>
            <a:endParaRPr lang="ru-RU" dirty="0"/>
          </a:p>
        </p:txBody>
      </p:sp>
      <p:pic>
        <p:nvPicPr>
          <p:cNvPr id="12290" name="Picture 2" descr="C:\Documents and Settings\Admin\Рабочий стол\картинки\0007-006-Iskusnye-narodnye-mastera-juveliry-zergery-delali-koltsa-braslety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69557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Admin\Рабочий стол\картинки\ritual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24" y="1412776"/>
            <a:ext cx="33337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Admin\Рабочий стол\картинки\01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55951"/>
            <a:ext cx="5671109" cy="25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на 1 задание.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 </a:t>
            </a:r>
            <a:r>
              <a:rPr lang="ru-RU" b="1" u="sng" dirty="0"/>
              <a:t>Архитектура</a:t>
            </a:r>
            <a:r>
              <a:rPr lang="ru-RU" u="sng" dirty="0"/>
              <a:t> -   это </a:t>
            </a:r>
            <a:r>
              <a:rPr lang="ru-RU" dirty="0"/>
              <a:t>особое искусство создавать, строить здания и сооружения по законам красоты .</a:t>
            </a:r>
          </a:p>
          <a:p>
            <a:endParaRPr lang="ru-RU" u="sng" dirty="0"/>
          </a:p>
          <a:p>
            <a:endParaRPr lang="ru-RU" u="sng" dirty="0"/>
          </a:p>
          <a:p>
            <a:r>
              <a:rPr lang="ru-RU" b="1" u="sng" dirty="0"/>
              <a:t>Мавзолей </a:t>
            </a:r>
            <a:r>
              <a:rPr lang="ru-RU" u="sng" dirty="0"/>
              <a:t> -  </a:t>
            </a:r>
            <a:r>
              <a:rPr lang="ru-RU" u="sng" dirty="0" smtClean="0"/>
              <a:t>это   </a:t>
            </a:r>
            <a:r>
              <a:rPr lang="ru-RU" dirty="0" smtClean="0"/>
              <a:t>монументальное </a:t>
            </a:r>
            <a:r>
              <a:rPr lang="ru-RU" dirty="0"/>
              <a:t>надгробное сооружение, символ величия и </a:t>
            </a:r>
            <a:r>
              <a:rPr lang="ru-RU" dirty="0" smtClean="0"/>
              <a:t>почитания.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Женские украшения. </a:t>
            </a:r>
            <a:endParaRPr lang="ru-RU" dirty="0"/>
          </a:p>
        </p:txBody>
      </p:sp>
      <p:pic>
        <p:nvPicPr>
          <p:cNvPr id="15362" name="Picture 2" descr="C:\Documents and Settings\Admin\Рабочий стол\картинки\dsc_846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906"/>
            <a:ext cx="7632848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effectLst/>
              </a:rPr>
              <a:t>Среди женских ремесел у казахов  </a:t>
            </a:r>
            <a:r>
              <a:rPr lang="ru-RU" sz="2400" dirty="0" smtClean="0">
                <a:effectLst/>
              </a:rPr>
              <a:t>значительное </a:t>
            </a:r>
            <a:r>
              <a:rPr lang="ru-RU" sz="2400" dirty="0">
                <a:effectLst/>
              </a:rPr>
              <a:t>место занимало ткачество. 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16386" name="Picture 2" descr="C:\Documents and Settings\Admin\Рабочий стол\картинки\5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1789"/>
            <a:ext cx="3708412" cy="30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ocuments and Settings\Admin\Рабочий стол\картинки\post-103609-0-76399400-13307539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59" y="1556792"/>
            <a:ext cx="2858691" cy="38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65570"/>
            <a:ext cx="3960440" cy="26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Доспехи. Оружие.  Седла. </a:t>
            </a:r>
            <a:endParaRPr lang="ru-RU" dirty="0"/>
          </a:p>
        </p:txBody>
      </p:sp>
      <p:pic>
        <p:nvPicPr>
          <p:cNvPr id="17410" name="Picture 2" descr="C:\Documents and Settings\Admin\Рабочий стол\картинки\post2big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1813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0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340768"/>
            <a:ext cx="4114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0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286250"/>
            <a:ext cx="4305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8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     Духовная культура.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u="sng" dirty="0" smtClean="0"/>
              <a:t>          Задания </a:t>
            </a:r>
            <a:r>
              <a:rPr lang="ru-RU" sz="4000" b="1" u="sng" dirty="0"/>
              <a:t>по группам </a:t>
            </a:r>
            <a:r>
              <a:rPr lang="ru-RU" sz="4000" b="1" u="sng" dirty="0" smtClean="0"/>
              <a:t>.</a:t>
            </a:r>
          </a:p>
          <a:p>
            <a:r>
              <a:rPr lang="ru-RU" sz="4000" u="sng" dirty="0"/>
              <a:t>1 группа.</a:t>
            </a:r>
            <a:r>
              <a:rPr lang="ru-RU" sz="4000" dirty="0"/>
              <a:t> </a:t>
            </a:r>
            <a:r>
              <a:rPr lang="ru-RU" sz="3600" dirty="0" smtClean="0"/>
              <a:t>    </a:t>
            </a:r>
            <a:r>
              <a:rPr lang="ru-RU" sz="3600" i="1" dirty="0" smtClean="0"/>
              <a:t>Религиозные верования. </a:t>
            </a:r>
          </a:p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u="sng" dirty="0"/>
              <a:t>2 группа.</a:t>
            </a:r>
            <a:r>
              <a:rPr lang="ru-RU" sz="4000" dirty="0"/>
              <a:t> </a:t>
            </a:r>
            <a:r>
              <a:rPr lang="ru-RU" sz="4000" dirty="0" smtClean="0"/>
              <a:t> </a:t>
            </a:r>
            <a:r>
              <a:rPr lang="ru-RU" sz="3600" dirty="0" smtClean="0"/>
              <a:t>Фольклор</a:t>
            </a:r>
            <a:r>
              <a:rPr lang="ru-RU" sz="4000" dirty="0" smtClean="0"/>
              <a:t> </a:t>
            </a:r>
            <a:r>
              <a:rPr lang="ru-RU" sz="3600" dirty="0" smtClean="0"/>
              <a:t>и письменная литература. </a:t>
            </a:r>
            <a:endParaRPr lang="ru-RU" sz="3600" i="1" dirty="0" smtClean="0"/>
          </a:p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u="sng" dirty="0"/>
              <a:t>3 группа</a:t>
            </a:r>
            <a:r>
              <a:rPr lang="ru-RU" sz="4000" dirty="0"/>
              <a:t>. </a:t>
            </a:r>
            <a:r>
              <a:rPr lang="ru-RU" sz="4000" dirty="0" smtClean="0"/>
              <a:t> </a:t>
            </a:r>
            <a:r>
              <a:rPr lang="ru-RU" sz="3600" i="1" dirty="0" smtClean="0"/>
              <a:t>Музыкальное </a:t>
            </a:r>
            <a:r>
              <a:rPr lang="ru-RU" sz="3600" i="1" dirty="0"/>
              <a:t>искусство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836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группам.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733256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7030A0"/>
                </a:solidFill>
              </a:rPr>
              <a:t>1 группа</a:t>
            </a:r>
            <a:r>
              <a:rPr lang="ru-RU" sz="2800" b="1" dirty="0">
                <a:solidFill>
                  <a:srgbClr val="7030A0"/>
                </a:solidFill>
              </a:rPr>
              <a:t> 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/>
              <a:t>-должна назвать религиозные верования, которые были распространены на территории Казахстана в данный период. Указать особенности распространения Ислама на территории Казахстана. </a:t>
            </a:r>
          </a:p>
          <a:p>
            <a:r>
              <a:rPr lang="ru-RU" sz="2800" b="1" u="sng" dirty="0" smtClean="0">
                <a:solidFill>
                  <a:srgbClr val="7030A0"/>
                </a:solidFill>
              </a:rPr>
              <a:t>2 </a:t>
            </a:r>
            <a:r>
              <a:rPr lang="ru-RU" sz="2800" b="1" u="sng" dirty="0">
                <a:solidFill>
                  <a:srgbClr val="7030A0"/>
                </a:solidFill>
              </a:rPr>
              <a:t>группе </a:t>
            </a:r>
            <a:r>
              <a:rPr lang="ru-RU" sz="2800" b="1" dirty="0">
                <a:solidFill>
                  <a:srgbClr val="7030A0"/>
                </a:solidFill>
              </a:rPr>
              <a:t> . </a:t>
            </a:r>
            <a:r>
              <a:rPr lang="ru-RU" sz="2800" b="1" dirty="0"/>
              <a:t>должна раскрыть особенности </a:t>
            </a:r>
            <a:r>
              <a:rPr lang="ru-RU" sz="2800" b="1" dirty="0" smtClean="0"/>
              <a:t>УНТ.  </a:t>
            </a:r>
            <a:r>
              <a:rPr lang="ru-RU" sz="2800" b="1" dirty="0"/>
              <a:t>Что входит в это понятие, чем характеризуется. Указать основные жанры </a:t>
            </a:r>
            <a:r>
              <a:rPr lang="ru-RU" sz="2800" b="1" dirty="0" smtClean="0"/>
              <a:t>письменной литературы.</a:t>
            </a:r>
            <a:endParaRPr lang="ru-RU" sz="2800" b="1" dirty="0"/>
          </a:p>
          <a:p>
            <a:r>
              <a:rPr lang="ru-RU" sz="2800" b="1" u="sng" dirty="0">
                <a:solidFill>
                  <a:srgbClr val="7030A0"/>
                </a:solidFill>
              </a:rPr>
              <a:t>3 группа</a:t>
            </a:r>
            <a:r>
              <a:rPr lang="ru-RU" sz="2800" b="1" dirty="0">
                <a:solidFill>
                  <a:srgbClr val="775971"/>
                </a:solidFill>
              </a:rPr>
              <a:t> </a:t>
            </a:r>
            <a:r>
              <a:rPr lang="ru-RU" sz="2800" b="1" dirty="0" smtClean="0"/>
              <a:t>должна показать </a:t>
            </a:r>
            <a:r>
              <a:rPr lang="ru-RU" sz="2800" b="1" dirty="0"/>
              <a:t>значение музыки в повседневной жизни казахов, описать жанры музыкального искусства </a:t>
            </a:r>
            <a:r>
              <a:rPr lang="ru-RU" sz="2800" b="1" dirty="0" smtClean="0"/>
              <a:t>, а также рассказать об  музыкальных инструментах.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331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выполнения задания.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313765" y="2514600"/>
            <a:ext cx="4392488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Фольклор</a:t>
            </a:r>
            <a:endParaRPr lang="ru-RU" sz="4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444208" y="4005064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1475656" y="2132856"/>
            <a:ext cx="1224136" cy="381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444208" y="2132856"/>
            <a:ext cx="1224136" cy="381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187624" y="4005064"/>
            <a:ext cx="151216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510009" y="1772816"/>
            <a:ext cx="0" cy="550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  </a:t>
            </a:r>
            <a:r>
              <a:rPr lang="ru-RU" sz="3100" i="1" dirty="0" smtClean="0">
                <a:effectLst/>
              </a:rPr>
              <a:t>Средневековые </a:t>
            </a:r>
            <a:r>
              <a:rPr lang="ru-RU" sz="3100" i="1" dirty="0">
                <a:effectLst/>
              </a:rPr>
              <a:t>религиозные верования.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/>
              <a:t>       Религиозные верования. 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   </a:t>
            </a:r>
            <a:r>
              <a:rPr lang="ru-RU" sz="4400" dirty="0"/>
              <a:t>14-начала 15 веков </a:t>
            </a:r>
            <a:endParaRPr lang="ru-RU" sz="4400" dirty="0" smtClean="0"/>
          </a:p>
          <a:p>
            <a:endParaRPr lang="ru-RU" sz="4400" b="1" dirty="0" smtClean="0"/>
          </a:p>
          <a:p>
            <a:r>
              <a:rPr lang="ru-RU" sz="4400" b="1" dirty="0" err="1" smtClean="0"/>
              <a:t>Тенгрианство</a:t>
            </a:r>
            <a:r>
              <a:rPr lang="ru-RU" sz="4400" b="1" dirty="0" smtClean="0"/>
              <a:t> </a:t>
            </a:r>
          </a:p>
          <a:p>
            <a:r>
              <a:rPr lang="ru-RU" sz="4400" b="1" dirty="0"/>
              <a:t> </a:t>
            </a:r>
            <a:r>
              <a:rPr lang="ru-RU" sz="4400" b="1" dirty="0" smtClean="0"/>
              <a:t>                                 Христианство</a:t>
            </a:r>
            <a:endParaRPr lang="ru-RU" sz="4400" b="1" dirty="0"/>
          </a:p>
          <a:p>
            <a:r>
              <a:rPr lang="ru-RU" sz="4400" b="1" dirty="0" smtClean="0"/>
              <a:t>                    Ислам</a:t>
            </a:r>
            <a:endParaRPr lang="ru-RU" sz="4400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74331" y="3079558"/>
            <a:ext cx="1152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99992" y="3079558"/>
            <a:ext cx="144016" cy="200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60232" y="3079558"/>
            <a:ext cx="792088" cy="1002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0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материала.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600" dirty="0"/>
              <a:t>1. В чем своеобразие культуры казахского народа X</a:t>
            </a:r>
            <a:r>
              <a:rPr lang="en-US" sz="3600" dirty="0"/>
              <a:t>I</a:t>
            </a:r>
            <a:r>
              <a:rPr lang="ru-RU" sz="3600" dirty="0"/>
              <a:t>V- XV вв. </a:t>
            </a:r>
            <a:br>
              <a:rPr lang="ru-RU" sz="3600" dirty="0"/>
            </a:br>
            <a:r>
              <a:rPr lang="ru-RU" sz="3600" dirty="0"/>
              <a:t>2. Что такое материальная культура? </a:t>
            </a:r>
            <a:br>
              <a:rPr lang="ru-RU" sz="3600" dirty="0"/>
            </a:br>
            <a:r>
              <a:rPr lang="ru-RU" sz="3600" dirty="0"/>
              <a:t>3. Что такое духовная культура? </a:t>
            </a:r>
            <a:br>
              <a:rPr lang="ru-RU" sz="3600" dirty="0"/>
            </a:br>
            <a:r>
              <a:rPr lang="ru-RU" sz="3600" dirty="0"/>
              <a:t>4. Что вы узнали об особенностях национальной одежды казахов. </a:t>
            </a:r>
            <a:br>
              <a:rPr lang="ru-RU" sz="3600" dirty="0"/>
            </a:br>
            <a:r>
              <a:rPr lang="ru-RU" sz="3600" dirty="0"/>
              <a:t>5. Расскажите о казахской национальной кухне.</a:t>
            </a:r>
            <a:br>
              <a:rPr lang="ru-RU" sz="3600" dirty="0"/>
            </a:br>
            <a:r>
              <a:rPr lang="ru-RU" sz="3600" dirty="0"/>
              <a:t>6. Опишите юрту, предметы быта, украшения. </a:t>
            </a:r>
            <a:br>
              <a:rPr lang="ru-RU" sz="3600" dirty="0"/>
            </a:br>
            <a:r>
              <a:rPr lang="ru-RU" sz="3600" dirty="0"/>
              <a:t>7. Расскажите о религиозных традициях</a:t>
            </a:r>
            <a:r>
              <a:rPr lang="ru-RU" sz="3600" i="1" dirty="0"/>
              <a:t>. </a:t>
            </a:r>
            <a:br>
              <a:rPr lang="ru-RU" sz="3600" i="1" dirty="0"/>
            </a:b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Параграф </a:t>
            </a:r>
            <a:r>
              <a:rPr lang="ru-RU" dirty="0" smtClean="0"/>
              <a:t>33 </a:t>
            </a:r>
          </a:p>
          <a:p>
            <a:r>
              <a:rPr lang="ru-RU" dirty="0" smtClean="0"/>
              <a:t>Ответить </a:t>
            </a:r>
            <a:r>
              <a:rPr lang="ru-RU" dirty="0"/>
              <a:t>на вопросы стр. 142.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2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      пожелание-благословение.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i="1" dirty="0"/>
              <a:t>Стань опорой всего народа,</a:t>
            </a:r>
            <a:br>
              <a:rPr lang="ru-RU" sz="4400" b="1" i="1" dirty="0"/>
            </a:br>
            <a:r>
              <a:rPr lang="ru-RU" sz="4400" b="1" i="1" dirty="0"/>
              <a:t>А не только опорой дома своего.</a:t>
            </a:r>
            <a:br>
              <a:rPr lang="ru-RU" sz="4400" b="1" i="1" dirty="0"/>
            </a:br>
            <a:r>
              <a:rPr lang="ru-RU" sz="4400" b="1" i="1" dirty="0"/>
              <a:t>Стань талантливым человеком, </a:t>
            </a:r>
            <a:br>
              <a:rPr lang="ru-RU" sz="4400" b="1" i="1" dirty="0"/>
            </a:br>
            <a:r>
              <a:rPr lang="ru-RU" sz="4400" b="1" i="1" dirty="0"/>
              <a:t>Достойным народа своего</a:t>
            </a:r>
            <a:r>
              <a:rPr lang="ru-RU" b="1" i="1" dirty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0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№2.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Привести в соответствие:  </a:t>
            </a:r>
          </a:p>
          <a:p>
            <a:endParaRPr lang="ru-RU" u="sng" dirty="0" smtClean="0"/>
          </a:p>
          <a:p>
            <a:r>
              <a:rPr lang="ru-RU" dirty="0"/>
              <a:t> </a:t>
            </a:r>
            <a:r>
              <a:rPr lang="ru-RU" dirty="0" smtClean="0"/>
              <a:t> Архитектурные сооружения (Мавзолеи) и их хронологические рамки.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3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2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на  задание №2.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225274"/>
              </p:ext>
            </p:extLst>
          </p:nvPr>
        </p:nvGraphicFramePr>
        <p:xfrm>
          <a:off x="304800" y="1554163"/>
          <a:ext cx="8686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10-11 века</a:t>
                      </a:r>
                      <a:endParaRPr lang="ru-RU" sz="3200" dirty="0" smtClean="0"/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Вторая</a:t>
                      </a:r>
                      <a:r>
                        <a:rPr lang="ru-RU" sz="3200" b="1" i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половина</a:t>
                      </a:r>
                      <a:r>
                        <a:rPr lang="ru-RU" sz="3200" b="1" i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– начало</a:t>
                      </a:r>
                      <a:r>
                        <a:rPr lang="ru-RU" sz="3200" b="1" i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веков . </a:t>
                      </a:r>
                      <a:endParaRPr lang="ru-RU" sz="3200" dirty="0" smtClean="0"/>
                    </a:p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Айша-Биби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Арыстан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-Баба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Ходжа Ахмед</a:t>
                      </a:r>
                      <a:r>
                        <a:rPr lang="ru-RU" sz="32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Йасауи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Бабаджа-Хатун</a:t>
                      </a:r>
                      <a:r>
                        <a:rPr lang="ru-RU" sz="3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Алаша</a:t>
                      </a:r>
                      <a:r>
                        <a:rPr lang="ru-RU" sz="32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хан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Кок-</a:t>
                      </a:r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Кесене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Дауитбек</a:t>
                      </a:r>
                      <a:r>
                        <a:rPr lang="ru-RU" sz="32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Тектурмас</a:t>
                      </a:r>
                      <a:r>
                        <a:rPr lang="ru-RU" sz="32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хан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6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/>
              <a:t>Тема урока.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4E3B30">
                    <a:shade val="75000"/>
                  </a:srgbClr>
                </a:solidFill>
              </a:rPr>
              <a:t>Развитие культуры Казахстана в  </a:t>
            </a:r>
            <a:r>
              <a:rPr lang="en-US" sz="4400" b="1" i="1" dirty="0">
                <a:solidFill>
                  <a:srgbClr val="4E3B30">
                    <a:shade val="75000"/>
                  </a:srgbClr>
                </a:solidFill>
              </a:rPr>
              <a:t>XIV – </a:t>
            </a:r>
            <a:r>
              <a:rPr lang="ru-RU" sz="4400" b="1" i="1" dirty="0">
                <a:solidFill>
                  <a:srgbClr val="4E3B30">
                    <a:shade val="75000"/>
                  </a:srgbClr>
                </a:solidFill>
              </a:rPr>
              <a:t>первой половине </a:t>
            </a:r>
            <a:r>
              <a:rPr lang="en-US" sz="4400" b="1" i="1" dirty="0">
                <a:solidFill>
                  <a:srgbClr val="4E3B30">
                    <a:shade val="75000"/>
                  </a:srgbClr>
                </a:solidFill>
              </a:rPr>
              <a:t>XV</a:t>
            </a:r>
            <a:r>
              <a:rPr lang="ru-RU" sz="4400" b="1" i="1" dirty="0">
                <a:solidFill>
                  <a:srgbClr val="4E3B30">
                    <a:shade val="75000"/>
                  </a:srgbClr>
                </a:solidFill>
              </a:rPr>
              <a:t> веков.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10605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effectLst/>
              </a:rPr>
              <a:t>Цели урока: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600" i="1" u="sng" dirty="0"/>
              <a:t>Образовательная:</a:t>
            </a:r>
            <a:r>
              <a:rPr lang="ru-RU" sz="3600" dirty="0"/>
              <a:t> Познакомить учащихся с особенностями развития материальной культуры в XIV - первой половине XV вв. на территории Казахстана. Дать сведения о духовной культуре казахского народа и ее роли в сохранении исторической памяти народа. Рассказать учащимся о традиционных верованиях и религиозных представлениях казахского народа в позднее средневековье.</a:t>
            </a:r>
          </a:p>
          <a:p>
            <a:r>
              <a:rPr lang="ru-RU" sz="3600" i="1" u="sng" dirty="0"/>
              <a:t>Развивающая</a:t>
            </a:r>
            <a:r>
              <a:rPr lang="ru-RU" sz="3600" i="1" dirty="0"/>
              <a:t>:</a:t>
            </a:r>
            <a:r>
              <a:rPr lang="ru-RU" sz="3600" dirty="0"/>
              <a:t> В ходе рассказа о культуре народов, проживающих на территории Казахстана в средние века, развивать познавательный интерес учащихся к уроку, стремление к совершенствованию знаний, способности самостоятельно формулировать свои мысли.</a:t>
            </a:r>
          </a:p>
          <a:p>
            <a:r>
              <a:rPr lang="ru-RU" sz="3600" i="1" u="sng" dirty="0"/>
              <a:t>Воспитательная:</a:t>
            </a:r>
            <a:r>
              <a:rPr lang="ru-RU" sz="3600" dirty="0"/>
              <a:t> Научить учащихся уважать богатое наследие материальной и духовной культуры. Развивать эстетическое и патриотическое воспитание.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7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effectLst/>
              </a:rPr>
              <a:t>План урока: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1. Общая характеристика культуры</a:t>
            </a:r>
          </a:p>
          <a:p>
            <a:r>
              <a:rPr lang="ru-RU" sz="3600" dirty="0"/>
              <a:t>2. Материальная культура</a:t>
            </a:r>
          </a:p>
          <a:p>
            <a:r>
              <a:rPr lang="ru-RU" sz="3600" dirty="0"/>
              <a:t>3. Духовная культура</a:t>
            </a:r>
          </a:p>
          <a:p>
            <a:r>
              <a:rPr lang="ru-RU" sz="3600" dirty="0"/>
              <a:t>4. Религиозные верования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7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1.                  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культура? </a:t>
            </a:r>
          </a:p>
          <a:p>
            <a:r>
              <a:rPr lang="ru-RU" dirty="0" smtClean="0"/>
              <a:t>Какие виды культуры существуют?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3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491</Words>
  <Application>Microsoft Office PowerPoint</Application>
  <PresentationFormat>Экран (4:3)</PresentationFormat>
  <Paragraphs>119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Franklin Gothic Book</vt:lpstr>
      <vt:lpstr>Franklin Gothic Medium</vt:lpstr>
      <vt:lpstr>Wingdings 2</vt:lpstr>
      <vt:lpstr>Специальное оформление</vt:lpstr>
      <vt:lpstr>Трек</vt:lpstr>
      <vt:lpstr> </vt:lpstr>
      <vt:lpstr>Задание №1.    </vt:lpstr>
      <vt:lpstr>Ответ на 1 задание. </vt:lpstr>
      <vt:lpstr>Задание №2. </vt:lpstr>
      <vt:lpstr>Ответ на  задание №2. </vt:lpstr>
      <vt:lpstr>Тема урока.  </vt:lpstr>
      <vt:lpstr>Цели урока: </vt:lpstr>
      <vt:lpstr>План урока: </vt:lpstr>
      <vt:lpstr>      1.                  Культура</vt:lpstr>
      <vt:lpstr>    Культура - </vt:lpstr>
      <vt:lpstr>                             Культура </vt:lpstr>
      <vt:lpstr>                           Культура</vt:lpstr>
      <vt:lpstr>                           Культура</vt:lpstr>
      <vt:lpstr>2.   Культура казахского народа  - </vt:lpstr>
      <vt:lpstr>Вопрос. </vt:lpstr>
      <vt:lpstr>Жилище казахского народа.</vt:lpstr>
      <vt:lpstr>Юрта.  </vt:lpstr>
      <vt:lpstr>Юрта. </vt:lpstr>
      <vt:lpstr>Юрта. </vt:lpstr>
      <vt:lpstr>Казахская национальная одежда. </vt:lpstr>
      <vt:lpstr>Казахская национальная одежда. </vt:lpstr>
      <vt:lpstr>    мужская  национальная одежда. </vt:lpstr>
      <vt:lpstr>  женская национальная одежда. </vt:lpstr>
      <vt:lpstr>       Мужские головные уборы.  </vt:lpstr>
      <vt:lpstr>Женские головные уборы. </vt:lpstr>
      <vt:lpstr>Казахская национальная обувь. </vt:lpstr>
      <vt:lpstr>Казахская национальная кухня. </vt:lpstr>
      <vt:lpstr>Изделия ремесленного производства. </vt:lpstr>
      <vt:lpstr>Ювелирное мастерство. </vt:lpstr>
      <vt:lpstr>Женские украшения. </vt:lpstr>
      <vt:lpstr>Среди женских ремесел у казахов  значительное место занимало ткачество.  </vt:lpstr>
      <vt:lpstr>Доспехи. Оружие.  Седла. </vt:lpstr>
      <vt:lpstr>3.      Духовная культура. </vt:lpstr>
      <vt:lpstr>Задания группам. </vt:lpstr>
      <vt:lpstr>Форма выполнения задания. </vt:lpstr>
      <vt:lpstr>4.   Средневековые религиозные верования. </vt:lpstr>
      <vt:lpstr>Закрепление материала. </vt:lpstr>
      <vt:lpstr>Домашнее задание. </vt:lpstr>
      <vt:lpstr>      пожелание-благословение.</vt:lpstr>
      <vt:lpstr>Скачано с www.znanio.ru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культуры Казахстана в  XIV – первой половине XV веков.  </dc:title>
  <dc:creator>Admin</dc:creator>
  <cp:lastModifiedBy>Viktar</cp:lastModifiedBy>
  <cp:revision>24</cp:revision>
  <dcterms:created xsi:type="dcterms:W3CDTF">2014-02-03T11:47:37Z</dcterms:created>
  <dcterms:modified xsi:type="dcterms:W3CDTF">2020-08-31T14:57:20Z</dcterms:modified>
</cp:coreProperties>
</file>