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7" r:id="rId3"/>
    <p:sldId id="279" r:id="rId4"/>
    <p:sldId id="263" r:id="rId5"/>
    <p:sldId id="264" r:id="rId6"/>
    <p:sldId id="265" r:id="rId7"/>
    <p:sldId id="266" r:id="rId8"/>
    <p:sldId id="268" r:id="rId9"/>
    <p:sldId id="256" r:id="rId10"/>
    <p:sldId id="257" r:id="rId11"/>
    <p:sldId id="258" r:id="rId12"/>
    <p:sldId id="269" r:id="rId13"/>
    <p:sldId id="270" r:id="rId14"/>
    <p:sldId id="271" r:id="rId15"/>
    <p:sldId id="272" r:id="rId16"/>
    <p:sldId id="273" r:id="rId17"/>
    <p:sldId id="274" r:id="rId18"/>
    <p:sldId id="260" r:id="rId19"/>
    <p:sldId id="278" r:id="rId20"/>
    <p:sldId id="276" r:id="rId21"/>
    <p:sldId id="267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391322690232638E-2"/>
          <c:y val="0.1762210361205295"/>
          <c:w val="0.88475055775396261"/>
          <c:h val="0.451093861015751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 самых читаемых книг 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Библия</c:v>
                </c:pt>
                <c:pt idx="1">
                  <c:v>Цитаты председателя Мао Дзэдуна</c:v>
                </c:pt>
                <c:pt idx="2">
                  <c:v>Гарри Поттер</c:v>
                </c:pt>
                <c:pt idx="3">
                  <c:v>Властелин колец</c:v>
                </c:pt>
                <c:pt idx="4">
                  <c:v>Алхимик</c:v>
                </c:pt>
                <c:pt idx="5">
                  <c:v>Код Да Винчи</c:v>
                </c:pt>
                <c:pt idx="6">
                  <c:v>Сумерки. Сага</c:v>
                </c:pt>
                <c:pt idx="7">
                  <c:v>Унеченные ветром</c:v>
                </c:pt>
                <c:pt idx="8">
                  <c:v>Думай и богатей</c:v>
                </c:pt>
                <c:pt idx="9">
                  <c:v>Дневник Анны Франк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">
                  <c:v>3900</c:v>
                </c:pt>
                <c:pt idx="1">
                  <c:v>820</c:v>
                </c:pt>
                <c:pt idx="2">
                  <c:v>400</c:v>
                </c:pt>
                <c:pt idx="3">
                  <c:v>103</c:v>
                </c:pt>
                <c:pt idx="4">
                  <c:v>65</c:v>
                </c:pt>
                <c:pt idx="5">
                  <c:v>57</c:v>
                </c:pt>
                <c:pt idx="6">
                  <c:v>43</c:v>
                </c:pt>
                <c:pt idx="7">
                  <c:v>33</c:v>
                </c:pt>
                <c:pt idx="8">
                  <c:v>30</c:v>
                </c:pt>
                <c:pt idx="9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086464"/>
        <c:axId val="7088000"/>
      </c:barChart>
      <c:catAx>
        <c:axId val="7086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7088000"/>
        <c:crosses val="autoZero"/>
        <c:auto val="1"/>
        <c:lblAlgn val="ctr"/>
        <c:lblOffset val="100"/>
        <c:noMultiLvlLbl val="0"/>
      </c:catAx>
      <c:valAx>
        <c:axId val="7088000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7086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Сколько часов в день ученики отводят на чтение</a:t>
            </a:r>
          </a:p>
        </c:rich>
      </c:tx>
      <c:layout/>
      <c:overlay val="0"/>
    </c:title>
    <c:autoTitleDeleted val="0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Сколько часов в день ученики отводят на чтение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Нисколько</c:v>
                </c:pt>
                <c:pt idx="1">
                  <c:v>Менее часа</c:v>
                </c:pt>
                <c:pt idx="2">
                  <c:v>1 - 2 часа</c:v>
                </c:pt>
                <c:pt idx="3">
                  <c:v>Более з часов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34</c:v>
                </c:pt>
                <c:pt idx="2">
                  <c:v>39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Любят ли читать школьники 5-11 классов</a:t>
            </a:r>
          </a:p>
        </c:rich>
      </c:tx>
      <c:layout>
        <c:manualLayout>
          <c:xMode val="edge"/>
          <c:yMode val="edge"/>
          <c:x val="0.22564043233040246"/>
          <c:y val="5.925884449919278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[нога.xlsx]Лист1!$B$1</c:f>
              <c:strCache>
                <c:ptCount val="1"/>
                <c:pt idx="0">
                  <c:v>Любят ли читать ученики 5-11 классов</c:v>
                </c:pt>
              </c:strCache>
            </c:strRef>
          </c:tx>
          <c:cat>
            <c:strRef>
              <c:f>[нога.xlsx]Лист1!$A$2:$A$3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[нога.xlsx]Лист1!$B$2:$B$3</c:f>
              <c:numCache>
                <c:formatCode>General</c:formatCode>
                <c:ptCount val="2"/>
                <c:pt idx="0">
                  <c:v>113</c:v>
                </c:pt>
                <c:pt idx="1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Какую литературу предпочитают читать ученики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Какую литературу предпочитают читать школьники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Современная литература</c:v>
                </c:pt>
                <c:pt idx="1">
                  <c:v>Классика</c:v>
                </c:pt>
                <c:pt idx="2">
                  <c:v>Детективы</c:v>
                </c:pt>
                <c:pt idx="3">
                  <c:v>Учебную литературу</c:v>
                </c:pt>
                <c:pt idx="4">
                  <c:v>Фантастику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</c:v>
                </c:pt>
                <c:pt idx="1">
                  <c:v>31</c:v>
                </c:pt>
                <c:pt idx="2">
                  <c:v>19</c:v>
                </c:pt>
                <c:pt idx="3">
                  <c:v>11</c:v>
                </c:pt>
                <c:pt idx="4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Чаще всего учителя читают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Классику</c:v>
                </c:pt>
                <c:pt idx="1">
                  <c:v>специальную литературу по предмету</c:v>
                </c:pt>
                <c:pt idx="2">
                  <c:v>любовные ромыны</c:v>
                </c:pt>
                <c:pt idx="3">
                  <c:v>психологию </c:v>
                </c:pt>
                <c:pt idx="4">
                  <c:v>любовные романы</c:v>
                </c:pt>
                <c:pt idx="5">
                  <c:v>детективы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</c:v>
                </c:pt>
                <c:pt idx="1">
                  <c:v>18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Испытывают ли учителя литературный голод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испытывают ли учителя литературный голод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могу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Люди </a:t>
            </a:r>
            <a:r>
              <a:rPr lang="ru-RU" dirty="0"/>
              <a:t>не читают, потому что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Школьники считают, что люди не читают, потому что</c:v>
                </c:pt>
              </c:strCache>
            </c:strRef>
          </c:tx>
          <c:dLbls>
            <c:dLbl>
              <c:idx val="3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Нет времени</c:v>
                </c:pt>
                <c:pt idx="1">
                  <c:v>нет желания</c:v>
                </c:pt>
                <c:pt idx="2">
                  <c:v>Существуют "более совершенные" источники информации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51</c:v>
                </c:pt>
                <c:pt idx="2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20-D8D5-4867-A75A-31F2C8F33C35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3B35-AABE-4CD0-8E46-8BB1E5CAA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20-D8D5-4867-A75A-31F2C8F33C35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3B35-AABE-4CD0-8E46-8BB1E5CAA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20-D8D5-4867-A75A-31F2C8F33C35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3B35-AABE-4CD0-8E46-8BB1E5CAA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20-D8D5-4867-A75A-31F2C8F33C35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3B35-AABE-4CD0-8E46-8BB1E5CAA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20-D8D5-4867-A75A-31F2C8F33C35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3B35-AABE-4CD0-8E46-8BB1E5CAA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20-D8D5-4867-A75A-31F2C8F33C35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3B35-AABE-4CD0-8E46-8BB1E5CAA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20-D8D5-4867-A75A-31F2C8F33C35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3B35-AABE-4CD0-8E46-8BB1E5CAA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20-D8D5-4867-A75A-31F2C8F33C35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3B35-AABE-4CD0-8E46-8BB1E5CAA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20-D8D5-4867-A75A-31F2C8F33C35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3B35-AABE-4CD0-8E46-8BB1E5CAA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20-D8D5-4867-A75A-31F2C8F33C35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3B35-AABE-4CD0-8E46-8BB1E5CAA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20-D8D5-4867-A75A-31F2C8F33C35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3B35-AABE-4CD0-8E46-8BB1E5CAA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9E920-D8D5-4867-A75A-31F2C8F33C35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23B35-AABE-4CD0-8E46-8BB1E5CAA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9.xml"/><Relationship Id="rId5" Type="http://schemas.openxmlformats.org/officeDocument/2006/relationships/slide" Target="slide6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26" y="214290"/>
            <a:ext cx="8786874" cy="478634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Учитесь и читайте.</a:t>
            </a:r>
            <a:br>
              <a:rPr lang="ru-RU" sz="2000" dirty="0" smtClean="0"/>
            </a:br>
            <a:r>
              <a:rPr lang="ru-RU" sz="2000" dirty="0" smtClean="0"/>
              <a:t>Читайте книги серьёзные.</a:t>
            </a:r>
            <a:br>
              <a:rPr lang="ru-RU" sz="2000" dirty="0" smtClean="0"/>
            </a:br>
            <a:r>
              <a:rPr lang="ru-RU" sz="2000" dirty="0" smtClean="0"/>
              <a:t>Жизнь сделает остальное</a:t>
            </a:r>
            <a:br>
              <a:rPr lang="ru-RU" sz="2000" dirty="0" smtClean="0"/>
            </a:br>
            <a:r>
              <a:rPr lang="ru-RU" sz="2000" dirty="0" smtClean="0"/>
              <a:t>Достоевский Ф.М</a:t>
            </a:r>
            <a:r>
              <a:rPr lang="ru-RU" sz="24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sz="48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Почему люди не читают?»</a:t>
            </a:r>
            <a:endParaRPr lang="ru-RU" sz="48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data:image/jpeg;base64,/9j/4AAQSkZJRgABAQAAAQABAAD/2wCEAAkGBwgHBgkIBwgKCgkLDRYPDQwMDRsUFRAWIB0iIiAdHx8kKDQsJCYxJx8fLT0tMTU3Ojo6Iys/RD84QzQ5OjcBCgoKDQwNGg8PGjclHyU3Nzc3Nzc3Nzc3Nzc3Nzc3Nzc3Nzc3Nzc3Nzc3Nzc3Nzc3Nzc3Nzc3Nzc3Nzc3Nzc3N//AABEIAHsAlgMBEQACEQEDEQH/xAAbAAABBQEBAAAAAAAAAAAAAAAAAgMEBQYBB//EAD8QAAEDAwAGBgUKBgMBAAAAAAECAwQABREGEiExQWETMlFxgZEHFCKh0RUjQlJTYnKCscEkM0NEktI0VOEl/8QAGgEAAgMBAQAAAAAAAAAAAAAAAAMBAgQFBv/EADMRAAIBAgQCCQQCAgMBAAAAAAABAgMRBBIhMUFRBRMyYXGBkaHRIrHh8ELBFDMjJFJT/9oADAMBAAIRAxEAPwD3GgAoAKACgAoAKAGn5DMdpTsh1DTaRlS1qCQPE0bgY+8+k3R636yIzrtwdGzEdPs5/GcDHdmnRoTfcKlVijC3j0o3yaVIgIZt7R2AoHSOf5K2e6nxw8FvqZ515vbQy6b5dkzfXRc5nrX2vTqKu7fu5bqdkja1jO5yTvfU2di9KlxilLd5jomtDHzrYCHe8jqn3UmeGi+zoMhi5Ltanoth0wsd8wiFMSl8/wBu97C88gd/hms06U4bo1069Opsy+BBpY47QAUAFABQAUAFABQAUAFACVuIbQVuLSlI3qUcAUAZG9ekjRy1qU23MM54f04g1x/l1ffTI0ZSKuSRhbx6WbxLyi1xmYLZ+mr51z37B5GnxoRW+pRzZiLjcZ91e6W5zH5awcgvLKgnuG4eFPUUthMnfcjipK7naBbR2rIVJBVhTR3fv21IpmnsWnN+s2qhuWZLA/oysrAHI7x5+FKnQhMbDFVafG6PRLF6TrTO1W7kldveOzKvbbP5hu8RWWeFnHVam6njqctJaG2jSWJTKXozzbzSuqttQUD4is7TTszYmnqhzIqCTtABQAUAcNAGXvPpA0btOshyeiS8kkFqJ86QRwJGweJFXVOT4BcwV59L1xka6LPAaiI3B189Ivv1dgB/ypyoLiRcwl2vV0vKyq63CRKB+g4s6g7kdUeAp0YpbEMg5qxRoWDUi2hYNSKcTtShEonRVxLlJcRQTmpUULdaSO9GTuIoylevXFBqKG8eW2izDPF7MM1KKs6DVhbJ9qu1wtT3S26W9HVnb0asBXeNx8arKEZqzRMKs6b+lm+sfpSkN6rd6hpeTxfYOqrxQdh8CKyzwa/gzfT6S/8Aojf2bSS03pI+T5rTiyM9Eo6qx+U7ayTpTh2kdGlXp1eyy3pY4KAA0AYzS7Qa0X1xTpa9VlqH/IYGCT94blfrzq0a0oO3ALXPJNJNDbvo/ruvtesQx/dMAlIH3hvT+nOtUKsZkWsZ6mEBQQzoqSrQoGpFtC6kTJHRVkxEoiwavczSiKB21ZMzyiPIVV0xLQ7hC+skGpsmVzSWxwxUnqKxyO2jJyJ658UNqYcRtKdnaKjK0WU4yOCglodbUUKCkEpUDkEHBFFrordp3RrLJp9erbqtvOiawNmpI2q8Fb/PNInhacttGa6XSFWnvqjdWz0j2OU3/Grcgu4zquDWB7in9wKw1MNKHedehi411on6GzrOayNJWhK065xkbKXMshvo0rGwg5qLkmJ0m9G9rupW/A/+fLO0ltPzazzRw8MeNPp15R32IcTyrSDRq7aPOYucYpbJwmQ2dZpZ5K/Y4Na4VIzWgtq25UVcqzoNWKtCwaBbQsGrCZROg1ZMzziKBqyZmlEWk1dMRJDyFVZMU0PoVV0xTRIbXV0LaFFhp0EqTj7w2VLimQpyjsSrToxcrwsfJzWuznBfc9lA8ePhmslWtTpbs6OHw1aurqNj0Cx+j22wtV25KM14fRIw2PDefHyrnVcdOWkNDsUejaUNZ6sptIIDU30lGK22lLTNmQAhKcBOHCd356iEn1V+82tJaI9apBJiNMH/AJPmmdCuilSFJCVQHlFbSgOKcbUK27xkHiKyVsbQi8j1fdw8eHluF7DFl0sjzlhg60eWBlUd0gHvSdyh3e6r6NZou65l00zRs3MHec0KRJJUuNKaU26lKkLGFIUAQodhBqylxIsYHSX0WwZevI0fcTDd/wCuvaye7in3jkK0wxLWkijhyPLrxZ7jZJXq90iOR3D1SralfNKhsPhWyMoyV0LaIYNWKNCgasLaFg1ImUTuasjNOIoVdMzyiOJViriJIeSsDecd9SmKcTQWPRq7XfVXHY6Fg/3D/sp8BvV4DHOk1MXTp97NdHo6rV1asjf2XQe2QSl2Zmc+MHLo9gHkj45rnVcZUqabI6+H6Oo0dbXZq0gJACRgAYAFZDeKFAGOtDPrXpVvK1j2WoCG84/Aa1NNUYvmIVRSqyhyLjSeRfAhSITQS1xU2rKsV57GVMVdqStDu1v4vfyS8xp5+8y6Fnp9fXO8r3msMZRa+kgjvQ0Po1XUhQByO1J7QeB502nXnSlmg7EEuFdbnbcJc1p8Ydv85HjuWPI99dOljKVTSf0vnw/BZNo0lsvrE1rpIz4WAcKG0KSewg7Qe+tEk47lrlwxciONSmSSZK4dziqi3GO1Jjr6zbiQod/fV4zad0Q1c8+0j9GKFBcjRqR2n1OQv3JX+yvOtlPFL+YqVN8DzqZDlW+SqNOjuMPp3tuDB/8ARz3VrUk1dCmuY2DVhTQoVImUTo3441a5nlA0ll0Putz1VrR6nHP9R4bT3J3+eKVPFQhpuy1PAzqavRHoFi0QtNr1XC0ZUgbelfAODyTuH61iqYmpPQ6VHCUqWqWpqUHIrOaR5O6oARKlx4bevJdS2OAO88gN5q9OnKo7RQqrWp0o5pu37wIlvlSL4z09uUmPD1ikPrGsteDg6qdw28Tnup0Y0Yq7eZ923r8Gfra9bsLKub38lw8/Qs4NqjQVLcZQVPufzHnDrLX3n9t1FSrKpZPZcOBelQhSu1q3u3uxc2QhlaAv6QO2s83ZmmJDkQYE9OHG0Kzx3GstXC0auslrz2ZJRTtEsZVDc56q/jWCp0dNf65X8fn8EWKGVa5MRWH2VIH1sbD41gqQqU9Jxt+8yLFdItiXHQ+0tbEhOxLzRwruP1hyNOw+OqUdFquT2/AWFt3WXAwm6Njo+EpoHU/MN6feOddahXo4j/W7Pk9/J8fuGa25dx7gFpStCwpKhkKScgimu63Lk9i4fe99CYCrixb71G9XukZqQj6JV1kc0qG0eFMhVlB3TIcU9zAX70fSY+tIsjvrbO/oFkB1PcdyvceRrdTxcXpLQROk1sQLPoXcZwSuYRDZPBwZcP5eHj5U2deMdtRSouRubLo5bLVhUdgLe+2d9pfh2eGKyzrTlox0aUY6ovkUoaSW6gkVIlx4TIclPJbSThOsdqj2AcT3VeFOU3aKKVKsKSvN2I3rk2YcRW/VGftnk5cPcjh+bypuSlT7TzPktvX49TO5V6vYWVc3v5Lh5+gpUZiJGkSFKK3ujVl95eVbt2Tu28BScRiZdW8ztFcNl++IynhoU3m3lzer/HgiVoNEehaMQ2ZDZbd9tSkkYIytRHuIpGDVqEUxhfVpAzmlTy0dAW23DqE6ygnZtxx8KxV8TCE8stO97eF9i0Spj3NSTtVjvqykWLWLdtwKgRzqykBYIlMPpwvGDvB2g1a6ejAhy7DCke0yOiUdxbOzy3Vjq4ChU1St4EFNLsMtgEpQmQ39zYryPxrm1ejK0Nabv9yDNvWcsOqVanfVXicqjOghtf5d6e9Pvq9LpKrS+jExbXPivPj5+pWzXZENXFbb4jTmlRZJ6qFn2XPwK+l+vKutTcKsc9KWZe68Vw+xKmtnoyyblKSd9RcuTGZxH0qm4ElJzg1qWxQdb30MBT8qPDa6WU8hpHAqOM9w41MYSk7RRWdSMFeTsVwvMue4WrWz0LQ2KkvpyR3J+PlRGdG9k8z7tvX4EZ6tTsLKub38l8+hMhw2mnemWVvSDveeVrK8OwchV51pSVtlyQynQhB5t3ze/wC+BOXIbjtFx1WEjZzJ7AKy1qsKUc09EPJNpi/KBTMmEFKFfNR89QjivtVy4Vnw9sTaq3dLZcvHvCcZRdpIvwMV0Ch2gBKkhQwQCDvBFQ0mrMCrm2CFK2hHRL7UVilgYrWk3Hw29H/ViblFL0fnRSVR1B9A86U3XpduN1zXxv6XLXICZbsdWq6koIONtXpV4VOw/wB8NySxi3Ujcr3064FrHuiV41sVbMA+63DnI1HkNrHYsZolGM9JK5FiouWirElhTTagWlb2Xx0jf+w86xPo+EZdZQk4S7iGk9GZGfY7zZfaajuTIqd6ArXUgfdUdp7lDxrVCUnpWVn/AOlt5rh4r0FfXDbVe4zDnMS0kx3MqScKQdiknmKmUHGzez25PwGQqRmtDQPSo8OOHpTyGm+1RxnkO2tMYuWiRWc4xV2yKqdNlJJhMerNf9iQn2j+FH+2O6sOI6Sw2HeW+eXJbeb+Li81Sp2FZc3/AEvkjNQEuvdK4tx1fF505Wru4Ad2Kzwliccr1Xlp8lpf+35kxoxi8z1fN/uhbsIQ2lKG0hKU7gK6kYqCyxWg0dckoYSCQVLVsQhO0qPKk4jEU6EM0mWSvoh2HFccdEiWdZ36CPot93PnXksXjJ4iV3sbKdJQ1e5ZpZebX08QhLuMFJ6rg7D8avgqtWjLND8MmbjL6ZbFnAnNywoaqm3m9jjK+sg/DnXq8PiI1ldaPijHUpOD7nxJlaBYUAFAHCM0AZzSq3OKb9fiA9I2PnkbwtPbjiR+lczHYWMmqyV2t+du7vRootSXVy8vH8mTQ82vrI1D9Zvd5UqMaqWanLNHv+V/aKNOLsyWgSENJeQOkaJwFpHHsqyxUU7VFlfft6rQgkMXMp3qPjWpS4gWsW7HirZV7gWTM9pzGcA9oqykBCvGj1svQ6R1GpIHUkskIdT48e45FMhUcbrgxc6cZa8eZXN6JtxHBIQ6uVKAx00o5V3J4JHICud0jQxGJWWnO0f/ADw8+fmRClGLzPV82QpIWpxSHBjUOCnPEVjwHRGV5668i7ZxNd+xALf1FJaaSXH19VsceZ7BWTFYuGHjrvyJjFydkT4cBTB6eSdZ5Q2qOwAdieVeXqyxGKnfK2boRhTWr1JRlagw2kHmqtFHofET1naP73fJWVeBFekyHMhTygn6qPZ/SuvR6Lpw7Tb9vtr7inX5JfcY0UQTpfLUOo3ExjmVJP7GrYenCGLmoKySRNSpKVFZnxNyN1dMynaACgAoA4RkUAef6S2n5Ml67Kf4V0+xgdRXFP7iuW4f41TL/F7dz5fBsf8AzQzfyW/euZFt0pDevGk5MV7YrG9B4KHMUYikqtNoVTk4SuhqWp+FIUxKAextSo71DgQa4MalWg2oSt9vQ6f+PRrRzR0Bp5tX8t0oP1Xd3nW6l0nbSpHzXwZKmDqQ21JaJTrBHSAgcDvB8a6dKvTqq9OVzI1bRlhGuhGPbp6YFtGuwVgLIIq2YDPyiFSn1DcXFH3mnIoxhJdeeEeIkLeO0k9Vsdqqz1a7Uurp6y+3j8AXUKImA0oIUVOr2uOke0r4DlUQw8I6y1fNk6o65tJJOT209KysgGFirEDSqAHtDWz8vXZxQI9hoDI7/hWLDL/sVX4DZ/64mxreJCgAoAKACgCLcITU+K5HfTlCxvG8HgRSq1KNWDhIvTnKElJHnMmE7EkuRXx842d4GxQ4EVgozld059pe65j6sF24dl+3cSUo9dhiK6fnWhlhZ96Tyrn9I4Zp9dDz+fkdha2SVmQGrbMeVqojOb8bU1zYRlN2gm/DU6jqwjuy1hWC4pxlxLSDvCjkeVbqfRlebTay/f2MVbEYeSs1cnu6PDox0bwDvHCcA+GTXTjh8TSX0zUvHT3190zmyab0KuU3Ktx+fBCd2tjA86lV8rtUTi+/b1ICOl+4vdDD2favEbG8/qeVPlWlN5KXm+X5KGjhQWIMfomEntUs7VLPaTxptOnGnG0fyWKq46RWuEtTa5IddSSChka5B7DjYD3mruSW5op4StU2RTSNJJcjIgwUtJO5yQrJ/wAR8aVKulsdGl0VFa1JenyTLFcZFxfECQ22maBkK1tVDo7Rz7RUddNr6I3fjb5+wnGdHxo/8kX9Hq1+8zWRbIke1IcCz9VIwKOqrz7c7Lkl/bv7JHNcoLsotGY7TJy22lJ1QnIG3A3D3mn06UYbFG2x2mEBQAUAFABQAUAUmktqM2OH46f4pkEp++OKfhWPFUXK1SHaj79xooVEvon2X7d5mY6Eutpcb2Z3Z3g8RVaco1YZlsyJwdOVmaqKMRWvwDPPZWiMVFWSKN33HKkg5QAhSUqBSoBQPAjIotdWARHjttI6KM0lCB9FAwBWfr6NP6IvyWv2LZWSkRFq62ymxlUltG3j8FXZGV030O9daVcLYk+uIGXUD+sP9h76s6bsbsFjOrlknt9jzFLjjSsoWtBB4Eg0hpHp6aTRbwZM3ompEhDpbSvLMjUxhQONiu3NUcWtUUmqbbgt+K/B6dozpG3ckJjPrSmWBnsDg7Rz5VppVc+j3PNY3Aug80Oz9jR0854UAFABQAUAFABQAUAZa8RBbZ3rjY/hJCsPp+zWdyu48a59Rf49TrF2Jb9z5+fE2QfXwyfyW3gWbRCWEkkABI252VrbSVzMkxsS23Dqxwp9Q+yTkee6szxdN6Q+p92vvt7jeqktZaDzceW6cqShkfeOsr3bPfU/9mpslFd+r9NvcremuN/YktwUD+YtTh57B5Cj/CjL/bJy8dF6Ky9bkOq/4qxIShKBhIAHKtUKcKatBWXcLbb3F1cgKAPPtP8AQ8vhy7WtvLuNaQykdf74Hb2jj371VIcUdrozH9W1SqPTg/6LzQBhKND4CCApLiVrORkHWUo/vVqa+kydJzzYub8PZEmfopapiw4lkxnknKXYytRST29mfCodKL1sUp4+vBWvdcnqW0VpxplCHni8tIwXCkAq5kDZmmIyyabbSsh6gqFABQAUAFABQAUANSWm3mHG3UBSFpIUk8RVKkVKDT2Ji3FpopbBb4r0Npx9rpVJA1ekUVAdwOyufg8PTnTUpq779fua8RVnGbUXYvglKQAlIAG4AV0rJGPfU7UgFABQAUAFABQAlttDSAhpCUJG4JGBQS23qxVBAUAF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eg;base64,/9j/4AAQSkZJRgABAQAAAQABAAD/2wCEAAkGBwgHBgkIBwgKCgkLDRYPDQwMDRsUFRAWIB0iIiAdHx8kKDQsJCYxJx8fLT0tMTU3Ojo6Iys/RD84QzQ5OjcBCgoKDQwNGg8PGjclHyU3Nzc3Nzc3Nzc3Nzc3Nzc3Nzc3Nzc3Nzc3Nzc3Nzc3Nzc3Nzc3Nzc3Nzc3Nzc3Nzc3N//AABEIAHsAlgMBEQACEQEDEQH/xAAbAAABBQEBAAAAAAAAAAAAAAAAAgMEBQYBB//EAD8QAAEDAwAGBgUKBgMBAAAAAAECAwQABREGEiExQWETMlFxgZEHFCKh0RUjQlJTYnKCscEkM0NEktI0VOEl/8QAGgEAAgMBAQAAAAAAAAAAAAAAAAMBAgQFBv/EADMRAAIBAgQCCQQCAgMBAAAAAAABAgMRBBIhMUFRBRMyYXGBkaHRIrHh8ELBFDMjJFJT/9oADAMBAAIRAxEAPwD3GgAoAKACgAoAKAGn5DMdpTsh1DTaRlS1qCQPE0bgY+8+k3R636yIzrtwdGzEdPs5/GcDHdmnRoTfcKlVijC3j0o3yaVIgIZt7R2AoHSOf5K2e6nxw8FvqZ515vbQy6b5dkzfXRc5nrX2vTqKu7fu5bqdkja1jO5yTvfU2di9KlxilLd5jomtDHzrYCHe8jqn3UmeGi+zoMhi5Ltanoth0wsd8wiFMSl8/wBu97C88gd/hms06U4bo1069Opsy+BBpY47QAUAFABQAUAFABQAUAFACVuIbQVuLSlI3qUcAUAZG9ekjRy1qU23MM54f04g1x/l1ffTI0ZSKuSRhbx6WbxLyi1xmYLZ+mr51z37B5GnxoRW+pRzZiLjcZ91e6W5zH5awcgvLKgnuG4eFPUUthMnfcjipK7naBbR2rIVJBVhTR3fv21IpmnsWnN+s2qhuWZLA/oysrAHI7x5+FKnQhMbDFVafG6PRLF6TrTO1W7kldveOzKvbbP5hu8RWWeFnHVam6njqctJaG2jSWJTKXozzbzSuqttQUD4is7TTszYmnqhzIqCTtABQAUAcNAGXvPpA0btOshyeiS8kkFqJ86QRwJGweJFXVOT4BcwV59L1xka6LPAaiI3B189Ivv1dgB/ypyoLiRcwl2vV0vKyq63CRKB+g4s6g7kdUeAp0YpbEMg5qxRoWDUi2hYNSKcTtShEonRVxLlJcRQTmpUULdaSO9GTuIoylevXFBqKG8eW2izDPF7MM1KKs6DVhbJ9qu1wtT3S26W9HVnb0asBXeNx8arKEZqzRMKs6b+lm+sfpSkN6rd6hpeTxfYOqrxQdh8CKyzwa/gzfT6S/8Aojf2bSS03pI+T5rTiyM9Eo6qx+U7ayTpTh2kdGlXp1eyy3pY4KAA0AYzS7Qa0X1xTpa9VlqH/IYGCT94blfrzq0a0oO3ALXPJNJNDbvo/ruvtesQx/dMAlIH3hvT+nOtUKsZkWsZ6mEBQQzoqSrQoGpFtC6kTJHRVkxEoiwavczSiKB21ZMzyiPIVV0xLQ7hC+skGpsmVzSWxwxUnqKxyO2jJyJ658UNqYcRtKdnaKjK0WU4yOCglodbUUKCkEpUDkEHBFFrordp3RrLJp9erbqtvOiawNmpI2q8Fb/PNInhacttGa6XSFWnvqjdWz0j2OU3/Grcgu4zquDWB7in9wKw1MNKHedehi411on6GzrOayNJWhK065xkbKXMshvo0rGwg5qLkmJ0m9G9rupW/A/+fLO0ltPzazzRw8MeNPp15R32IcTyrSDRq7aPOYucYpbJwmQ2dZpZ5K/Y4Na4VIzWgtq25UVcqzoNWKtCwaBbQsGrCZROg1ZMzziKBqyZmlEWk1dMRJDyFVZMU0PoVV0xTRIbXV0LaFFhp0EqTj7w2VLimQpyjsSrToxcrwsfJzWuznBfc9lA8ePhmslWtTpbs6OHw1aurqNj0Cx+j22wtV25KM14fRIw2PDefHyrnVcdOWkNDsUejaUNZ6sptIIDU30lGK22lLTNmQAhKcBOHCd356iEn1V+82tJaI9apBJiNMH/AJPmmdCuilSFJCVQHlFbSgOKcbUK27xkHiKyVsbQi8j1fdw8eHluF7DFl0sjzlhg60eWBlUd0gHvSdyh3e6r6NZou65l00zRs3MHec0KRJJUuNKaU26lKkLGFIUAQodhBqylxIsYHSX0WwZevI0fcTDd/wCuvaye7in3jkK0wxLWkijhyPLrxZ7jZJXq90iOR3D1SralfNKhsPhWyMoyV0LaIYNWKNCgasLaFg1ImUTuasjNOIoVdMzyiOJViriJIeSsDecd9SmKcTQWPRq7XfVXHY6Fg/3D/sp8BvV4DHOk1MXTp97NdHo6rV1asjf2XQe2QSl2Zmc+MHLo9gHkj45rnVcZUqabI6+H6Oo0dbXZq0gJACRgAYAFZDeKFAGOtDPrXpVvK1j2WoCG84/Aa1NNUYvmIVRSqyhyLjSeRfAhSITQS1xU2rKsV57GVMVdqStDu1v4vfyS8xp5+8y6Fnp9fXO8r3msMZRa+kgjvQ0Po1XUhQByO1J7QeB502nXnSlmg7EEuFdbnbcJc1p8Ydv85HjuWPI99dOljKVTSf0vnw/BZNo0lsvrE1rpIz4WAcKG0KSewg7Qe+tEk47lrlwxciONSmSSZK4dziqi3GO1Jjr6zbiQod/fV4zad0Q1c8+0j9GKFBcjRqR2n1OQv3JX+yvOtlPFL+YqVN8DzqZDlW+SqNOjuMPp3tuDB/8ARz3VrUk1dCmuY2DVhTQoVImUTo3441a5nlA0ll0Putz1VrR6nHP9R4bT3J3+eKVPFQhpuy1PAzqavRHoFi0QtNr1XC0ZUgbelfAODyTuH61iqYmpPQ6VHCUqWqWpqUHIrOaR5O6oARKlx4bevJdS2OAO88gN5q9OnKo7RQqrWp0o5pu37wIlvlSL4z09uUmPD1ikPrGsteDg6qdw28Tnup0Y0Yq7eZ923r8Gfra9bsLKub38lw8/Qs4NqjQVLcZQVPufzHnDrLX3n9t1FSrKpZPZcOBelQhSu1q3u3uxc2QhlaAv6QO2s83ZmmJDkQYE9OHG0Kzx3GstXC0auslrz2ZJRTtEsZVDc56q/jWCp0dNf65X8fn8EWKGVa5MRWH2VIH1sbD41gqQqU9Jxt+8yLFdItiXHQ+0tbEhOxLzRwruP1hyNOw+OqUdFquT2/AWFt3WXAwm6Njo+EpoHU/MN6feOddahXo4j/W7Pk9/J8fuGa25dx7gFpStCwpKhkKScgimu63Lk9i4fe99CYCrixb71G9XukZqQj6JV1kc0qG0eFMhVlB3TIcU9zAX70fSY+tIsjvrbO/oFkB1PcdyvceRrdTxcXpLQROk1sQLPoXcZwSuYRDZPBwZcP5eHj5U2deMdtRSouRubLo5bLVhUdgLe+2d9pfh2eGKyzrTlox0aUY6ovkUoaSW6gkVIlx4TIclPJbSThOsdqj2AcT3VeFOU3aKKVKsKSvN2I3rk2YcRW/VGftnk5cPcjh+bypuSlT7TzPktvX49TO5V6vYWVc3v5Lh5+gpUZiJGkSFKK3ujVl95eVbt2Tu28BScRiZdW8ztFcNl++IynhoU3m3lzer/HgiVoNEehaMQ2ZDZbd9tSkkYIytRHuIpGDVqEUxhfVpAzmlTy0dAW23DqE6ygnZtxx8KxV8TCE8stO97eF9i0Spj3NSTtVjvqykWLWLdtwKgRzqykBYIlMPpwvGDvB2g1a6ejAhy7DCke0yOiUdxbOzy3Vjq4ChU1St4EFNLsMtgEpQmQ39zYryPxrm1ejK0Nabv9yDNvWcsOqVanfVXicqjOghtf5d6e9Pvq9LpKrS+jExbXPivPj5+pWzXZENXFbb4jTmlRZJ6qFn2XPwK+l+vKutTcKsc9KWZe68Vw+xKmtnoyyblKSd9RcuTGZxH0qm4ElJzg1qWxQdb30MBT8qPDa6WU8hpHAqOM9w41MYSk7RRWdSMFeTsVwvMue4WrWz0LQ2KkvpyR3J+PlRGdG9k8z7tvX4EZ6tTsLKub38l8+hMhw2mnemWVvSDveeVrK8OwchV51pSVtlyQynQhB5t3ze/wC+BOXIbjtFx1WEjZzJ7AKy1qsKUc09EPJNpi/KBTMmEFKFfNR89QjivtVy4Vnw9sTaq3dLZcvHvCcZRdpIvwMV0Ch2gBKkhQwQCDvBFQ0mrMCrm2CFK2hHRL7UVilgYrWk3Hw29H/ViblFL0fnRSVR1B9A86U3XpduN1zXxv6XLXICZbsdWq6koIONtXpV4VOw/wB8NySxi3Ujcr3064FrHuiV41sVbMA+63DnI1HkNrHYsZolGM9JK5FiouWirElhTTagWlb2Xx0jf+w86xPo+EZdZQk4S7iGk9GZGfY7zZfaajuTIqd6ArXUgfdUdp7lDxrVCUnpWVn/AOlt5rh4r0FfXDbVe4zDnMS0kx3MqScKQdiknmKmUHGzez25PwGQqRmtDQPSo8OOHpTyGm+1RxnkO2tMYuWiRWc4xV2yKqdNlJJhMerNf9iQn2j+FH+2O6sOI6Sw2HeW+eXJbeb+Li81Sp2FZc3/AEvkjNQEuvdK4tx1fF505Wru4Ad2Kzwliccr1Xlp8lpf+35kxoxi8z1fN/uhbsIQ2lKG0hKU7gK6kYqCyxWg0dckoYSCQVLVsQhO0qPKk4jEU6EM0mWSvoh2HFccdEiWdZ36CPot93PnXksXjJ4iV3sbKdJQ1e5ZpZebX08QhLuMFJ6rg7D8avgqtWjLND8MmbjL6ZbFnAnNywoaqm3m9jjK+sg/DnXq8PiI1ldaPijHUpOD7nxJlaBYUAFAHCM0AZzSq3OKb9fiA9I2PnkbwtPbjiR+lczHYWMmqyV2t+du7vRootSXVy8vH8mTQ82vrI1D9Zvd5UqMaqWanLNHv+V/aKNOLsyWgSENJeQOkaJwFpHHsqyxUU7VFlfft6rQgkMXMp3qPjWpS4gWsW7HirZV7gWTM9pzGcA9oqykBCvGj1svQ6R1GpIHUkskIdT48e45FMhUcbrgxc6cZa8eZXN6JtxHBIQ6uVKAx00o5V3J4JHICud0jQxGJWWnO0f/ADw8+fmRClGLzPV82QpIWpxSHBjUOCnPEVjwHRGV5668i7ZxNd+xALf1FJaaSXH19VsceZ7BWTFYuGHjrvyJjFydkT4cBTB6eSdZ5Q2qOwAdieVeXqyxGKnfK2boRhTWr1JRlagw2kHmqtFHofET1naP73fJWVeBFekyHMhTygn6qPZ/SuvR6Lpw7Tb9vtr7inX5JfcY0UQTpfLUOo3ExjmVJP7GrYenCGLmoKySRNSpKVFZnxNyN1dMynaACgAoA4RkUAef6S2n5Ml67Kf4V0+xgdRXFP7iuW4f41TL/F7dz5fBsf8AzQzfyW/euZFt0pDevGk5MV7YrG9B4KHMUYikqtNoVTk4SuhqWp+FIUxKAextSo71DgQa4MalWg2oSt9vQ6f+PRrRzR0Bp5tX8t0oP1Xd3nW6l0nbSpHzXwZKmDqQ21JaJTrBHSAgcDvB8a6dKvTqq9OVzI1bRlhGuhGPbp6YFtGuwVgLIIq2YDPyiFSn1DcXFH3mnIoxhJdeeEeIkLeO0k9Vsdqqz1a7Uurp6y+3j8AXUKImA0oIUVOr2uOke0r4DlUQw8I6y1fNk6o65tJJOT209KysgGFirEDSqAHtDWz8vXZxQI9hoDI7/hWLDL/sVX4DZ/64mxreJCgAoAKACgCLcITU+K5HfTlCxvG8HgRSq1KNWDhIvTnKElJHnMmE7EkuRXx842d4GxQ4EVgozld059pe65j6sF24dl+3cSUo9dhiK6fnWhlhZ96Tyrn9I4Zp9dDz+fkdha2SVmQGrbMeVqojOb8bU1zYRlN2gm/DU6jqwjuy1hWC4pxlxLSDvCjkeVbqfRlebTay/f2MVbEYeSs1cnu6PDox0bwDvHCcA+GTXTjh8TSX0zUvHT3190zmyab0KuU3Ktx+fBCd2tjA86lV8rtUTi+/b1ICOl+4vdDD2favEbG8/qeVPlWlN5KXm+X5KGjhQWIMfomEntUs7VLPaTxptOnGnG0fyWKq46RWuEtTa5IddSSChka5B7DjYD3mruSW5op4StU2RTSNJJcjIgwUtJO5yQrJ/wAR8aVKulsdGl0VFa1JenyTLFcZFxfECQ22maBkK1tVDo7Rz7RUddNr6I3fjb5+wnGdHxo/8kX9Hq1+8zWRbIke1IcCz9VIwKOqrz7c7Lkl/bv7JHNcoLsotGY7TJy22lJ1QnIG3A3D3mn06UYbFG2x2mEBQAUAFABQAUAUmktqM2OH46f4pkEp++OKfhWPFUXK1SHaj79xooVEvon2X7d5mY6Eutpcb2Z3Z3g8RVaco1YZlsyJwdOVmaqKMRWvwDPPZWiMVFWSKN33HKkg5QAhSUqBSoBQPAjIotdWARHjttI6KM0lCB9FAwBWfr6NP6IvyWv2LZWSkRFq62ymxlUltG3j8FXZGV030O9daVcLYk+uIGXUD+sP9h76s6bsbsFjOrlknt9jzFLjjSsoWtBB4Eg0hpHp6aTRbwZM3ompEhDpbSvLMjUxhQONiu3NUcWtUUmqbbgt+K/B6dozpG3ckJjPrSmWBnsDg7Rz5VppVc+j3PNY3Aug80Oz9jR0854UAFABQAUAFABQAUAZa8RBbZ3rjY/hJCsPp+zWdyu48a59Rf49TrF2Jb9z5+fE2QfXwyfyW3gWbRCWEkkABI252VrbSVzMkxsS23Dqxwp9Q+yTkee6szxdN6Q+p92vvt7jeqktZaDzceW6cqShkfeOsr3bPfU/9mpslFd+r9NvcremuN/YktwUD+YtTh57B5Cj/CjL/bJy8dF6Ky9bkOq/4qxIShKBhIAHKtUKcKatBWXcLbb3F1cgKAPPtP8AQ8vhy7WtvLuNaQykdf74Hb2jj371VIcUdrozH9W1SqPTg/6LzQBhKND4CCApLiVrORkHWUo/vVqa+kydJzzYub8PZEmfopapiw4lkxnknKXYytRST29mfCodKL1sUp4+vBWvdcnqW0VpxplCHni8tIwXCkAq5kDZmmIyyabbSsh6gqFABQAUAFABQAUANSWm3mHG3UBSFpIUk8RVKkVKDT2Ji3FpopbBb4r0Npx9rpVJA1ekUVAdwOyufg8PTnTUpq779fua8RVnGbUXYvglKQAlIAG4AV0rJGPfU7UgFABQAUAFABQAlttDSAhpCUJG4JGBQS23qxVBAUAFA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2" descr="http://klub-drug.ru/wp-content/uploads/2011/04/4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0"/>
            <a:ext cx="1571604" cy="14275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7" name="Рисунок 6" descr="http://www.wikiwall.ru/files/widgets/3825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071942"/>
            <a:ext cx="3714776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4571967" y="4643446"/>
            <a:ext cx="4572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Горчакова Татьяна Викторовна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1357298"/>
            <a:ext cx="478634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комплексную тему: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01031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14290"/>
            <a:ext cx="827246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spc="300" normalizeH="0" baseline="0" noProof="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Первые</a:t>
            </a:r>
            <a:r>
              <a:rPr kumimoji="0" lang="ru-RU" sz="4800" b="1" i="0" u="none" strike="noStrike" kern="1200" spc="300" normalizeH="0" noProof="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книгопечатники</a:t>
            </a:r>
            <a:endParaRPr kumimoji="0" lang="ru-RU" sz="4800" b="1" i="0" u="none" strike="noStrike" kern="1200" spc="300" normalizeH="0" baseline="0" noProof="0" dirty="0" smtClean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428736"/>
            <a:ext cx="7501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Европе книгопечатание начало распространяться в середине XV века, когда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Иоганн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Гутенберг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Германии напечатал 42-строчную Библию - первое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полнообъёмное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печатное издание в Европе, признанное шедевром ранней печати.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Иван Фёдоров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1564 году в Москве совместно с Петром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Мстиславцем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выпустил первую русскую книгу "Апостол".</a:t>
            </a:r>
          </a:p>
        </p:txBody>
      </p:sp>
      <p:pic>
        <p:nvPicPr>
          <p:cNvPr id="11266" name="Picture 2" descr="http://russian7.ru/wp-content/uploads/2013/02/4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071810"/>
            <a:ext cx="5962863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8572528" y="2142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Рейтинг самых читаемых книг </a:t>
            </a:r>
            <a:endParaRPr lang="ru-RU" sz="36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071546"/>
          <a:ext cx="828680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218" name="Picture 2" descr="Анимашки Книг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052736"/>
            <a:ext cx="720080" cy="7200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528" y="2142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3643338"/>
          </a:xfrm>
        </p:spPr>
        <p:txBody>
          <a:bodyPr>
            <a:noAutofit/>
          </a:bodyPr>
          <a:lstStyle/>
          <a:p>
            <a:r>
              <a:rPr lang="ru-RU" sz="72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Результаты анкетирования</a:t>
            </a:r>
            <a:endParaRPr lang="ru-RU" sz="72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Анимашки Книг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212976"/>
            <a:ext cx="3168352" cy="31683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528" y="2142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Сегодня люди уделяют книгам очень мало времени. Особенно это проявляется у подрастающего поколения. Мы провели опрос у школьников и выявили: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59632" y="1772816"/>
          <a:ext cx="714380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0" name="AutoShape 2" descr="C:\Users\Владелец\Desktop\knigi-190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C:\Users\Владелец\Desktop\knigi-190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572528" y="2142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 из самых обнадеживающих результатов дал вопрос: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85918" y="1714488"/>
          <a:ext cx="592935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434" name="Picture 2" descr="Анимашки книги, книги анимированные, разные анимашки | Smayli.ru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844824"/>
            <a:ext cx="1517707" cy="14401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528" y="2142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14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285852" y="928670"/>
          <a:ext cx="685804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6" name="Picture 2" descr="Анимашки Книг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268760"/>
            <a:ext cx="1316718" cy="11521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528" y="2142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Учителя по своей профессии тесно связаны с книгами и мы им тоже задали несколько вопросов.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85852" y="1571612"/>
          <a:ext cx="71438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http://www.wikiwall.ru/files/widgets/38260.gif?rand=17691331117723247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19050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572528" y="2142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16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187624" y="620688"/>
          <a:ext cx="69847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http://www.wikiwall.ru/files/widgets/38256.jpg?rand=206123528287774230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052736"/>
            <a:ext cx="20955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572528" y="2142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17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также всем опрошенным мы задали главный вопрос нашего проекта. И вот какие результаты мы получили: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214414" y="1714488"/>
          <a:ext cx="721523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72528" y="2142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18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Статистика из библиотеки</a:t>
            </a:r>
            <a:endParaRPr lang="ru-RU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504351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1-4 классов 81.3%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учащихся берут книги в школьной библиотеке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5-9 классов 72.9%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учащихся берут книги в школьной библиотеке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10-11 классов 95.6%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учащихся берут книги в школьной библиотеке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библиотеке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им. Чехова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берут книги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11%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наших учеников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библиотеке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им. Крупской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берут книги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6%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наших учеников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библиотеке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им. Гайдара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берут книги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4%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наших учеников</a:t>
            </a:r>
          </a:p>
          <a:p>
            <a:pPr algn="ctr"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528" y="2142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Оглавление</a:t>
            </a:r>
            <a:endParaRPr lang="ru-RU" sz="48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hlinkClick r:id="rId2" action="ppaction://hlinksldjump"/>
              </a:rPr>
              <a:t>План по решению проблемы</a:t>
            </a: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hlinkClick r:id="rId3" action="ppaction://hlinksldjump"/>
              </a:rPr>
              <a:t>Цель проекта</a:t>
            </a: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hlinkClick r:id="rId4" action="ppaction://hlinksldjump"/>
              </a:rPr>
              <a:t>Задачи проекта</a:t>
            </a: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hlinkClick r:id="rId5" action="ppaction://hlinksldjump"/>
              </a:rPr>
              <a:t>Идея проекта</a:t>
            </a: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hlinkClick r:id="rId6" action="ppaction://hlinksldjump"/>
              </a:rPr>
              <a:t>Основополагающий вопрос</a:t>
            </a: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hlinkClick r:id="rId7" action="ppaction://hlinksldjump"/>
              </a:rPr>
              <a:t>Главная проблема</a:t>
            </a: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hlinkClick r:id="rId8" action="ppaction://hlinksldjump"/>
              </a:rPr>
              <a:t>Справка из истории</a:t>
            </a: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hlinkClick r:id="rId9" action="ppaction://hlinksldjump"/>
              </a:rPr>
              <a:t>Рейтинг самых читаемых книг</a:t>
            </a: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hlinkClick r:id="rId10" action="ppaction://hlinksldjump"/>
              </a:rPr>
              <a:t>Результаты анкетирования</a:t>
            </a: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hlinkClick r:id="rId11" action="ppaction://hlinksldjump"/>
              </a:rPr>
              <a:t>Статистика библиотеки</a:t>
            </a: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hlinkClick r:id="" action="ppaction://noaction"/>
              </a:rPr>
              <a:t>Выводы</a:t>
            </a:r>
            <a:endParaRPr lang="ru-RU" dirty="0" smtClean="0"/>
          </a:p>
          <a:p>
            <a:pPr algn="ctr">
              <a:buFont typeface="Wingdings" pitchFamily="2" charset="2"/>
              <a:buChar char="ü"/>
            </a:pPr>
            <a:endParaRPr lang="ru-RU" dirty="0" smtClean="0"/>
          </a:p>
          <a:p>
            <a:pPr algn="ctr">
              <a:buFont typeface="Wingdings" pitchFamily="2" charset="2"/>
              <a:buChar char="ü"/>
            </a:pPr>
            <a:endParaRPr lang="ru-RU" dirty="0" smtClean="0"/>
          </a:p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528" y="21429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95536" y="1052736"/>
            <a:ext cx="822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Лучшие из книг те, которые дают больше всего пищи для размышлений, и при этом на самые различные темы</a:t>
            </a:r>
          </a:p>
          <a:p>
            <a:pPr algn="r">
              <a:spcBef>
                <a:spcPct val="50000"/>
              </a:spcBef>
            </a:pPr>
            <a:r>
              <a:rPr lang="ru-RU" altLang="ru-RU" sz="3200" dirty="0"/>
              <a:t>А.Франс</a:t>
            </a:r>
          </a:p>
        </p:txBody>
      </p:sp>
      <p:pic>
        <p:nvPicPr>
          <p:cNvPr id="5" name="Picture 5" descr="uchi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24944"/>
            <a:ext cx="3817292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8572528" y="2142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1071546"/>
            <a:ext cx="5872146" cy="1143008"/>
          </a:xfrm>
        </p:spPr>
        <p:txBody>
          <a:bodyPr>
            <a:normAutofit fontScale="90000"/>
          </a:bodyPr>
          <a:lstStyle/>
          <a:p>
            <a:pPr algn="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Люди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перестают мыслить, когда перестают читать. Ни о чем не думает лишь тот, кто ничего не читает.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. Дидро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628800"/>
            <a:ext cx="8219256" cy="4792805"/>
          </a:xfrm>
        </p:spPr>
        <p:txBody>
          <a:bodyPr>
            <a:normAutofit lnSpcReduction="10000"/>
          </a:bodyPr>
          <a:lstStyle/>
          <a:p>
            <a:pPr indent="34290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</a:p>
          <a:p>
            <a:pPr indent="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основании результатов данного исследования доказано, что проблема нехватки чтения существует не только у подростков, но и у взрослых. В связи с чем мы можем наблюдать нехватку образованности примерно 30-40% населения страны. В результате проведенных мероприятий мы наблюдали приток читателей в библиотеку в 2 раза превышающий обычный. Из чего можно сделать вывод, что для некоторых учеников нашей школы наша работа не прошла бесследно и они наконец осознали, что чтение необходимо для того, чтобы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узнавать много нового, развивать фантазию и воображение, учиться мыслить, развивать логику и просто интересно проводить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время. В книгах даны решения многих злободневных проблем нашего общества и если бы мы дали себе труд их прочитать, то уберегли бы себя от множества ошибок, совершенных еще много лет назад.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28" y="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00369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583362"/>
          </a:xfrm>
        </p:spPr>
        <p:txBody>
          <a:bodyPr>
            <a:normAutofit/>
          </a:bodyPr>
          <a:lstStyle/>
          <a:p>
            <a:r>
              <a:rPr lang="ru-RU" sz="96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96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6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br>
              <a:rPr lang="ru-RU" sz="96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6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96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План по решению проблемы</a:t>
            </a:r>
            <a:endParaRPr lang="ru-RU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классные часы, направленные на разъяснение ученикам важности книг в современном мире</a:t>
            </a:r>
          </a:p>
          <a:p>
            <a:pPr marL="342900" lvl="8" indent="-342900" algn="ctr"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Привлечь родителей к решению данной проблемы</a:t>
            </a:r>
          </a:p>
          <a:p>
            <a:pPr marL="342900" lvl="8" indent="-342900" algn="ctr"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Провести анкетирование учеников, для того чтобы убедиться в успехе проведенных мероприятий</a:t>
            </a:r>
          </a:p>
          <a:p>
            <a:pPr algn="ctr">
              <a:buFont typeface="Wingdings" pitchFamily="2" charset="2"/>
              <a:buChar char="ü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28" y="2142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Цель проекта:</a:t>
            </a:r>
            <a:endParaRPr lang="ru-RU" sz="48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00174"/>
            <a:ext cx="7500990" cy="3411543"/>
          </a:xfrm>
        </p:spPr>
        <p:txBody>
          <a:bodyPr>
            <a:normAutofit/>
          </a:bodyPr>
          <a:lstStyle/>
          <a:p>
            <a:pPr lvl="4" algn="ctr"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Доказать и сформировать потребность чтения книг у подростков</a:t>
            </a:r>
          </a:p>
        </p:txBody>
      </p:sp>
      <p:pic>
        <p:nvPicPr>
          <p:cNvPr id="4" name="Рисунок 3" descr="http://www.wikiwall.ru/files/widgets/3825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3286124"/>
            <a:ext cx="2857520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929058" y="4143380"/>
            <a:ext cx="478634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«Что за наслаждение находится в хорошей библиотеке. Смотреть на книги - и то уже счастье». Чарльз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Лэм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72528" y="2142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11831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Задачи проекта:</a:t>
            </a:r>
            <a:endParaRPr lang="ru-RU" sz="48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Обработка, обобщение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анализирование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полученной информации в результате проведенных анкетирования, интервью и эксперимента;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умения выбирать книги для чтения, бережно относиться к книгам;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Привитие интереса к чтению книг;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навыков осознанного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28" y="2142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9809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Идея проекта:</a:t>
            </a:r>
            <a:endParaRPr lang="ru-RU" sz="48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Обработка, обобщение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анализирование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полученной информации в результате проведенных анкетирования, интервью и эксперимента;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умения выбирать книги для чтения, бережно относиться к книгам;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Привитие интереса к чтению книг;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навыков осознанного чтения</a:t>
            </a:r>
          </a:p>
        </p:txBody>
      </p:sp>
      <p:pic>
        <p:nvPicPr>
          <p:cNvPr id="4" name="Рисунок 3" descr="http://www.wikiwall.ru/files/widgets/38256.jpg?rand=206123528287774230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4214818"/>
            <a:ext cx="3357586" cy="23574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8572528" y="2142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20627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ru-RU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Основополагающий вопрос</a:t>
            </a:r>
            <a:endParaRPr lang="ru-RU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сделать так, чтобы мир продолжал развиваться в лучшую сторону?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open.az/uploads/posts/2012-02/1328515247_pe5flr65iovag4e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857496"/>
            <a:ext cx="3548054" cy="3540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4" name="Picture 2" descr="Смайлы Думы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740330" cy="5040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528" y="2142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3980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Главная проблема</a:t>
            </a:r>
            <a:endParaRPr lang="ru-RU" sz="48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федерального агентства по печати и массовым коммуникациям показало, что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35% россиян вообще не читают книг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около половины имеет в домашней библиотеке меньше сотни книг.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Ежедневно читают всего 22% опрошенных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последние 15 лет эта цифра снизилась на 9%.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28" y="2142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История возникновения книги</a:t>
            </a:r>
            <a:endParaRPr lang="ru-RU" sz="48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26" y="1928802"/>
            <a:ext cx="87868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Еще в древности,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изобретения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древними цивилизациями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систем записи люди начали использовать для письма почти всё, на чём можно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писать. Уже  тогда люди осознавали какую ценность имеют записи и книги не только в этот период, но и для будущего поколения. 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Первое время после появления книг, они писались исключительно церковной тематики. Позднее в монастырях стали вестись летописи, благодаря которым мы можем знать о жизни в тот период даже спустя многовековую историю.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До совсем недавнего времени книги были огромной редкостью и драгоценностью. Семья у которой была дома книга считалась самой богатой.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Только  к середине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века книга перестала относится исключительно к церковной тематике. Появилась поэзия и рассказы, которые содержали в себе различные поучительные притчи, которые актуальны и в наше время. И как  жаль, что многие люди сегодня перестали осознавать их ценность.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28" y="2142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673</Words>
  <Application>Microsoft Office PowerPoint</Application>
  <PresentationFormat>Экран 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Учитесь и читайте. Читайте книги серьёзные. Жизнь сделает остальное Достоевский Ф.М.  «Почему люди не читают?»</vt:lpstr>
      <vt:lpstr>Оглавление</vt:lpstr>
      <vt:lpstr>План по решению проблемы</vt:lpstr>
      <vt:lpstr>Цель проекта:</vt:lpstr>
      <vt:lpstr>Задачи проекта:</vt:lpstr>
      <vt:lpstr>Идея проекта:</vt:lpstr>
      <vt:lpstr>Основополагающий вопрос</vt:lpstr>
      <vt:lpstr>Главная проблема</vt:lpstr>
      <vt:lpstr>История возникновения книги</vt:lpstr>
      <vt:lpstr>Презентация PowerPoint</vt:lpstr>
      <vt:lpstr>Рейтинг самых читаемых книг </vt:lpstr>
      <vt:lpstr>Результаты анкетирования</vt:lpstr>
      <vt:lpstr>Сегодня люди уделяют книгам очень мало времени. Особенно это проявляется у подрастающего поколения. Мы провели опрос у школьников и выявили: </vt:lpstr>
      <vt:lpstr>Один из самых обнадеживающих результатов дал вопрос:</vt:lpstr>
      <vt:lpstr>Презентация PowerPoint</vt:lpstr>
      <vt:lpstr>Учителя по своей профессии тесно связаны с книгами и мы им тоже задали несколько вопросов.  </vt:lpstr>
      <vt:lpstr>Презентация PowerPoint</vt:lpstr>
      <vt:lpstr>А также всем опрошенным мы задали главный вопрос нашего проекта. И вот какие результаты мы получили:</vt:lpstr>
      <vt:lpstr>Статистика из библиотеки</vt:lpstr>
      <vt:lpstr>Лучшие из книг те, которые дают больше всего пищи для размышлений, и при этом на самые различные темы А.Франс</vt:lpstr>
      <vt:lpstr>Люди перестают мыслить, когда перестают читать. Ни о чем не думает лишь тот, кто ничего не читает.   Д. Дидро  </vt:lpstr>
      <vt:lpstr>Спасибо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книги</dc:title>
  <dc:creator>ТехноПолюс</dc:creator>
  <cp:lastModifiedBy>Татьяна</cp:lastModifiedBy>
  <cp:revision>42</cp:revision>
  <dcterms:created xsi:type="dcterms:W3CDTF">2014-03-28T13:57:17Z</dcterms:created>
  <dcterms:modified xsi:type="dcterms:W3CDTF">2017-02-19T06:54:45Z</dcterms:modified>
</cp:coreProperties>
</file>