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8" r:id="rId2"/>
    <p:sldId id="292" r:id="rId3"/>
    <p:sldId id="260" r:id="rId4"/>
    <p:sldId id="281" r:id="rId5"/>
    <p:sldId id="256" r:id="rId6"/>
    <p:sldId id="257" r:id="rId7"/>
    <p:sldId id="259" r:id="rId8"/>
    <p:sldId id="261" r:id="rId9"/>
    <p:sldId id="275" r:id="rId10"/>
    <p:sldId id="264" r:id="rId11"/>
    <p:sldId id="279" r:id="rId12"/>
    <p:sldId id="265" r:id="rId13"/>
    <p:sldId id="266" r:id="rId14"/>
    <p:sldId id="274" r:id="rId15"/>
    <p:sldId id="272" r:id="rId16"/>
    <p:sldId id="273" r:id="rId17"/>
    <p:sldId id="270" r:id="rId18"/>
    <p:sldId id="267" r:id="rId19"/>
    <p:sldId id="283" r:id="rId20"/>
    <p:sldId id="269" r:id="rId21"/>
    <p:sldId id="287" r:id="rId22"/>
    <p:sldId id="268" r:id="rId23"/>
    <p:sldId id="286" r:id="rId24"/>
    <p:sldId id="291" r:id="rId25"/>
    <p:sldId id="278" r:id="rId26"/>
    <p:sldId id="271" r:id="rId27"/>
    <p:sldId id="277" r:id="rId28"/>
    <p:sldId id="276" r:id="rId29"/>
    <p:sldId id="290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47" autoAdjust="0"/>
  </p:normalViewPr>
  <p:slideViewPr>
    <p:cSldViewPr>
      <p:cViewPr>
        <p:scale>
          <a:sx n="70" d="100"/>
          <a:sy n="70" d="100"/>
        </p:scale>
        <p:origin x="-135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B7780-2ACE-4A1E-8830-36F19060FEB7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947E8-F009-414F-8155-85C946327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7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947E8-F009-414F-8155-85C946327DB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765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947E8-F009-414F-8155-85C946327DB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94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AC7B-0A42-4E81-A975-81B35B7F9009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0DC1-D23F-4326-8423-8389FCE88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429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AC7B-0A42-4E81-A975-81B35B7F9009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0DC1-D23F-4326-8423-8389FCE88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54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AC7B-0A42-4E81-A975-81B35B7F9009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0DC1-D23F-4326-8423-8389FCE88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69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AC7B-0A42-4E81-A975-81B35B7F9009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0DC1-D23F-4326-8423-8389FCE88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53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AC7B-0A42-4E81-A975-81B35B7F9009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0DC1-D23F-4326-8423-8389FCE88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86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AC7B-0A42-4E81-A975-81B35B7F9009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0DC1-D23F-4326-8423-8389FCE88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53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AC7B-0A42-4E81-A975-81B35B7F9009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0DC1-D23F-4326-8423-8389FCE88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91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AC7B-0A42-4E81-A975-81B35B7F9009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0DC1-D23F-4326-8423-8389FCE88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92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AC7B-0A42-4E81-A975-81B35B7F9009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0DC1-D23F-4326-8423-8389FCE88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29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AC7B-0A42-4E81-A975-81B35B7F9009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0DC1-D23F-4326-8423-8389FCE88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89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AC7B-0A42-4E81-A975-81B35B7F9009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0DC1-D23F-4326-8423-8389FCE88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734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1AC7B-0A42-4E81-A975-81B35B7F9009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30DC1-D23F-4326-8423-8389FCE88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86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amyatnaroda.mil.ru/heroes/podvig-chelovek_nagrazhdenie1749960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myatnaroda.mil.ru/heroes/memorial-chelovek_dopolnitelnoe_donesenie70366161/" TargetMode="External"/><Relationship Id="rId4" Type="http://schemas.openxmlformats.org/officeDocument/2006/relationships/hyperlink" Target="https://pamyatnaroda.mil.ru/heroes/podvig-chelovek_nagrazhdenie4631283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" y="0"/>
            <a:ext cx="9145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125" y="1360"/>
            <a:ext cx="9145125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Gabriola" panose="04040605051002020D02" pitchFamily="82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2800" b="1" dirty="0">
                <a:latin typeface="Gabriola" panose="04040605051002020D02" pitchFamily="82" charset="0"/>
              </a:rPr>
              <a:t>«</a:t>
            </a:r>
            <a:r>
              <a:rPr lang="ru-RU" sz="2800" b="1" dirty="0" err="1">
                <a:latin typeface="Gabriola" panose="04040605051002020D02" pitchFamily="82" charset="0"/>
              </a:rPr>
              <a:t>Буныревская</a:t>
            </a:r>
            <a:r>
              <a:rPr lang="ru-RU" sz="2800" b="1" dirty="0">
                <a:latin typeface="Gabriola" panose="04040605051002020D02" pitchFamily="82" charset="0"/>
              </a:rPr>
              <a:t> средняя общеобразовательная школа № 14» </a:t>
            </a:r>
            <a:endParaRPr lang="ru-RU" sz="2800" b="1" dirty="0" smtClean="0">
              <a:latin typeface="Gabriola" panose="04040605051002020D02" pitchFamily="82" charset="0"/>
            </a:endParaRPr>
          </a:p>
          <a:p>
            <a:pPr algn="ctr"/>
            <a:r>
              <a:rPr lang="ru-RU" sz="2000" b="1" dirty="0" smtClean="0">
                <a:latin typeface="Gabriola" panose="04040605051002020D02" pitchFamily="82" charset="0"/>
              </a:rPr>
              <a:t>301360, Тульская область, </a:t>
            </a:r>
            <a:r>
              <a:rPr lang="ru-RU" sz="2000" b="1" dirty="0">
                <a:latin typeface="Gabriola" panose="04040605051002020D02" pitchFamily="82" charset="0"/>
              </a:rPr>
              <a:t>А</a:t>
            </a:r>
            <a:r>
              <a:rPr lang="ru-RU" sz="2000" b="1" dirty="0" smtClean="0">
                <a:latin typeface="Gabriola" panose="04040605051002020D02" pitchFamily="82" charset="0"/>
              </a:rPr>
              <a:t>лексинский район, с. </a:t>
            </a:r>
            <a:r>
              <a:rPr lang="ru-RU" sz="2000" b="1" dirty="0" err="1" smtClean="0">
                <a:latin typeface="Gabriola" panose="04040605051002020D02" pitchFamily="82" charset="0"/>
              </a:rPr>
              <a:t>Бунырево</a:t>
            </a:r>
            <a:r>
              <a:rPr lang="ru-RU" sz="2000" b="1" dirty="0" smtClean="0">
                <a:latin typeface="Gabriola" panose="04040605051002020D02" pitchFamily="82" charset="0"/>
              </a:rPr>
              <a:t>, улица </a:t>
            </a:r>
            <a:r>
              <a:rPr lang="ru-RU" sz="2000" b="1" dirty="0" err="1" smtClean="0">
                <a:latin typeface="Gabriola" panose="04040605051002020D02" pitchFamily="82" charset="0"/>
              </a:rPr>
              <a:t>Приокская</a:t>
            </a:r>
            <a:r>
              <a:rPr lang="ru-RU" sz="2000" b="1" dirty="0" smtClean="0">
                <a:latin typeface="Gabriola" panose="04040605051002020D02" pitchFamily="82" charset="0"/>
              </a:rPr>
              <a:t>, д.51</a:t>
            </a:r>
          </a:p>
          <a:p>
            <a:pPr algn="ctr"/>
            <a:endParaRPr lang="ru-RU" sz="2000" b="1" dirty="0" smtClean="0">
              <a:latin typeface="Gabriola" panose="04040605051002020D02" pitchFamily="82" charset="0"/>
            </a:endParaRPr>
          </a:p>
          <a:p>
            <a:pPr algn="ctr"/>
            <a:endParaRPr lang="ru-RU" sz="3200" b="1" dirty="0" smtClean="0">
              <a:latin typeface="Gabriola" panose="04040605051002020D02" pitchFamily="82" charset="0"/>
            </a:endParaRPr>
          </a:p>
          <a:p>
            <a:pPr algn="ctr"/>
            <a:endParaRPr lang="ru-RU" sz="3200" b="1" dirty="0" smtClean="0">
              <a:latin typeface="Gabriola" panose="04040605051002020D02" pitchFamily="82" charset="0"/>
            </a:endParaRPr>
          </a:p>
          <a:p>
            <a:pPr algn="ctr"/>
            <a:r>
              <a:rPr lang="ru-RU" sz="4000" b="1" dirty="0" smtClean="0">
                <a:latin typeface="Gabriola" panose="04040605051002020D02" pitchFamily="82" charset="0"/>
              </a:rPr>
              <a:t>Всё это из нашей  истории строки…</a:t>
            </a:r>
          </a:p>
          <a:p>
            <a:endParaRPr lang="ru-RU" sz="4000" b="1" dirty="0">
              <a:latin typeface="Gabriola" panose="04040605051002020D02" pitchFamily="82" charset="0"/>
            </a:endParaRPr>
          </a:p>
          <a:p>
            <a:pPr algn="r"/>
            <a:endParaRPr lang="ru-RU" sz="3200" b="1" dirty="0" smtClean="0">
              <a:latin typeface="Gabriola" panose="04040605051002020D02" pitchFamily="82" charset="0"/>
            </a:endParaRPr>
          </a:p>
          <a:p>
            <a:pPr algn="r"/>
            <a:r>
              <a:rPr lang="ru-RU" sz="2400" b="1" dirty="0" smtClean="0">
                <a:latin typeface="Gabriola" panose="04040605051002020D02" pitchFamily="82" charset="0"/>
              </a:rPr>
              <a:t>Выполнил</a:t>
            </a:r>
            <a:r>
              <a:rPr lang="ru-RU" sz="2400" b="1" dirty="0">
                <a:latin typeface="Gabriola" panose="04040605051002020D02" pitchFamily="82" charset="0"/>
              </a:rPr>
              <a:t>:</a:t>
            </a:r>
          </a:p>
          <a:p>
            <a:pPr algn="r"/>
            <a:r>
              <a:rPr lang="ru-RU" sz="2400" b="1" dirty="0" smtClean="0">
                <a:latin typeface="Gabriola" panose="04040605051002020D02" pitchFamily="82" charset="0"/>
              </a:rPr>
              <a:t>Кучерский Владимир, 16 лет</a:t>
            </a:r>
            <a:endParaRPr lang="ru-RU" sz="2400" b="1" dirty="0">
              <a:latin typeface="Gabriola" panose="04040605051002020D02" pitchFamily="82" charset="0"/>
            </a:endParaRPr>
          </a:p>
          <a:p>
            <a:pPr algn="r"/>
            <a:endParaRPr lang="ru-RU" sz="2400" b="1" dirty="0">
              <a:latin typeface="Gabriola" panose="04040605051002020D02" pitchFamily="82" charset="0"/>
            </a:endParaRPr>
          </a:p>
          <a:p>
            <a:pPr algn="r"/>
            <a:r>
              <a:rPr lang="ru-RU" sz="2400" b="1" dirty="0" smtClean="0">
                <a:latin typeface="Gabriola" panose="04040605051002020D02" pitchFamily="82" charset="0"/>
              </a:rPr>
              <a:t>Руководитель:</a:t>
            </a:r>
            <a:endParaRPr lang="ru-RU" sz="2400" b="1" dirty="0">
              <a:latin typeface="Gabriola" panose="04040605051002020D02" pitchFamily="82" charset="0"/>
            </a:endParaRPr>
          </a:p>
          <a:p>
            <a:pPr algn="r"/>
            <a:r>
              <a:rPr lang="ru-RU" sz="2400" b="1" dirty="0" smtClean="0">
                <a:latin typeface="Gabriola" panose="04040605051002020D02" pitchFamily="82" charset="0"/>
              </a:rPr>
              <a:t>Кучерский </a:t>
            </a:r>
            <a:r>
              <a:rPr lang="ru-RU" sz="2400" b="1" dirty="0">
                <a:latin typeface="Gabriola" panose="04040605051002020D02" pitchFamily="82" charset="0"/>
              </a:rPr>
              <a:t>Владислав </a:t>
            </a:r>
            <a:r>
              <a:rPr lang="ru-RU" sz="2400" b="1" dirty="0" smtClean="0">
                <a:latin typeface="Gabriola" panose="04040605051002020D02" pitchFamily="82" charset="0"/>
              </a:rPr>
              <a:t>Анатольевич,</a:t>
            </a:r>
          </a:p>
          <a:p>
            <a:pPr algn="r"/>
            <a:r>
              <a:rPr lang="ru-RU" sz="2400" b="1" dirty="0" smtClean="0">
                <a:latin typeface="Gabriola" panose="04040605051002020D02" pitchFamily="82" charset="0"/>
              </a:rPr>
              <a:t>учитель истории и обществознания </a:t>
            </a:r>
          </a:p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2017 </a:t>
            </a:r>
            <a:r>
              <a:rPr lang="ru-RU" sz="2800" b="1" dirty="0">
                <a:latin typeface="Gabriola" panose="04040605051002020D02" pitchFamily="82" charset="0"/>
              </a:rPr>
              <a:t>год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9970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931" y="44624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КУЧЕРСКИЕ И ЯЩЕНКО– ПЕРЕСЕЛЕНЦЫ ИЗ КИЕВСКОЙ И ПОЛТАВСКОЙ ГУБЕРНИЙ НА ЦЕЛИННЫЕ ЗЕМЛИ АКМОЛИНСКОЙ ГУБЕРНИИ РОССИЙСКОЙ ИМПЕРИИ</a:t>
            </a:r>
            <a:endParaRPr lang="ru-RU" sz="2800" b="1" dirty="0">
              <a:latin typeface="Gabriola" panose="04040605051002020D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1747" y="1988840"/>
            <a:ext cx="648072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</a:t>
            </a:r>
            <a:r>
              <a:rPr lang="ru-RU" sz="2000" dirty="0" smtClean="0"/>
              <a:t>клад семей Кучерских и Ященко в освоение целинных земель значителен: более ста лет живёт  и работает на просторах  Сибири поколение за поколением моих родных. Одни трудились во славу «царя и отечества», другие ударными темпами строили социализм, сейчас благодарные потомки служат на этих землях процветанию России. Каждый из них вписал свою строчку в биографию страны.</a:t>
            </a:r>
          </a:p>
          <a:p>
            <a:r>
              <a:rPr lang="ru-RU" sz="2000" dirty="0" smtClean="0"/>
              <a:t>	Я рад, что в моей родословной есть настоящие сибиряки! </a:t>
            </a:r>
          </a:p>
          <a:p>
            <a:endParaRPr lang="ru-RU" sz="2000" dirty="0" smtClean="0"/>
          </a:p>
          <a:p>
            <a:pPr algn="ctr"/>
            <a:r>
              <a:rPr lang="ru-RU" sz="2000" dirty="0" smtClean="0"/>
              <a:t>Сибиряки!.. Молва не врёт.</a:t>
            </a:r>
          </a:p>
          <a:p>
            <a:pPr algn="ctr"/>
            <a:r>
              <a:rPr lang="ru-RU" sz="2000" dirty="0" smtClean="0"/>
              <a:t>Хоть с бору, с сосенки народ.</a:t>
            </a:r>
          </a:p>
          <a:p>
            <a:pPr algn="ctr"/>
            <a:r>
              <a:rPr lang="ru-RU" sz="2000" dirty="0" smtClean="0"/>
              <a:t>Хоть сборный он, зато отборный!</a:t>
            </a:r>
          </a:p>
          <a:p>
            <a:pPr algn="ctr"/>
            <a:r>
              <a:rPr lang="ru-RU" sz="2000" dirty="0" smtClean="0"/>
              <a:t>Орёл - народ!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165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Жизнь, ты помнишь солдат, что погибли, тебя защищая?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79"/>
            <a:ext cx="8229600" cy="151216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262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931" y="44624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СЛАДКОВ ИВАН АНИСИМОВИЧ, СПИРИДОНОВ ДМИТРИЙ АЛЕКСЕЕВИЧ, КУЧЕРСКИЙ ПАВЕЛ СТЕПАНОВИЧ – </a:t>
            </a:r>
          </a:p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СОЛДАТЫ ОДНОЙ ВОЙНЫ</a:t>
            </a:r>
          </a:p>
        </p:txBody>
      </p:sp>
      <p:pic>
        <p:nvPicPr>
          <p:cNvPr id="1027" name="Picture 3" descr="C:\Users\Ирина\Desktop\Паспорт Сладкова И.А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9619"/>
            <a:ext cx="3873145" cy="516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1432863"/>
            <a:ext cx="46805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Сладков </a:t>
            </a:r>
            <a:r>
              <a:rPr lang="ru-RU" b="1" dirty="0"/>
              <a:t>Иван Анисимович</a:t>
            </a:r>
            <a:endParaRPr lang="ru-RU" dirty="0"/>
          </a:p>
          <a:p>
            <a:r>
              <a:rPr lang="ru-RU" b="1" dirty="0"/>
              <a:t>5 января 1912 – 6 февраля 1943 гг.</a:t>
            </a:r>
            <a:endParaRPr lang="ru-RU" dirty="0"/>
          </a:p>
          <a:p>
            <a:r>
              <a:rPr lang="ru-RU" dirty="0"/>
              <a:t>Мой прадед Иван Анисимович Сладков – участник Великой Отечественной войны! Родился в семье крестьянина Анисима и Пелагеи Сладковых 5 января 1912 года в деревне Верхние </a:t>
            </a:r>
            <a:r>
              <a:rPr lang="ru-RU" dirty="0" err="1"/>
              <a:t>Мармыжи</a:t>
            </a:r>
            <a:r>
              <a:rPr lang="ru-RU" dirty="0"/>
              <a:t> Крапивинского уезда Тульской губернии. До войны жил вместе с женой тоже Пелагеей и детьми в д. </a:t>
            </a:r>
            <a:r>
              <a:rPr lang="ru-RU" dirty="0" err="1"/>
              <a:t>Лёвшино</a:t>
            </a:r>
            <a:r>
              <a:rPr lang="ru-RU" dirty="0"/>
              <a:t> Калужской области, откуда и был призван на войну в 1941 году.</a:t>
            </a:r>
          </a:p>
        </p:txBody>
      </p:sp>
    </p:spTree>
    <p:extLst>
      <p:ext uri="{BB962C8B-B14F-4D97-AF65-F5344CB8AC3E}">
        <p14:creationId xmlns:p14="http://schemas.microsoft.com/office/powerpoint/2010/main" val="379390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Gabriola" panose="04040605051002020D02" pitchFamily="82" charset="0"/>
              </a:rPr>
              <a:t>СЛАДКОВ ИВАН АНИСИМОВИЧ, СПИРИДОНОВ ДМИТРИЙ АЛЕКСЕЕВИЧ, КУЧЕРСКИЙ ПАВЕЛ СТЕПАНОВИЧ – </a:t>
            </a:r>
            <a:br>
              <a:rPr lang="ru-RU" sz="2800" b="1" dirty="0" smtClean="0">
                <a:latin typeface="Gabriola" panose="04040605051002020D02" pitchFamily="82" charset="0"/>
              </a:rPr>
            </a:br>
            <a:r>
              <a:rPr lang="ru-RU" sz="2800" b="1" dirty="0" smtClean="0">
                <a:latin typeface="Gabriola" panose="04040605051002020D02" pitchFamily="82" charset="0"/>
              </a:rPr>
              <a:t>СОЛДАТЫ ОДНОЙ ВОЙНЫ</a:t>
            </a:r>
          </a:p>
        </p:txBody>
      </p:sp>
      <p:pic>
        <p:nvPicPr>
          <p:cNvPr id="5" name="Объект 4" descr="C:\Users\Vitaly.Kuchersky\Desktop\Генеалогия\Сладков И.А.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2592288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275856" y="1412776"/>
            <a:ext cx="51845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Иван </a:t>
            </a:r>
            <a:r>
              <a:rPr lang="ru-RU" dirty="0"/>
              <a:t>Анисимович в качестве сапёра-минёра группы штурма 196-го батальона инженерных заграждений в составе 39-ой отдельной инженерной бригады специального назначения участвовал в операции «Искра» по прорыву блокады Ленинграда в январе 1943 года. В районе южного побережья Ладожского озера смог отличиться в боях с фашистскими захватчиками, «при овладении шоссейной дорогой  </a:t>
            </a:r>
            <a:r>
              <a:rPr lang="ru-RU" dirty="0" err="1"/>
              <a:t>Синявино</a:t>
            </a:r>
            <a:r>
              <a:rPr lang="ru-RU" dirty="0"/>
              <a:t>-Гонтовая Липка отразил контрнаступление превосходящих сил немецких фашистов, беспрерывно вёл интенсивный огонь по атакующему противнику» (из наградного листа: фронтовой приказ №: 6/н от: 25.01.1943, издан: 39 </a:t>
            </a:r>
            <a:r>
              <a:rPr lang="ru-RU" dirty="0" err="1"/>
              <a:t>ОИБр</a:t>
            </a:r>
            <a:r>
              <a:rPr lang="ru-RU" dirty="0"/>
              <a:t>. </a:t>
            </a:r>
            <a:r>
              <a:rPr lang="ru-RU" dirty="0" err="1"/>
              <a:t>Волховского</a:t>
            </a:r>
            <a:r>
              <a:rPr lang="ru-RU" dirty="0"/>
              <a:t> фронта /Архив: ЦАМО/). </a:t>
            </a:r>
          </a:p>
        </p:txBody>
      </p:sp>
    </p:spTree>
    <p:extLst>
      <p:ext uri="{BB962C8B-B14F-4D97-AF65-F5344CB8AC3E}">
        <p14:creationId xmlns:p14="http://schemas.microsoft.com/office/powerpoint/2010/main" val="153955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Gabriola" panose="04040605051002020D02" pitchFamily="82" charset="0"/>
              </a:rPr>
              <a:t>СЛАДКОВ ИВАН АНИСИМОВИЧ, СПИРИДОНОВ ДМИТРИЙ АЛЕКСЕЕВИЧ, КУЧЕРСКИЙ ПАВЕЛ СТЕПАНОВИЧ – </a:t>
            </a:r>
            <a:br>
              <a:rPr lang="ru-RU" sz="2800" b="1" dirty="0" smtClean="0">
                <a:latin typeface="Gabriola" panose="04040605051002020D02" pitchFamily="82" charset="0"/>
              </a:rPr>
            </a:br>
            <a:r>
              <a:rPr lang="ru-RU" sz="2800" b="1" dirty="0" smtClean="0">
                <a:latin typeface="Gabriola" panose="04040605051002020D02" pitchFamily="82" charset="0"/>
              </a:rPr>
              <a:t>СОЛДАТЫ ОДНОЙ ВОЙНЫ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Прадед был ранен 19/20 января 1943 года, 25 января был отмечен высокой </a:t>
            </a:r>
            <a:r>
              <a:rPr lang="ru-RU" dirty="0" smtClean="0"/>
              <a:t>правительственной наградой </a:t>
            </a:r>
            <a:r>
              <a:rPr lang="ru-RU" dirty="0"/>
              <a:t>– медалью «За отвагу» и в госпитале узнал о полном освобождении г. Ленинграда. 6 </a:t>
            </a:r>
            <a:r>
              <a:rPr lang="ru-RU" dirty="0" smtClean="0"/>
              <a:t> февраля  Иван </a:t>
            </a:r>
            <a:r>
              <a:rPr lang="ru-RU" dirty="0"/>
              <a:t>Анисимович  от полученных ран скончался, был захоронен в г. Тихвин Ленинградской области.</a:t>
            </a:r>
          </a:p>
          <a:p>
            <a:r>
              <a:rPr lang="ru-RU" dirty="0"/>
              <a:t>С фронта прабабушке пришло письмо о том, что муж пропал без вести, на поисковых ресурсах министерства обороны РФ есть эта информация. Семьдесят два года родные считали Ивана Анисимовича сгинувшим в мясорубке войны. Семидесятилетие Великой Победы подтолкнуло нас к поиску информации о нашем прадеде Иване Анисимовиче Сладкове, бойце Красной армии.</a:t>
            </a:r>
          </a:p>
          <a:p>
            <a:r>
              <a:rPr lang="ru-RU" dirty="0"/>
              <a:t>Мы узнали, что наш прадед геройски сражался на фронтах Великой Отечественной войны. Нам неизвестно, получил ли Иван Анисимович при жизни заслуженную награду, но главное мы знаем  точно – он не пропал без вести, он погиб смертью храбрых и был похоронен как Солдат!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5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Gabriola" panose="04040605051002020D02" pitchFamily="82" charset="0"/>
              </a:rPr>
              <a:t>СЛАДКОВ ИВАН АНИСИМОВИЧ, СПИРИДОНОВ ДМИТРИЙ АЛЕКСЕЕВИЧ, КУЧЕРСКИЙ ПАВЕЛ СТЕПАНОВИЧ – </a:t>
            </a:r>
            <a:br>
              <a:rPr lang="ru-RU" sz="2800" b="1" dirty="0" smtClean="0">
                <a:latin typeface="Gabriola" panose="04040605051002020D02" pitchFamily="82" charset="0"/>
              </a:rPr>
            </a:br>
            <a:r>
              <a:rPr lang="ru-RU" sz="2800" b="1" dirty="0" smtClean="0">
                <a:latin typeface="Gabriola" panose="04040605051002020D02" pitchFamily="82" charset="0"/>
              </a:rPr>
              <a:t>СОЛДАТЫ ОДНОЙ ВОЙНЫ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40549"/>
            <a:ext cx="7200800" cy="52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5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endParaRPr lang="ru-RU" sz="2800" dirty="0" smtClean="0"/>
          </a:p>
          <a:p>
            <a:pPr marL="0" indent="0" algn="r">
              <a:buNone/>
            </a:pPr>
            <a:r>
              <a:rPr lang="ru-RU" sz="2800" dirty="0" err="1" smtClean="0"/>
              <a:t>Фишева</a:t>
            </a:r>
            <a:r>
              <a:rPr lang="ru-RU" sz="2800" dirty="0" smtClean="0"/>
              <a:t> (</a:t>
            </a:r>
            <a:r>
              <a:rPr lang="ru-RU" sz="2800" dirty="0" err="1" smtClean="0"/>
              <a:t>Фишова</a:t>
            </a:r>
            <a:r>
              <a:rPr lang="ru-RU" sz="2800" dirty="0" smtClean="0"/>
              <a:t>, Николина)Гора.</a:t>
            </a:r>
          </a:p>
          <a:p>
            <a:pPr marL="0" indent="0" algn="r">
              <a:buNone/>
            </a:pPr>
            <a:r>
              <a:rPr lang="ru-RU" sz="2800" dirty="0" smtClean="0"/>
              <a:t>Братское захоронение, где </a:t>
            </a:r>
          </a:p>
          <a:p>
            <a:pPr marL="0" indent="0" algn="r">
              <a:buNone/>
            </a:pPr>
            <a:r>
              <a:rPr lang="ru-RU" sz="2800" dirty="0"/>
              <a:t>п</a:t>
            </a:r>
            <a:r>
              <a:rPr lang="ru-RU" sz="2800" dirty="0" smtClean="0"/>
              <a:t>окоится прадед… </a:t>
            </a:r>
          </a:p>
          <a:p>
            <a:pPr marL="0" indent="0" algn="r">
              <a:buNone/>
            </a:pPr>
            <a:r>
              <a:rPr lang="ru-RU" sz="2800" dirty="0" smtClean="0"/>
              <a:t> </a:t>
            </a:r>
            <a:r>
              <a:rPr lang="en-US" sz="2800" dirty="0" smtClean="0"/>
              <a:t>                                          </a:t>
            </a:r>
          </a:p>
          <a:p>
            <a:pPr marL="0" indent="0" algn="ctr">
              <a:buNone/>
            </a:pPr>
            <a:r>
              <a:rPr lang="en-US" sz="2800" dirty="0" smtClean="0"/>
              <a:t>                                                              ***                             </a:t>
            </a:r>
          </a:p>
          <a:p>
            <a:pPr marL="0" indent="0" algn="r">
              <a:buNone/>
            </a:pPr>
            <a:endParaRPr lang="en-US" sz="2800" dirty="0" smtClean="0"/>
          </a:p>
          <a:p>
            <a:pPr marL="0" indent="0" algn="r">
              <a:buNone/>
            </a:pPr>
            <a:r>
              <a:rPr lang="en-US" sz="2800" dirty="0" smtClean="0"/>
              <a:t>  </a:t>
            </a:r>
            <a:r>
              <a:rPr lang="ru-RU" sz="2800" dirty="0" smtClean="0"/>
              <a:t>Мне не думать об этом нельзя, </a:t>
            </a:r>
            <a:br>
              <a:rPr lang="ru-RU" sz="2800" dirty="0" smtClean="0"/>
            </a:br>
            <a:r>
              <a:rPr lang="ru-RU" sz="2800" dirty="0" smtClean="0"/>
              <a:t>И не помнить </a:t>
            </a:r>
            <a:endParaRPr lang="ru-RU" sz="2800" dirty="0"/>
          </a:p>
          <a:p>
            <a:pPr marL="0" indent="0" algn="r">
              <a:buNone/>
            </a:pPr>
            <a:r>
              <a:rPr lang="ru-RU" sz="2800" dirty="0" smtClean="0"/>
              <a:t>об </a:t>
            </a:r>
            <a:r>
              <a:rPr lang="ru-RU" sz="2800" dirty="0"/>
              <a:t>этом не вправе </a:t>
            </a:r>
            <a:r>
              <a:rPr lang="ru-RU" sz="2800" dirty="0" smtClean="0"/>
              <a:t>я…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Gabriola" panose="04040605051002020D02" pitchFamily="82" charset="0"/>
              </a:rPr>
              <a:t>СЛАДКОВ ИВАН АНИСИМОВИЧ, СПИРИДОНОВ ДМИТРИЙ АЛЕКСЕЕВИЧ, КУЧЕРСКИЙ ПАВЕЛ СТЕПАНОВИЧ – </a:t>
            </a:r>
            <a:br>
              <a:rPr lang="ru-RU" sz="2800" b="1" dirty="0" smtClean="0">
                <a:latin typeface="Gabriola" panose="04040605051002020D02" pitchFamily="82" charset="0"/>
              </a:rPr>
            </a:br>
            <a:r>
              <a:rPr lang="ru-RU" sz="2800" b="1" dirty="0" smtClean="0">
                <a:latin typeface="Gabriola" panose="04040605051002020D02" pitchFamily="82" charset="0"/>
              </a:rPr>
              <a:t>СОЛДАТЫ ОДНОЙ ВОЙНЫ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8990"/>
            <a:ext cx="3456384" cy="477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5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Gabriola" panose="04040605051002020D02" pitchFamily="82" charset="0"/>
              </a:rPr>
              <a:t>СЛАДКОВ ИВАН АНИСИМОВИЧ, СПИРИДОНОВ ДМИТРИЙ АЛЕКСЕЕВИЧ, КУЧЕРСКИЙ ПАВЕЛ СТЕПАНОВИЧ – </a:t>
            </a:r>
            <a:br>
              <a:rPr lang="ru-RU" sz="2800" b="1" dirty="0" smtClean="0">
                <a:latin typeface="Gabriola" panose="04040605051002020D02" pitchFamily="82" charset="0"/>
              </a:rPr>
            </a:br>
            <a:r>
              <a:rPr lang="ru-RU" sz="2800" b="1" dirty="0" smtClean="0">
                <a:latin typeface="Gabriola" panose="04040605051002020D02" pitchFamily="82" charset="0"/>
              </a:rPr>
              <a:t>СОЛДАТЫ ОДНОЙ ВОЙНЫ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87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                                  </a:t>
            </a:r>
            <a:r>
              <a:rPr lang="ru-RU" sz="2000" dirty="0" smtClean="0"/>
              <a:t>Кучерский Павел Степанович 1926 г.р.-                           </a:t>
            </a:r>
          </a:p>
          <a:p>
            <a:pPr marL="0" indent="0" algn="just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участник </a:t>
            </a:r>
            <a:r>
              <a:rPr lang="ru-RU" sz="2000" dirty="0"/>
              <a:t>Великой Отечественной войны </a:t>
            </a: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                                              1941 </a:t>
            </a:r>
            <a:r>
              <a:rPr lang="ru-RU" sz="2000" dirty="0"/>
              <a:t>– 1945 гг. </a:t>
            </a: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 smtClean="0"/>
              <a:t>                                                              Служил  </a:t>
            </a:r>
            <a:r>
              <a:rPr lang="ru-RU" sz="2000" dirty="0"/>
              <a:t>в </a:t>
            </a:r>
            <a:r>
              <a:rPr lang="ru-RU" sz="2000" dirty="0" smtClean="0"/>
              <a:t>составе 122 Стрелкового полка </a:t>
            </a:r>
          </a:p>
          <a:p>
            <a:pPr marL="0" indent="0" algn="just">
              <a:buNone/>
            </a:pPr>
            <a:r>
              <a:rPr lang="ru-RU" sz="2000" dirty="0" smtClean="0"/>
              <a:t>                                                                                                Стрелковой </a:t>
            </a:r>
            <a:r>
              <a:rPr lang="ru-RU" sz="2000" dirty="0"/>
              <a:t>Гатчинской </a:t>
            </a: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                         Краснознаменной дивизии </a:t>
            </a:r>
          </a:p>
          <a:p>
            <a:pPr marL="0" indent="0" algn="just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                             </a:t>
            </a:r>
            <a:r>
              <a:rPr lang="ru-RU" sz="2000" dirty="0"/>
              <a:t>Погиб </a:t>
            </a:r>
            <a:r>
              <a:rPr lang="ru-RU" sz="2000" dirty="0" smtClean="0"/>
              <a:t>29.01.1944 г. в </a:t>
            </a:r>
          </a:p>
          <a:p>
            <a:pPr marL="0" indent="0" algn="just">
              <a:buNone/>
            </a:pPr>
            <a:r>
              <a:rPr lang="ru-RU" sz="2000" dirty="0" smtClean="0"/>
              <a:t>                                                                                           населенном пункте </a:t>
            </a:r>
            <a:r>
              <a:rPr lang="ru-RU" sz="2000" dirty="0" err="1" smtClean="0"/>
              <a:t>Путки</a:t>
            </a:r>
            <a:r>
              <a:rPr lang="ru-RU" sz="2000" dirty="0" smtClean="0"/>
              <a:t> </a:t>
            </a:r>
          </a:p>
          <a:p>
            <a:pPr marL="0" indent="0" algn="just">
              <a:buNone/>
            </a:pPr>
            <a:r>
              <a:rPr lang="ru-RU" sz="2000" dirty="0" smtClean="0"/>
              <a:t>                                                                                                                Эстонской ССР, </a:t>
            </a:r>
          </a:p>
          <a:p>
            <a:pPr marL="0" indent="0" algn="just">
              <a:buNone/>
            </a:pPr>
            <a:r>
              <a:rPr lang="ru-RU" sz="2000" dirty="0" smtClean="0"/>
              <a:t>                                                                         где был первоначально похоронен. </a:t>
            </a:r>
          </a:p>
          <a:p>
            <a:pPr marL="0" indent="0" algn="just">
              <a:buNone/>
            </a:pPr>
            <a:r>
              <a:rPr lang="ru-RU" sz="2000" dirty="0" smtClean="0"/>
              <a:t>                                                                                          Перезахоронен в п. Лавры </a:t>
            </a:r>
          </a:p>
          <a:p>
            <a:pPr marL="0" indent="0" algn="just">
              <a:buNone/>
            </a:pPr>
            <a:r>
              <a:rPr lang="ru-RU" sz="2000" dirty="0" smtClean="0"/>
              <a:t>                                                                  Печерского района Псковской области.                                                </a:t>
            </a:r>
            <a:endParaRPr lang="ru-RU" sz="2000" dirty="0"/>
          </a:p>
        </p:txBody>
      </p:sp>
      <p:pic>
        <p:nvPicPr>
          <p:cNvPr id="1026" name="Picture 2" descr="C:\Users\Ирина\Downloads\Кучерский ПАвел Степано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4" y="1556792"/>
            <a:ext cx="3672408" cy="492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5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Gabriola" panose="04040605051002020D02" pitchFamily="82" charset="0"/>
              </a:rPr>
              <a:t>СЛАДКОВ ИВАН АНИСИМОВИЧ, СПИРИДОНОВ ДМИТРИЙ АЛЕКСЕЕВИЧ, КУЧЕРСКИЙ ПАВЕЛ СТЕПАНОВИЧ – </a:t>
            </a:r>
            <a:br>
              <a:rPr lang="ru-RU" sz="2800" b="1" dirty="0" smtClean="0">
                <a:latin typeface="Gabriola" panose="04040605051002020D02" pitchFamily="82" charset="0"/>
              </a:rPr>
            </a:br>
            <a:r>
              <a:rPr lang="ru-RU" sz="2800" b="1" dirty="0" smtClean="0">
                <a:latin typeface="Gabriola" panose="04040605051002020D02" pitchFamily="82" charset="0"/>
              </a:rPr>
              <a:t>СОЛДАТЫ ОДНОЙ ВОЙНЫ</a:t>
            </a:r>
            <a:endParaRPr lang="ru-RU" sz="2800" dirty="0"/>
          </a:p>
        </p:txBody>
      </p:sp>
      <p:pic>
        <p:nvPicPr>
          <p:cNvPr id="4098" name="Picture 2" descr="C:\Users\Ирина\Desktop\Спиридонов Дмитрий Алексеевич Гв. красноармеец Разведчик-наблюдатель 151 гвардейского артиллерийского полка 71 гвардейской стрелковой дивизии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507"/>
            <a:ext cx="356118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33040" y="1628507"/>
            <a:ext cx="48062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Спиридонов Дмитрий </a:t>
            </a:r>
            <a:r>
              <a:rPr lang="ru-RU" sz="2800" dirty="0" smtClean="0"/>
              <a:t>Алексеевич- </a:t>
            </a:r>
          </a:p>
          <a:p>
            <a:r>
              <a:rPr lang="ru-RU" sz="2800" dirty="0"/>
              <a:t>р</a:t>
            </a:r>
            <a:r>
              <a:rPr lang="ru-RU" sz="2800" dirty="0" smtClean="0"/>
              <a:t>азведчик-наблюдатель </a:t>
            </a:r>
            <a:r>
              <a:rPr lang="ru-RU" sz="2800" dirty="0"/>
              <a:t>151 гвардейского артиллерийского полка 71 гвардейской стрелковой </a:t>
            </a:r>
            <a:r>
              <a:rPr lang="ru-RU" sz="2800" dirty="0" smtClean="0"/>
              <a:t>дивизии.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655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Gabriola" panose="04040605051002020D02" pitchFamily="82" charset="0"/>
              </a:rPr>
              <a:t>СЛАДКОВ ИВАН АНИСИМОВИЧ, СПИРИДОНОВ ДМИТРИЙ АЛЕКСЕЕВИЧ, КУЧЕРСКИЙ ПАВЕЛ СТЕПАНОВИЧ – </a:t>
            </a:r>
            <a:br>
              <a:rPr lang="ru-RU" sz="2800" b="1" dirty="0" smtClean="0">
                <a:latin typeface="Gabriola" panose="04040605051002020D02" pitchFamily="82" charset="0"/>
              </a:rPr>
            </a:br>
            <a:r>
              <a:rPr lang="ru-RU" sz="2800" b="1" dirty="0" smtClean="0">
                <a:latin typeface="Gabriola" panose="04040605051002020D02" pitchFamily="82" charset="0"/>
              </a:rPr>
              <a:t>СОЛДАТЫ ОДНОЙ ВОЙНЫ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	Из наградного листа: Тов. Спиридонов работал разведчиком батареи, с работой справлялся отлично. За период с мая по июль месяц тов. Спиридонов обнаружил 7 ручных пулеметов противника.</a:t>
            </a:r>
          </a:p>
          <a:p>
            <a:pPr marL="0" indent="0">
              <a:buNone/>
            </a:pPr>
            <a:r>
              <a:rPr lang="ru-RU" sz="2000" dirty="0" smtClean="0"/>
              <a:t>	5 мая 1943г. при выполнении боевой задачи поймать контрольного пленного действовал смело и решительно, первым бросился на убегающего раненого немца, поймал его и доставил в штаб полка. При выполнении этого задания был ранен, но идти в госпиталь отказался, продолжая выполнять работу по разведке.</a:t>
            </a:r>
          </a:p>
          <a:p>
            <a:pPr marL="0" indent="0">
              <a:buNone/>
            </a:pPr>
            <a:r>
              <a:rPr lang="ru-RU" sz="2000" dirty="0" smtClean="0"/>
              <a:t>	Вывод: тов. Спиридонов достоин представления к Правительственной награде  «За отвагу» 27 июля 1943года.</a:t>
            </a:r>
          </a:p>
          <a:p>
            <a:pPr marL="0" indent="0">
              <a:buNone/>
            </a:pPr>
            <a:r>
              <a:rPr lang="ru-RU" sz="2000" dirty="0" smtClean="0"/>
              <a:t>Командир батальона: </a:t>
            </a:r>
            <a:r>
              <a:rPr lang="ru-RU" sz="2000" dirty="0" err="1" smtClean="0"/>
              <a:t>Лукащенко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4612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u="sng" dirty="0" smtClean="0"/>
              <a:t>Объект исследования</a:t>
            </a:r>
            <a:r>
              <a:rPr lang="ru-RU" dirty="0" smtClean="0"/>
              <a:t>: история семьи.</a:t>
            </a:r>
          </a:p>
          <a:p>
            <a:pPr marL="0" indent="0">
              <a:buNone/>
            </a:pPr>
            <a:r>
              <a:rPr lang="ru-RU" u="sng" dirty="0" smtClean="0"/>
              <a:t>Цель</a:t>
            </a:r>
            <a:r>
              <a:rPr lang="ru-RU" smtClean="0"/>
              <a:t>: рассмотреть роль </a:t>
            </a:r>
            <a:r>
              <a:rPr lang="ru-RU" dirty="0" smtClean="0"/>
              <a:t>истории своей семьи  в истории России.</a:t>
            </a:r>
          </a:p>
          <a:p>
            <a:pPr marL="0" indent="0">
              <a:buNone/>
            </a:pPr>
            <a:r>
              <a:rPr lang="ru-RU" u="sng" dirty="0" smtClean="0"/>
              <a:t>Задачи</a:t>
            </a:r>
            <a:r>
              <a:rPr lang="ru-RU" dirty="0" smtClean="0"/>
              <a:t>: </a:t>
            </a:r>
          </a:p>
          <a:p>
            <a:pPr marL="0" indent="0">
              <a:buNone/>
            </a:pPr>
            <a:r>
              <a:rPr lang="ru-RU" dirty="0" smtClean="0"/>
              <a:t>-определить основные вехи в истории семьи; -выявить связь истории семьи с историей страны;</a:t>
            </a:r>
          </a:p>
          <a:p>
            <a:pPr marL="0" indent="0">
              <a:buNone/>
            </a:pPr>
            <a:r>
              <a:rPr lang="ru-RU" dirty="0" smtClean="0"/>
              <a:t>-обобщить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наиболее ценный материал об истории семьи для последующих </a:t>
            </a:r>
            <a:r>
              <a:rPr lang="ru-RU" dirty="0" smtClean="0">
                <a:cs typeface="Times New Roman" pitchFamily="18" charset="0"/>
              </a:rPr>
              <a:t>поколений.</a:t>
            </a:r>
            <a:endParaRPr lang="ru-RU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u="sng" dirty="0" smtClean="0"/>
              <a:t>Гипотеза исследования</a:t>
            </a:r>
            <a:r>
              <a:rPr lang="ru-RU" dirty="0" smtClean="0"/>
              <a:t>: простые  люди также являются творцами истории.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62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Gabriola" panose="04040605051002020D02" pitchFamily="82" charset="0"/>
              </a:rPr>
              <a:t>СЛАДКОВ ИВАН АНИСИМОВИЧ, СПИРИДОНОВ ДМИТРИЙ АЛЕКСЕЕВИЧ, КУЧЕРСКИЙ ПАВЕЛ СТЕПАНОВИЧ – </a:t>
            </a:r>
            <a:br>
              <a:rPr lang="ru-RU" sz="2800" b="1" dirty="0" smtClean="0">
                <a:latin typeface="Gabriola" panose="04040605051002020D02" pitchFamily="82" charset="0"/>
              </a:rPr>
            </a:br>
            <a:r>
              <a:rPr lang="ru-RU" sz="2800" b="1" dirty="0" smtClean="0">
                <a:latin typeface="Gabriola" panose="04040605051002020D02" pitchFamily="82" charset="0"/>
              </a:rPr>
              <a:t>СОЛДАТЫ ОДНОЙ ВОЙНЫ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Ирина\Downloads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13690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5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Gabriola" pitchFamily="82" charset="0"/>
              </a:rPr>
              <a:t>СЛАДКОВ ИВАН АНИСИМОВИЧ, СПИРИДОНОВ ДМИТРИЙ АЛЕКСЕЕВИЧ, КУЧЕРСКИЙ ПАВЕЛ СТЕПАНОВИЧ – 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СОЛДАТЫ ОДНОЙ ВОЙНЫ</a:t>
            </a:r>
            <a:endParaRPr lang="ru-RU" sz="2800" b="1" dirty="0">
              <a:latin typeface="Gabriola" pitchFamily="82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Из архива. Описание ещё одного подвига Спиридонова </a:t>
            </a:r>
            <a:r>
              <a:rPr lang="ru-RU" sz="2000" dirty="0"/>
              <a:t> </a:t>
            </a:r>
            <a:r>
              <a:rPr lang="ru-RU" sz="2000" dirty="0" smtClean="0"/>
              <a:t>Д.А.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 smtClean="0"/>
              <a:t> Во время наступательных боёв 22.06.1944г</a:t>
            </a:r>
            <a:r>
              <a:rPr lang="ru-RU" dirty="0" smtClean="0"/>
              <a:t>.</a:t>
            </a:r>
            <a:r>
              <a:rPr lang="ru-RU" sz="2000" dirty="0" smtClean="0"/>
              <a:t>всё время находился в боевых порядках пехоты. Засекал огневые точки противника, которые были уничтожены огнём артиллерии дивизиона. Всего в районе дер. Орехи им было обнаружено и засечено 3 станковых пулемёта,81 мм миномётная батарея и Дзот.</a:t>
            </a:r>
          </a:p>
          <a:p>
            <a:pPr marL="0" indent="0">
              <a:buNone/>
            </a:pPr>
            <a:r>
              <a:rPr lang="ru-RU" sz="2000" dirty="0" smtClean="0"/>
              <a:t>	Во время форсирования через реку Западная  Двина он одним из первых перебрался  вплавь на левый берег её, выбрал наблюдательный пункт, продолжал наблюдение за противником.</a:t>
            </a:r>
          </a:p>
          <a:p>
            <a:pPr marL="0" indent="0">
              <a:buNone/>
            </a:pPr>
            <a:r>
              <a:rPr lang="ru-RU" sz="2000" dirty="0" smtClean="0"/>
              <a:t>	При высадке на левый берег реки в личной схватке с противником уничтожил из автомата 6 солдат.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4612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Gabriola" panose="04040605051002020D02" pitchFamily="82" charset="0"/>
              </a:rPr>
              <a:t>СЛАДКОВ ИВАН АНИСИМОВИЧ, СПИРИДОНОВ ДМИТРИЙ АЛЕКСЕЕВИЧ, КУЧЕРСКИЙ ПАВЕЛ СТЕПАНОВИЧ – </a:t>
            </a:r>
            <a:br>
              <a:rPr lang="ru-RU" sz="2800" b="1" dirty="0" smtClean="0">
                <a:latin typeface="Gabriola" panose="04040605051002020D02" pitchFamily="82" charset="0"/>
              </a:rPr>
            </a:br>
            <a:r>
              <a:rPr lang="ru-RU" sz="2800" b="1" dirty="0" smtClean="0">
                <a:latin typeface="Gabriola" panose="04040605051002020D02" pitchFamily="82" charset="0"/>
              </a:rPr>
              <a:t>СОЛДАТЫ ОДНОЙ ВОЙНЫ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Ирина\Downloads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22" y="1601416"/>
            <a:ext cx="892899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5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036496" cy="674136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…грозная </a:t>
            </a:r>
            <a:r>
              <a:rPr lang="ru-RU" dirty="0"/>
              <a:t>доблесть их</a:t>
            </a:r>
          </a:p>
          <a:p>
            <a:pPr marL="0" indent="0" algn="ctr">
              <a:buNone/>
            </a:pPr>
            <a:r>
              <a:rPr lang="ru-RU" dirty="0"/>
              <a:t>Поселилась в сердцах живых.</a:t>
            </a:r>
          </a:p>
          <a:p>
            <a:pPr marL="0" indent="0" algn="ctr">
              <a:buNone/>
            </a:pPr>
            <a:r>
              <a:rPr lang="ru-RU" dirty="0"/>
              <a:t>Этот вечный огонь,</a:t>
            </a:r>
          </a:p>
          <a:p>
            <a:pPr marL="0" indent="0" algn="ctr">
              <a:buNone/>
            </a:pPr>
            <a:r>
              <a:rPr lang="ru-RU" dirty="0"/>
              <a:t>Нам завещанный </a:t>
            </a:r>
            <a:r>
              <a:rPr lang="ru-RU" dirty="0" smtClean="0"/>
              <a:t>одним,</a:t>
            </a:r>
          </a:p>
          <a:p>
            <a:pPr marL="0" indent="0" algn="ctr">
              <a:buNone/>
            </a:pPr>
            <a:r>
              <a:rPr lang="ru-RU" dirty="0" smtClean="0"/>
              <a:t>Мы </a:t>
            </a:r>
            <a:r>
              <a:rPr lang="ru-RU" dirty="0"/>
              <a:t>в груди храним</a:t>
            </a:r>
            <a:r>
              <a:rPr lang="ru-RU" dirty="0" smtClean="0"/>
              <a:t>!..</a:t>
            </a:r>
          </a:p>
          <a:p>
            <a:pPr marL="0" indent="0" algn="ctr">
              <a:buNone/>
            </a:pPr>
            <a:r>
              <a:rPr lang="ru-RU" dirty="0"/>
              <a:t> </a:t>
            </a:r>
          </a:p>
          <a:p>
            <a:pPr marL="0" indent="0" algn="ctr">
              <a:buNone/>
            </a:pPr>
            <a:r>
              <a:rPr lang="ru-RU" dirty="0"/>
              <a:t>…Нет в России семьи такой, </a:t>
            </a:r>
          </a:p>
          <a:p>
            <a:pPr marL="0" indent="0" algn="ctr">
              <a:buNone/>
            </a:pPr>
            <a:r>
              <a:rPr lang="ru-RU" dirty="0"/>
              <a:t>Где б не памятен был свой герой.</a:t>
            </a:r>
          </a:p>
          <a:p>
            <a:pPr marL="0" indent="0" algn="ctr">
              <a:buNone/>
            </a:pPr>
            <a:r>
              <a:rPr lang="ru-RU" dirty="0"/>
              <a:t>И глаза молодых солдат </a:t>
            </a:r>
          </a:p>
          <a:p>
            <a:pPr marL="0" indent="0" algn="ctr">
              <a:buNone/>
            </a:pPr>
            <a:r>
              <a:rPr lang="ru-RU" dirty="0"/>
              <a:t>С фотографий увядших глядят.</a:t>
            </a:r>
          </a:p>
          <a:p>
            <a:pPr marL="0" indent="0" algn="ctr">
              <a:buNone/>
            </a:pPr>
            <a:r>
              <a:rPr lang="ru-RU" dirty="0"/>
              <a:t>Этот взгляд, словно высший суд </a:t>
            </a:r>
          </a:p>
          <a:p>
            <a:pPr marL="0" indent="0" algn="ctr">
              <a:buNone/>
            </a:pPr>
            <a:r>
              <a:rPr lang="ru-RU" dirty="0"/>
              <a:t>Для ребят, что сейчас растут.</a:t>
            </a:r>
          </a:p>
          <a:p>
            <a:pPr marL="0" indent="0" algn="ctr">
              <a:buNone/>
            </a:pPr>
            <a:r>
              <a:rPr lang="ru-RU" dirty="0"/>
              <a:t>И мальчишкам нельзя </a:t>
            </a:r>
          </a:p>
          <a:p>
            <a:pPr marL="0" indent="0" algn="ctr">
              <a:buNone/>
            </a:pPr>
            <a:r>
              <a:rPr lang="ru-RU" dirty="0"/>
              <a:t>Ни солгать, ни обмануть, </a:t>
            </a:r>
          </a:p>
          <a:p>
            <a:pPr marL="0" indent="0" algn="ctr">
              <a:buNone/>
            </a:pPr>
            <a:r>
              <a:rPr lang="ru-RU" dirty="0"/>
              <a:t>Ни с пути </a:t>
            </a:r>
            <a:r>
              <a:rPr lang="ru-RU" dirty="0" smtClean="0"/>
              <a:t>свернуть…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12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 Победы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                           Спиридонов Д.А. вырастил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четверых детей, посадил сад с</a:t>
            </a:r>
          </a:p>
          <a:p>
            <a:pPr marL="0" indent="0">
              <a:buNone/>
            </a:pPr>
            <a:r>
              <a:rPr lang="ru-RU" sz="2400" dirty="0" smtClean="0"/>
              <a:t>                          плодовыми деревьями,                                      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работал  мастером на заводе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и никогда не рассказывал о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войне. 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                                       Мой </a:t>
            </a:r>
            <a:r>
              <a:rPr lang="ru-RU" sz="2400" dirty="0"/>
              <a:t>прадед</a:t>
            </a:r>
            <a:r>
              <a:rPr lang="ru-RU" sz="2400" dirty="0" smtClean="0"/>
              <a:t> скончался 10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                                                  ноября 1977 года</a:t>
            </a:r>
            <a:endParaRPr lang="ru-RU" sz="2400" dirty="0"/>
          </a:p>
        </p:txBody>
      </p:sp>
      <p:pic>
        <p:nvPicPr>
          <p:cNvPr id="4099" name="Picture 3" descr="C:\Users\Ирина\Downloads\33UG5SVFRm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16209"/>
            <a:ext cx="1660853" cy="221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Ирина\Downloads\lyejlEI_y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1587624" cy="211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Ирина\Downloads\TR3GhU_sFK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12776"/>
            <a:ext cx="2448272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1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СемьЯ</a:t>
            </a:r>
            <a:r>
              <a:rPr lang="ru-RU" dirty="0"/>
              <a:t> </a:t>
            </a:r>
            <a:r>
              <a:rPr lang="ru-RU" dirty="0" smtClean="0"/>
              <a:t> сегодня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/>
              <a:t>	</a:t>
            </a:r>
            <a:r>
              <a:rPr lang="ru-RU" sz="2200" dirty="0" smtClean="0"/>
              <a:t>Моя большая семья – мама, папа, пятеро детей - яркое явление  современной действительности. Свидетельство тому  многочисленные статьи из  газет про нас. Корреспонденты «Московского  комсомольца», тульского «Коммунара», «Алексинской городской», алексинских «Вестей» удивляются, как родители в лихие 90-е отважились иметь столько детей</a:t>
            </a:r>
            <a:r>
              <a:rPr lang="ru-RU" sz="2200" dirty="0"/>
              <a:t>.</a:t>
            </a:r>
            <a:r>
              <a:rPr lang="ru-RU" sz="2200" dirty="0" smtClean="0"/>
              <a:t> Ведь зарплаты подолгу задерживали, был дефолт, безденежье…</a:t>
            </a:r>
          </a:p>
          <a:p>
            <a:pPr marL="0" indent="0">
              <a:buNone/>
            </a:pPr>
            <a:r>
              <a:rPr lang="ru-RU" sz="2200" dirty="0" smtClean="0"/>
              <a:t>	Родители, подобно своим славным дедам-бойцам, всем смертям назло героически преодолевали трудности этого непростого времени в истории страны. Мы, дети, растём здоровыми, дружными</a:t>
            </a:r>
            <a:r>
              <a:rPr lang="ru-RU" sz="2200" dirty="0"/>
              <a:t> </a:t>
            </a:r>
            <a:r>
              <a:rPr lang="ru-RU" sz="2200" dirty="0" smtClean="0"/>
              <a:t>и благодарными. Двое уже закончили университет и работают по профессии, третий - студент исторического факультета ТГПУ,  я тоже буду получать высшее образование, младший – пока ученик 5-го класса.</a:t>
            </a:r>
          </a:p>
          <a:p>
            <a:pPr marL="0" indent="0">
              <a:buNone/>
            </a:pPr>
            <a:r>
              <a:rPr lang="ru-RU" sz="2200" dirty="0" smtClean="0"/>
              <a:t>			</a:t>
            </a:r>
          </a:p>
          <a:p>
            <a:pPr marL="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93262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СемьЯ</a:t>
            </a:r>
            <a:r>
              <a:rPr lang="ru-RU" dirty="0" smtClean="0"/>
              <a:t> сегодня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956884" cy="549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5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СемьЯ</a:t>
            </a:r>
            <a:r>
              <a:rPr lang="ru-RU" dirty="0" smtClean="0"/>
              <a:t> сегодня 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1" y="1268759"/>
            <a:ext cx="3576207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052" y="1274905"/>
            <a:ext cx="3747865" cy="489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62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СемьЯ</a:t>
            </a:r>
            <a:r>
              <a:rPr lang="ru-RU" dirty="0" smtClean="0"/>
              <a:t> сегодня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 smtClean="0"/>
              <a:t>«Хорошее дело –</a:t>
            </a:r>
          </a:p>
          <a:p>
            <a:pPr marL="0" indent="0" algn="r">
              <a:buNone/>
            </a:pPr>
            <a:r>
              <a:rPr lang="ru-RU" dirty="0"/>
              <a:t>р</a:t>
            </a:r>
            <a:r>
              <a:rPr lang="ru-RU" dirty="0" smtClean="0"/>
              <a:t>астить сыновей»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5577"/>
            <a:ext cx="482453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62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Резюме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/>
              <a:t>Данное исследование привело меня к пониманию того, что история страны складывается, в том числе из жизни и деятельности конкретных людей, что </a:t>
            </a:r>
            <a:r>
              <a:rPr lang="ru-RU" sz="2400" dirty="0"/>
              <a:t>п</a:t>
            </a:r>
            <a:r>
              <a:rPr lang="ru-RU" sz="2400" dirty="0" smtClean="0"/>
              <a:t>амять </a:t>
            </a:r>
            <a:r>
              <a:rPr lang="ru-RU" sz="2400" dirty="0"/>
              <a:t>о прошлом - это </a:t>
            </a:r>
            <a:r>
              <a:rPr lang="ru-RU" sz="2400" dirty="0" smtClean="0"/>
              <a:t> </a:t>
            </a:r>
            <a:r>
              <a:rPr lang="ru-RU" sz="2400" dirty="0"/>
              <a:t>связующая нить между поколениями, </a:t>
            </a:r>
            <a:r>
              <a:rPr lang="ru-RU" sz="2400" dirty="0" smtClean="0"/>
              <a:t>это </a:t>
            </a:r>
            <a:r>
              <a:rPr lang="ru-RU" sz="2400" dirty="0"/>
              <a:t>залог  процветания </a:t>
            </a:r>
            <a:r>
              <a:rPr lang="ru-RU" sz="2400" dirty="0" smtClean="0"/>
              <a:t>страны. </a:t>
            </a:r>
          </a:p>
          <a:p>
            <a:pPr marL="0" indent="0" algn="ctr">
              <a:buNone/>
            </a:pPr>
            <a:r>
              <a:rPr lang="ru-RU" sz="2400" dirty="0" smtClean="0"/>
              <a:t>Об </a:t>
            </a:r>
            <a:r>
              <a:rPr lang="ru-RU" sz="2400" dirty="0"/>
              <a:t>истории нашей судить очень сложно:</a:t>
            </a:r>
            <a:br>
              <a:rPr lang="ru-RU" sz="2400" dirty="0"/>
            </a:br>
            <a:r>
              <a:rPr lang="ru-RU" sz="2400" dirty="0"/>
              <a:t>Было много в ней бед и великих побед;</a:t>
            </a:r>
            <a:br>
              <a:rPr lang="ru-RU" sz="2400" dirty="0"/>
            </a:br>
            <a:r>
              <a:rPr lang="ru-RU" sz="2400" dirty="0"/>
              <a:t>Только если о прошлом у нас знаний нет,</a:t>
            </a:r>
            <a:br>
              <a:rPr lang="ru-RU" sz="2400" dirty="0"/>
            </a:br>
            <a:r>
              <a:rPr lang="ru-RU" sz="2400" dirty="0"/>
              <a:t>То вперёд продвигаться </a:t>
            </a:r>
            <a:r>
              <a:rPr lang="ru-RU" sz="2400" dirty="0" smtClean="0"/>
              <a:t>стране невозможно…</a:t>
            </a:r>
            <a:endParaRPr lang="ru-RU" sz="2400" dirty="0"/>
          </a:p>
          <a:p>
            <a:pPr marL="0" indent="0" algn="ctr">
              <a:buNone/>
            </a:pPr>
            <a:r>
              <a:rPr lang="ru-RU" sz="2400" dirty="0"/>
              <a:t>Чтоб Россия пошла по дороге прогресса,</a:t>
            </a:r>
            <a:br>
              <a:rPr lang="ru-RU" sz="2400" dirty="0"/>
            </a:br>
            <a:r>
              <a:rPr lang="ru-RU" sz="2400" dirty="0"/>
              <a:t>Обязательно все мы сегодня должны</a:t>
            </a:r>
            <a:br>
              <a:rPr lang="ru-RU" sz="2400" dirty="0"/>
            </a:br>
            <a:r>
              <a:rPr lang="ru-RU" sz="2400" dirty="0"/>
              <a:t>Знать прекрасно историю нашей страны</a:t>
            </a:r>
            <a:br>
              <a:rPr lang="ru-RU" sz="2400" dirty="0"/>
            </a:br>
            <a:r>
              <a:rPr lang="ru-RU" sz="2400" dirty="0"/>
              <a:t>И уметь постоять за свои интересы</a:t>
            </a:r>
            <a:r>
              <a:rPr lang="ru-RU" sz="240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3197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75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60648"/>
            <a:ext cx="813690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Gabriola" panose="04040605051002020D02" pitchFamily="82" charset="0"/>
              </a:rPr>
              <a:t>	Кучерские, Спиридоновы, Ященко, Сладковы, </a:t>
            </a:r>
            <a:r>
              <a:rPr lang="ru-RU" sz="2800" b="1" dirty="0" err="1" smtClean="0">
                <a:latin typeface="Gabriola" panose="04040605051002020D02" pitchFamily="82" charset="0"/>
              </a:rPr>
              <a:t>Кондаковы</a:t>
            </a:r>
            <a:r>
              <a:rPr lang="ru-RU" sz="2800" b="1" dirty="0" smtClean="0">
                <a:latin typeface="Gabriola" panose="04040605051002020D02" pitchFamily="82" charset="0"/>
              </a:rPr>
              <a:t>, Шапошниковы,</a:t>
            </a:r>
            <a:r>
              <a:rPr lang="ru-RU" sz="2800" b="1" dirty="0">
                <a:latin typeface="Gabriola" panose="04040605051002020D02" pitchFamily="82" charset="0"/>
              </a:rPr>
              <a:t> Постниковы, </a:t>
            </a:r>
            <a:r>
              <a:rPr lang="ru-RU" sz="2800" b="1" dirty="0" smtClean="0">
                <a:latin typeface="Gabriola" panose="04040605051002020D02" pitchFamily="82" charset="0"/>
              </a:rPr>
              <a:t> </a:t>
            </a:r>
            <a:r>
              <a:rPr lang="ru-RU" sz="2800" b="1" dirty="0" err="1" smtClean="0">
                <a:latin typeface="Gabriola" panose="04040605051002020D02" pitchFamily="82" charset="0"/>
              </a:rPr>
              <a:t>Шепелевы</a:t>
            </a:r>
            <a:r>
              <a:rPr lang="ru-RU" sz="2800" b="1" dirty="0" smtClean="0">
                <a:latin typeface="Gabriola" panose="04040605051002020D02" pitchFamily="82" charset="0"/>
              </a:rPr>
              <a:t>, Сизых - родные мне люди. История этих семей так или иначе перекликается с историей моей страны. Великие труженики , преданные родине, они осваивали целинные земли,  участвовали в индустриализации  и коллективизации страны, ковали победу  на фронтах Великой отечественной войны и в тылу, восстанавливали послевоенное  народное  хозяйство, трудились и трудятся в разных уголках нашей необъятной родины: Калужская, Тульская, Омская  области, Якутия и Сахалин, Магадан и Москва, Орёл и Нерюнгри…</a:t>
            </a:r>
          </a:p>
          <a:p>
            <a:r>
              <a:rPr lang="ru-RU" sz="2800" b="1" dirty="0">
                <a:latin typeface="Gabriola" panose="04040605051002020D02" pitchFamily="82" charset="0"/>
              </a:rPr>
              <a:t>	</a:t>
            </a:r>
            <a:r>
              <a:rPr lang="ru-RU" sz="2800" b="1" dirty="0" smtClean="0">
                <a:latin typeface="Gabriola" panose="04040605051002020D02" pitchFamily="82" charset="0"/>
              </a:rPr>
              <a:t>Хочется рассказать  о моей большой семье самыми тёплыми , проникновенными словами, чтобы в них  выразить свою любовь к моим близким и гордость за их  и свою причастность  к истории  страны.</a:t>
            </a:r>
            <a:endParaRPr lang="ru-RU" sz="28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9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информации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aseline="30000" dirty="0"/>
              <a:t>Наградной лист (приказ №: 10/н от: 28.06.1943, издан: ВС Воронежского фронта /архив ЦАМО, фонд: 33, опись: 686044, ед. хранения: 103, № записи: 17499590. Электронный банк документов Центрального архива Министерства обороны РФ, относящихся к периоду Великой Отечественной войны «Память Народа»). – </a:t>
            </a:r>
            <a:r>
              <a:rPr lang="en-US" sz="1800" baseline="30000" dirty="0"/>
              <a:t>URL</a:t>
            </a:r>
            <a:r>
              <a:rPr lang="ru-RU" sz="1800" baseline="30000" dirty="0"/>
              <a:t>: </a:t>
            </a:r>
            <a:r>
              <a:rPr lang="ru-RU" sz="1800" u="sng" baseline="30000" dirty="0">
                <a:hlinkClick r:id="rId3"/>
              </a:rPr>
              <a:t>https://pamyatnaroda.mil.ru/heroes/podvig-chelovek_nagrazhdenie17499605</a:t>
            </a:r>
            <a:r>
              <a:rPr lang="ru-RU" sz="1800" u="sng" baseline="30000" dirty="0" smtClean="0">
                <a:hlinkClick r:id="rId3"/>
              </a:rPr>
              <a:t>/</a:t>
            </a:r>
            <a:endParaRPr lang="ru-RU" sz="1800" baseline="30000" dirty="0"/>
          </a:p>
          <a:p>
            <a:r>
              <a:rPr lang="ru-RU" sz="1200" dirty="0"/>
              <a:t>Наградной лист (приказ №: 101/н от: 10.07.1944, издан: 71 </a:t>
            </a:r>
            <a:r>
              <a:rPr lang="ru-RU" sz="1200" dirty="0" err="1"/>
              <a:t>гв</a:t>
            </a:r>
            <a:r>
              <a:rPr lang="ru-RU" sz="1200" dirty="0"/>
              <a:t>. </a:t>
            </a:r>
            <a:r>
              <a:rPr lang="ru-RU" sz="1200" dirty="0" err="1"/>
              <a:t>сд</a:t>
            </a:r>
            <a:r>
              <a:rPr lang="ru-RU" sz="1200" dirty="0"/>
              <a:t> /архив  ЦАМО, фонд: 33, опись 686044, </a:t>
            </a:r>
            <a:r>
              <a:rPr lang="ru-RU" sz="1200" dirty="0" err="1"/>
              <a:t>ед.хранения</a:t>
            </a:r>
            <a:r>
              <a:rPr lang="ru-RU" sz="1200" dirty="0"/>
              <a:t>: 4361, № записи: 46312784. Электронный банк документов Центрального архива Министерства обороны РФ, относящихся к периоду Великой Отечественной войны «Память Народа»). – </a:t>
            </a:r>
            <a:r>
              <a:rPr lang="en-US" sz="1200" dirty="0"/>
              <a:t>URL</a:t>
            </a:r>
            <a:r>
              <a:rPr lang="ru-RU" sz="1200" dirty="0"/>
              <a:t>: </a:t>
            </a:r>
            <a:r>
              <a:rPr lang="ru-RU" sz="1200" u="sng" dirty="0">
                <a:hlinkClick r:id="rId4"/>
              </a:rPr>
              <a:t>https://</a:t>
            </a:r>
            <a:r>
              <a:rPr lang="ru-RU" sz="1200" u="sng" dirty="0" smtClean="0">
                <a:hlinkClick r:id="rId4"/>
              </a:rPr>
              <a:t>pamyatnaroda.mil.ru/heroes/podvig-chelovek_nagrazhdenie46312831</a:t>
            </a:r>
            <a:endParaRPr lang="ru-RU" sz="1200" u="sng" dirty="0" smtClean="0"/>
          </a:p>
          <a:p>
            <a:r>
              <a:rPr lang="ru-RU" sz="1800" baseline="30000" dirty="0" smtClean="0"/>
              <a:t>Государственный </a:t>
            </a:r>
            <a:r>
              <a:rPr lang="ru-RU" sz="1800" baseline="30000" dirty="0"/>
              <a:t>архив Тульской </a:t>
            </a:r>
            <a:r>
              <a:rPr lang="ru-RU" sz="1800" baseline="30000" dirty="0" smtClean="0"/>
              <a:t>области</a:t>
            </a:r>
          </a:p>
          <a:p>
            <a:r>
              <a:rPr lang="ru-RU" sz="1800" baseline="30000" dirty="0"/>
              <a:t>Книга Памяти, 1941-1945 : Российская Федерация, Тульская область : [в 17 т.] / издатель: Администрация Тульской области. </a:t>
            </a:r>
            <a:r>
              <a:rPr lang="ru-RU" sz="1800" baseline="30000" dirty="0" smtClean="0"/>
              <a:t>– Тула</a:t>
            </a:r>
            <a:r>
              <a:rPr lang="ru-RU" sz="1800" baseline="30000" dirty="0"/>
              <a:t>, </a:t>
            </a:r>
            <a:r>
              <a:rPr lang="ru-RU" sz="1800" baseline="30000" dirty="0" smtClean="0"/>
              <a:t>1994-2002</a:t>
            </a:r>
          </a:p>
          <a:p>
            <a:r>
              <a:rPr lang="ru-RU" sz="1800" baseline="30000" dirty="0"/>
              <a:t>Список населённых мест Киевской губернии. Киевский Губернский Статистический комитет, Киев, 1900. Стр. 336. </a:t>
            </a:r>
            <a:endParaRPr lang="ru-RU" sz="1800" baseline="30000" dirty="0" smtClean="0"/>
          </a:p>
          <a:p>
            <a:r>
              <a:rPr lang="ru-RU" sz="1200" dirty="0"/>
              <a:t>Государственный исторический архив Омской области, Ф – 16, оп. 6, д. 1018. Стр. 56 об. – </a:t>
            </a:r>
            <a:r>
              <a:rPr lang="ru-RU" sz="1200" dirty="0" smtClean="0"/>
              <a:t>57</a:t>
            </a:r>
          </a:p>
          <a:p>
            <a:r>
              <a:rPr lang="ru-RU" sz="1200" dirty="0"/>
              <a:t>Государственный архив Новосибирской области, Фонд Д-146 (Сибирское статистическое управление 1916-1923), оп. 1, Карточка № 96, д. 209. </a:t>
            </a:r>
            <a:r>
              <a:rPr lang="ru-RU" sz="1200" dirty="0" smtClean="0"/>
              <a:t>Стр</a:t>
            </a:r>
            <a:r>
              <a:rPr lang="ru-RU" sz="1200" dirty="0"/>
              <a:t>. 126, 126 </a:t>
            </a:r>
            <a:endParaRPr lang="ru-RU" sz="1200" dirty="0" smtClean="0"/>
          </a:p>
          <a:p>
            <a:endParaRPr lang="ru-RU" sz="1200" dirty="0" smtClean="0"/>
          </a:p>
          <a:p>
            <a:r>
              <a:rPr lang="ru-RU" sz="1800" baseline="30000" dirty="0"/>
              <a:t>Государственный исторический архив Омской области, Ф - 16, оп.6, д.891 (Метрическая книга Омской Духовной Консистории причту молитвенного дома пос. Одесского Омского уезда  </a:t>
            </a:r>
            <a:r>
              <a:rPr lang="ru-RU" sz="1800" baseline="30000" dirty="0" err="1"/>
              <a:t>Акмолинской</a:t>
            </a:r>
            <a:r>
              <a:rPr lang="ru-RU" sz="1800" baseline="30000" dirty="0"/>
              <a:t> области на 1910 год). Стр. 329.</a:t>
            </a:r>
          </a:p>
          <a:p>
            <a:r>
              <a:rPr lang="ru-RU" sz="1800" baseline="30000" dirty="0"/>
              <a:t>Электронный банк документов Центрального архива Министерства обороны РФ, относящихся к периоду Великой Отечественной войны «Память Народа». . – </a:t>
            </a:r>
            <a:r>
              <a:rPr lang="en-US" sz="1800" baseline="30000" dirty="0"/>
              <a:t>URL</a:t>
            </a:r>
            <a:r>
              <a:rPr lang="ru-RU" sz="1800" baseline="30000" dirty="0"/>
              <a:t>: </a:t>
            </a:r>
            <a:r>
              <a:rPr lang="ru-RU" sz="1800" u="sng" baseline="30000" dirty="0">
                <a:hlinkClick r:id="rId5"/>
              </a:rPr>
              <a:t>https://pamyatnaroda.mil.ru/heroes/memorial-chelovek_dopolnitelnoe_donesenie70366161/</a:t>
            </a:r>
            <a:endParaRPr lang="ru-RU" sz="1800" baseline="300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701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-27384"/>
            <a:ext cx="9148233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5083" y="19168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Здравствуй, земля целинная!</a:t>
            </a:r>
          </a:p>
          <a:p>
            <a:pPr marL="0" indent="0">
              <a:buNone/>
            </a:pPr>
            <a:r>
              <a:rPr lang="ru-RU" sz="4800" dirty="0" smtClean="0"/>
              <a:t>Здравствуй, простор широкий!</a:t>
            </a:r>
          </a:p>
          <a:p>
            <a:pPr marL="0" indent="0">
              <a:buNone/>
            </a:pP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5163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75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931" y="44624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КУЧЕРСКИЕ И ЯЩЕНКО– ПЕРЕСЕЛЕНЦЫ ИЗ КИЕВСКОЙ И ПОЛТАВСКОЙ ГУБЕРНИЙ НА ЦЕЛИННЫЕ ЗЕМЛИ АКМОЛИНСКОЙ ГУБЕРНИИ РОССИЙСКОЙ ИМПЕРИИ</a:t>
            </a:r>
            <a:endParaRPr lang="ru-RU" sz="2800" b="1" dirty="0">
              <a:latin typeface="Gabriola" panose="04040605051002020D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3" y="1451561"/>
            <a:ext cx="4955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Segoe Script" panose="020B0504020000000003" pitchFamily="34" charset="0"/>
              </a:rPr>
              <a:t>В 1856 </a:t>
            </a:r>
            <a:r>
              <a:rPr lang="ru-RU" sz="1400" dirty="0">
                <a:latin typeface="Segoe Script" panose="020B0504020000000003" pitchFamily="34" charset="0"/>
              </a:rPr>
              <a:t>году </a:t>
            </a:r>
            <a:r>
              <a:rPr lang="ru-RU" sz="1400" dirty="0" smtClean="0">
                <a:latin typeface="Segoe Script" panose="020B0504020000000003" pitchFamily="34" charset="0"/>
              </a:rPr>
              <a:t>в селе Сарны </a:t>
            </a:r>
            <a:r>
              <a:rPr lang="ru-RU" sz="1400" dirty="0" err="1" smtClean="0">
                <a:latin typeface="Segoe Script" panose="020B0504020000000003" pitchFamily="34" charset="0"/>
              </a:rPr>
              <a:t>Липовецкого</a:t>
            </a:r>
            <a:r>
              <a:rPr lang="ru-RU" sz="1400" dirty="0" smtClean="0">
                <a:latin typeface="Segoe Script" panose="020B0504020000000003" pitchFamily="34" charset="0"/>
              </a:rPr>
              <a:t> уезда Киевской губернии в крестьянской семье родился мой </a:t>
            </a:r>
            <a:r>
              <a:rPr lang="ru-RU" sz="1400" dirty="0" err="1" smtClean="0">
                <a:latin typeface="Segoe Script" panose="020B0504020000000003" pitchFamily="34" charset="0"/>
              </a:rPr>
              <a:t>прапрапрадед</a:t>
            </a:r>
            <a:r>
              <a:rPr lang="ru-RU" sz="1400" dirty="0" smtClean="0">
                <a:latin typeface="Segoe Script" panose="020B0504020000000003" pitchFamily="34" charset="0"/>
              </a:rPr>
              <a:t> Кучерский Михаил Петрович</a:t>
            </a:r>
            <a:endParaRPr lang="ru-RU" sz="1400" dirty="0">
              <a:latin typeface="Segoe Script" panose="020B0504020000000003" pitchFamily="34" charset="0"/>
            </a:endParaRPr>
          </a:p>
        </p:txBody>
      </p:sp>
      <p:pic>
        <p:nvPicPr>
          <p:cNvPr id="1026" name="Picture 2" descr="C:\Users\Vitaly.Kuchersky\Desktop\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46" y="2430002"/>
            <a:ext cx="4955829" cy="17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1" y="1556792"/>
            <a:ext cx="37444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Segoe Script" panose="020B0504020000000003" pitchFamily="34" charset="0"/>
              </a:rPr>
              <a:t>В 1908 он вместе со своей семьей (жена – Варвара Никифоровна, сыновья – Степан, Митрофан, Леонтий, Иван и дочерью Ниной) прибыли в д. </a:t>
            </a:r>
            <a:r>
              <a:rPr lang="ru-RU" sz="1600" dirty="0" err="1" smtClean="0">
                <a:latin typeface="Segoe Script" panose="020B0504020000000003" pitchFamily="34" charset="0"/>
              </a:rPr>
              <a:t>Лукьяновка</a:t>
            </a:r>
            <a:r>
              <a:rPr lang="ru-RU" sz="1600" dirty="0" smtClean="0">
                <a:latin typeface="Segoe Script" panose="020B0504020000000003" pitchFamily="34" charset="0"/>
              </a:rPr>
              <a:t> Одесской волости </a:t>
            </a:r>
            <a:r>
              <a:rPr lang="ru-RU" sz="1600" dirty="0" err="1" smtClean="0">
                <a:latin typeface="Segoe Script" panose="020B0504020000000003" pitchFamily="34" charset="0"/>
              </a:rPr>
              <a:t>Акмолинской</a:t>
            </a:r>
            <a:r>
              <a:rPr lang="ru-RU" sz="1600" dirty="0" smtClean="0">
                <a:latin typeface="Segoe Script" panose="020B0504020000000003" pitchFamily="34" charset="0"/>
              </a:rPr>
              <a:t> губернии на выделенный им по </a:t>
            </a:r>
            <a:r>
              <a:rPr lang="ru-RU" sz="1600" dirty="0" err="1" smtClean="0">
                <a:latin typeface="Segoe Script" panose="020B0504020000000003" pitchFamily="34" charset="0"/>
              </a:rPr>
              <a:t>Столыпинской</a:t>
            </a:r>
            <a:r>
              <a:rPr lang="ru-RU" sz="1600" dirty="0" smtClean="0">
                <a:latin typeface="Segoe Script" panose="020B0504020000000003" pitchFamily="34" charset="0"/>
              </a:rPr>
              <a:t> реформе земельный участок)</a:t>
            </a:r>
            <a:endParaRPr lang="ru-RU" sz="1600" dirty="0">
              <a:latin typeface="Segoe Script" panose="020B0504020000000003" pitchFamily="34" charset="0"/>
            </a:endParaRPr>
          </a:p>
        </p:txBody>
      </p:sp>
      <p:pic>
        <p:nvPicPr>
          <p:cNvPr id="1029" name="Picture 5" descr="C:\Users\Vitaly.Kuchersky\Desktop\сс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3096"/>
            <a:ext cx="1253779" cy="175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471" y="594928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briola" panose="04040605051002020D02" pitchFamily="82" charset="0"/>
              </a:rPr>
              <a:t>Моя прапрабабушка</a:t>
            </a:r>
            <a:endParaRPr lang="ru-RU" b="1" dirty="0">
              <a:latin typeface="Gabriola" panose="04040605051002020D02" pitchFamily="82" charset="0"/>
            </a:endParaRPr>
          </a:p>
          <a:p>
            <a:pPr algn="ctr"/>
            <a:r>
              <a:rPr lang="ru-RU" b="1" dirty="0">
                <a:latin typeface="Gabriola" panose="04040605051002020D02" pitchFamily="82" charset="0"/>
              </a:rPr>
              <a:t>Варвара </a:t>
            </a:r>
            <a:r>
              <a:rPr lang="ru-RU" b="1" dirty="0" smtClean="0">
                <a:latin typeface="Gabriola" panose="04040605051002020D02" pitchFamily="82" charset="0"/>
              </a:rPr>
              <a:t>Никифоровна</a:t>
            </a:r>
            <a:endParaRPr lang="ru-RU" b="1" dirty="0">
              <a:latin typeface="Gabriola" panose="04040605051002020D02" pitchFamily="82" charset="0"/>
            </a:endParaRPr>
          </a:p>
          <a:p>
            <a:pPr algn="ctr"/>
            <a:r>
              <a:rPr lang="ru-RU" b="1" dirty="0" smtClean="0">
                <a:latin typeface="Gabriola" panose="04040605051002020D02" pitchFamily="82" charset="0"/>
              </a:rPr>
              <a:t> (</a:t>
            </a:r>
            <a:r>
              <a:rPr lang="ru-RU" b="1" dirty="0">
                <a:latin typeface="Gabriola" panose="04040605051002020D02" pitchFamily="82" charset="0"/>
              </a:rPr>
              <a:t>1867 г.— 1963)</a:t>
            </a:r>
          </a:p>
          <a:p>
            <a:endParaRPr lang="ru-RU" dirty="0"/>
          </a:p>
        </p:txBody>
      </p:sp>
      <p:pic>
        <p:nvPicPr>
          <p:cNvPr id="1030" name="Picture 6" descr="C:\Users\Vitaly.Kuchersky\Desktop\06-45-karta-rossiyskaya-imper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20" y="4298277"/>
            <a:ext cx="557599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22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75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931" y="44624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КУЧЕРСКИЕ И ЯЩЕНКО– ПЕРЕСЕЛЕНЦЫ ИЗ КИЕВСКОЙ ГУБЕРНИИ НА ЦЕЛИННЫЕ ЗЕМЛИ АКМОЛИНСКОЙ ГУБЕРНИИ РОССИЙСКОЙ ИМПЕРИИ</a:t>
            </a:r>
            <a:endParaRPr lang="ru-RU" sz="2800" b="1" dirty="0">
              <a:latin typeface="Gabriola" panose="04040605051002020D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123" y="1443670"/>
            <a:ext cx="852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Segoe Script" panose="020B0504020000000003" pitchFamily="34" charset="0"/>
              </a:rPr>
              <a:t>Годом позже, в 1909 году, в деревню Новопавловка Одесской волости переселяется семья Прохора Семеновича Ященко (жена Аграфена и дочь Мария) из села </a:t>
            </a:r>
            <a:r>
              <a:rPr lang="ru-RU" dirty="0" err="1" smtClean="0">
                <a:latin typeface="Segoe Script" panose="020B0504020000000003" pitchFamily="34" charset="0"/>
              </a:rPr>
              <a:t>Дащенки</a:t>
            </a:r>
            <a:r>
              <a:rPr lang="ru-RU" dirty="0" smtClean="0">
                <a:latin typeface="Segoe Script" panose="020B0504020000000003" pitchFamily="34" charset="0"/>
              </a:rPr>
              <a:t> Белоцерковской волости Полтавской губернии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71" y="2620255"/>
            <a:ext cx="8545164" cy="1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86" y="4365103"/>
            <a:ext cx="1954542" cy="237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80391" y="4657261"/>
            <a:ext cx="29266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Gabriola" panose="04040605051002020D02" pitchFamily="82" charset="0"/>
              </a:rPr>
              <a:t>Моя прабабушка </a:t>
            </a:r>
          </a:p>
          <a:p>
            <a:pPr algn="just"/>
            <a:r>
              <a:rPr lang="ru-RU" sz="2400" b="1" dirty="0" smtClean="0">
                <a:latin typeface="Gabriola" panose="04040605051002020D02" pitchFamily="82" charset="0"/>
              </a:rPr>
              <a:t>Кучерская </a:t>
            </a:r>
            <a:r>
              <a:rPr lang="ru-RU" sz="2400" b="1" dirty="0">
                <a:latin typeface="Gabriola" panose="04040605051002020D02" pitchFamily="82" charset="0"/>
              </a:rPr>
              <a:t>(Ященко</a:t>
            </a:r>
            <a:r>
              <a:rPr lang="ru-RU" sz="2400" b="1" dirty="0" smtClean="0">
                <a:latin typeface="Gabriola" panose="04040605051002020D02" pitchFamily="82" charset="0"/>
              </a:rPr>
              <a:t>)</a:t>
            </a:r>
          </a:p>
          <a:p>
            <a:pPr algn="just"/>
            <a:r>
              <a:rPr lang="ru-RU" sz="2400" b="1" dirty="0" smtClean="0">
                <a:latin typeface="Gabriola" panose="04040605051002020D02" pitchFamily="82" charset="0"/>
              </a:rPr>
              <a:t> </a:t>
            </a:r>
            <a:r>
              <a:rPr lang="ru-RU" sz="2400" b="1" dirty="0">
                <a:latin typeface="Gabriola" panose="04040605051002020D02" pitchFamily="82" charset="0"/>
              </a:rPr>
              <a:t>Мария </a:t>
            </a:r>
            <a:r>
              <a:rPr lang="ru-RU" sz="2400" b="1" dirty="0" smtClean="0">
                <a:latin typeface="Gabriola" panose="04040605051002020D02" pitchFamily="82" charset="0"/>
              </a:rPr>
              <a:t>Прохоровна</a:t>
            </a:r>
          </a:p>
          <a:p>
            <a:pPr algn="just"/>
            <a:r>
              <a:rPr lang="ru-RU" sz="2400" b="1" dirty="0" smtClean="0">
                <a:latin typeface="Gabriola" panose="04040605051002020D02" pitchFamily="82" charset="0"/>
              </a:rPr>
              <a:t>(7.03.1907</a:t>
            </a:r>
            <a:r>
              <a:rPr lang="ru-RU" sz="2400" b="1" dirty="0">
                <a:latin typeface="Gabriola" panose="04040605051002020D02" pitchFamily="82" charset="0"/>
              </a:rPr>
              <a:t>— </a:t>
            </a:r>
            <a:r>
              <a:rPr lang="ru-RU" sz="2400" b="1" dirty="0" smtClean="0">
                <a:latin typeface="Gabriola" panose="04040605051002020D02" pitchFamily="82" charset="0"/>
              </a:rPr>
              <a:t>1992 гг.)</a:t>
            </a:r>
            <a:endParaRPr lang="ru-RU" sz="24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7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75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41" y="1415679"/>
            <a:ext cx="9220773" cy="1063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b="1" dirty="0">
                <a:latin typeface="Gabriola" panose="04040605051002020D02" pitchFamily="82" charset="0"/>
              </a:rPr>
              <a:t>В годы </a:t>
            </a:r>
            <a:r>
              <a:rPr lang="ru-RU" sz="2000" b="1" dirty="0" err="1" smtClean="0">
                <a:latin typeface="Gabriola" panose="04040605051002020D02" pitchFamily="82" charset="0"/>
              </a:rPr>
              <a:t>столыпинских</a:t>
            </a:r>
            <a:r>
              <a:rPr lang="ru-RU" sz="2000" b="1" dirty="0" smtClean="0">
                <a:latin typeface="Gabriola" panose="04040605051002020D02" pitchFamily="82" charset="0"/>
              </a:rPr>
              <a:t> </a:t>
            </a:r>
            <a:r>
              <a:rPr lang="ru-RU" sz="2000" b="1" dirty="0">
                <a:latin typeface="Gabriola" panose="04040605051002020D02" pitchFamily="82" charset="0"/>
              </a:rPr>
              <a:t>реформ, переселение стало приоритетом государственной политики, </a:t>
            </a:r>
            <a:endParaRPr lang="ru-RU" sz="2000" b="1" dirty="0" smtClean="0">
              <a:latin typeface="Gabriola" panose="04040605051002020D02" pitchFamily="82" charset="0"/>
            </a:endParaRPr>
          </a:p>
          <a:p>
            <a:pPr algn="ctr">
              <a:lnSpc>
                <a:spcPts val="1500"/>
              </a:lnSpc>
            </a:pPr>
            <a:r>
              <a:rPr lang="ru-RU" sz="2000" b="1" dirty="0" smtClean="0">
                <a:latin typeface="Gabriola" panose="04040605051002020D02" pitchFamily="82" charset="0"/>
              </a:rPr>
              <a:t>имея </a:t>
            </a:r>
            <a:r>
              <a:rPr lang="ru-RU" sz="2000" b="1" dirty="0">
                <a:latin typeface="Gabriola" panose="04040605051002020D02" pitchFamily="82" charset="0"/>
              </a:rPr>
              <a:t>одновременно </a:t>
            </a:r>
            <a:r>
              <a:rPr lang="ru-RU" sz="2000" b="1" dirty="0" smtClean="0">
                <a:latin typeface="Gabriola" panose="04040605051002020D02" pitchFamily="82" charset="0"/>
              </a:rPr>
              <a:t>аграрное </a:t>
            </a:r>
            <a:r>
              <a:rPr lang="ru-RU" sz="2000" b="1" dirty="0">
                <a:latin typeface="Gabriola" panose="04040605051002020D02" pitchFamily="82" charset="0"/>
              </a:rPr>
              <a:t>и геополитическое </a:t>
            </a:r>
            <a:r>
              <a:rPr lang="ru-RU" sz="2000" b="1" dirty="0" smtClean="0">
                <a:latin typeface="Gabriola" panose="04040605051002020D02" pitchFamily="82" charset="0"/>
              </a:rPr>
              <a:t>значение.</a:t>
            </a:r>
          </a:p>
          <a:p>
            <a:pPr algn="ctr">
              <a:lnSpc>
                <a:spcPts val="1500"/>
              </a:lnSpc>
            </a:pPr>
            <a:r>
              <a:rPr lang="ru-RU" sz="2000" b="1" dirty="0" smtClean="0">
                <a:latin typeface="Gabriola" panose="04040605051002020D02" pitchFamily="82" charset="0"/>
              </a:rPr>
              <a:t>И семьи Кучерских , и Ященко внесли свой вклад в аграрное развитие неосвоенных сибирских земель. </a:t>
            </a:r>
          </a:p>
          <a:p>
            <a:pPr algn="ctr">
              <a:lnSpc>
                <a:spcPts val="1500"/>
              </a:lnSpc>
            </a:pPr>
            <a:r>
              <a:rPr lang="ru-RU" sz="2000" b="1" dirty="0" smtClean="0">
                <a:latin typeface="Gabriola" panose="04040605051002020D02" pitchFamily="82" charset="0"/>
              </a:rPr>
              <a:t>Подтверждение этому – данные сельскохозяйственной </a:t>
            </a:r>
            <a:r>
              <a:rPr lang="ru-RU" sz="2000" b="1" dirty="0">
                <a:latin typeface="Gabriola" panose="04040605051002020D02" pitchFamily="82" charset="0"/>
              </a:rPr>
              <a:t>п</a:t>
            </a:r>
            <a:r>
              <a:rPr lang="ru-RU" sz="2000" b="1" dirty="0" smtClean="0">
                <a:latin typeface="Gabriola" panose="04040605051002020D02" pitchFamily="82" charset="0"/>
              </a:rPr>
              <a:t>ереписи в 1917 году хозяйств семей Кучерских и Ященко</a:t>
            </a:r>
            <a:endParaRPr lang="ru-RU" sz="2000" b="1" dirty="0">
              <a:latin typeface="Gabriola" panose="04040605051002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931" y="44624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КУЧЕРСКИЕ И ЯЩЕНКО– ПЕРЕСЕЛЕНЦЫ ИЗ КИЕВСКОЙ ГУБЕРНИИ НА ЦЕЛИННЫЕ ЗЕМЛИ АКМОЛИНСКОЙ ГУБЕРНИИ РОССИЙСКОЙ ИМПЕРИИ</a:t>
            </a:r>
            <a:endParaRPr lang="ru-RU" sz="2800" b="1" dirty="0">
              <a:latin typeface="Gabriola" panose="04040605051002020D02" pitchFamily="82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832666"/>
              </p:ext>
            </p:extLst>
          </p:nvPr>
        </p:nvGraphicFramePr>
        <p:xfrm>
          <a:off x="106094" y="2420887"/>
          <a:ext cx="9085358" cy="4392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660"/>
                <a:gridCol w="4567698"/>
              </a:tblGrid>
              <a:tr h="311232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130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Хозяйство семьи</a:t>
                      </a:r>
                      <a:r>
                        <a:rPr lang="ru-RU" sz="1400" baseline="0" dirty="0" smtClean="0"/>
                        <a:t> Кучерских</a:t>
                      </a:r>
                    </a:p>
                    <a:p>
                      <a:pPr algn="ctr"/>
                      <a:endParaRPr lang="ru-RU" sz="1400" baseline="0" dirty="0" smtClean="0"/>
                    </a:p>
                    <a:p>
                      <a:pPr algn="ctr"/>
                      <a:r>
                        <a:rPr lang="ru-RU" sz="1200" baseline="0" dirty="0" smtClean="0"/>
                        <a:t>Землевладения: 50 отрубных десятин (35 – пашня, 15 – сенокос), лошади – 8; крупный рогаты скот – 15; овцы – 9, свиньи – 2, плуг – 1, сеялки – 1, молотилки – 1, веялки – 1, телеги 3,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Хозяйство семьи</a:t>
                      </a:r>
                      <a:r>
                        <a:rPr lang="ru-RU" sz="1400" baseline="0" dirty="0" smtClean="0"/>
                        <a:t> Ященко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  <a:p>
                      <a:pPr algn="just"/>
                      <a:r>
                        <a:rPr lang="ru-RU" sz="1200" baseline="0" dirty="0" smtClean="0"/>
                        <a:t>Землевладения: 34 отрубные десятины (10 – пашня, 24 – сенокос) + 2 десятины в аренде, лошади – 3; крупный рогаты скот – 10; овцы – 3, свиньи – 3, плуг – 1, молотилки – 1, веялки – 1, телеги 1. </a:t>
                      </a:r>
                      <a:endParaRPr lang="ru-RU" sz="1200" dirty="0" smtClean="0"/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H:\КОНКУРС\Генеалогия\1. Кучерские\Источники\Д-146, оп. 1, д. 209, 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2" y="2520646"/>
            <a:ext cx="1838156" cy="2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КОНКУРС\Генеалогия\1. Кучерские\Источники\Д-146, оп. 1, д. 209, 126о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46" y="2420887"/>
            <a:ext cx="1768722" cy="286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КОНКУРС\Генеалогия\5. Ященко\Д-146, оп.1, д.212, 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44512"/>
            <a:ext cx="1810392" cy="288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КОНКУРС\Генеалогия\5. Ященко\Д-146, оп.1, д.212, 022о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79184"/>
            <a:ext cx="1771245" cy="288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6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Vitaly.Kuchersky\Desktop\textur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96" y="0"/>
            <a:ext cx="9173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931" y="44624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abriola" panose="04040605051002020D02" pitchFamily="82" charset="0"/>
              </a:rPr>
              <a:t>КУЧЕРСКИЕ И ЯЩЕНКО– ПЕРЕСЕЛЕНЦЫ ИЗ КИЕВСКОЙ И ПОЛТАВСКОЙ ГУБЕРНИЙ НА ЦЕЛИННЫЕ ЗЕМЛИ АКМОЛИНСКОЙ ГУБЕРНИИ РОССИЙСКОЙ ИМПЕРИИ</a:t>
            </a:r>
            <a:endParaRPr lang="ru-RU" sz="2800" b="1" dirty="0">
              <a:latin typeface="Gabriola" panose="04040605051002020D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340768"/>
            <a:ext cx="403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Gabriola" panose="04040605051002020D02" pitchFamily="82" charset="0"/>
              </a:rPr>
              <a:t>Семьи сроднились. Сын Михаила Петровича Кучерского Степан, родившийся 2 августа 1901 года</a:t>
            </a:r>
            <a:endParaRPr lang="ru-RU" sz="2400" b="1" dirty="0">
              <a:latin typeface="Gabriola" panose="04040605051002020D02" pitchFamily="82" charset="0"/>
            </a:endParaRPr>
          </a:p>
        </p:txBody>
      </p:sp>
      <p:pic>
        <p:nvPicPr>
          <p:cNvPr id="6" name="Picture 2" descr="C:\Users\Vitaly.Kuchersky\Desktop\Безымянн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04" y="1412776"/>
            <a:ext cx="448708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2453987"/>
            <a:ext cx="4291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Gabriola" panose="04040605051002020D02" pitchFamily="82" charset="0"/>
              </a:rPr>
              <a:t>взял в жены Марию, дочь Прохора Семеновича Ященко. </a:t>
            </a:r>
            <a:endParaRPr lang="ru-RU" sz="2400" b="1" dirty="0" smtClean="0">
              <a:latin typeface="Gabriola" panose="04040605051002020D02" pitchFamily="82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95664" y="5426076"/>
            <a:ext cx="2160588" cy="955252"/>
          </a:xfrm>
          <a:prstGeom prst="rect">
            <a:avLst/>
          </a:prstGeom>
          <a:solidFill>
            <a:srgbClr val="CCE1FF"/>
          </a:solidFill>
          <a:ln w="63500" cmpd="thickThin" algn="ctr">
            <a:solidFill>
              <a:srgbClr val="66A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(2-дедушка)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Кучерский Алексей Степанович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295377" y="5424488"/>
            <a:ext cx="2162175" cy="956840"/>
          </a:xfrm>
          <a:prstGeom prst="rect">
            <a:avLst/>
          </a:prstGeom>
          <a:solidFill>
            <a:srgbClr val="CCE1FF"/>
          </a:solidFill>
          <a:ln w="63500" cmpd="thickThin" algn="ctr">
            <a:solidFill>
              <a:srgbClr val="66A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(2-дедушка)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Кучерский Иван Степанович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(1927—2004)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3561" y="5426076"/>
            <a:ext cx="2162175" cy="955252"/>
          </a:xfrm>
          <a:prstGeom prst="rect">
            <a:avLst/>
          </a:prstGeom>
          <a:solidFill>
            <a:srgbClr val="CCE1FF"/>
          </a:solidFill>
          <a:ln w="63500" cmpd="thickThin" algn="ctr">
            <a:solidFill>
              <a:srgbClr val="66A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(2-дедушка)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Кучерский Павел Степанович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(1926—29.01.1944)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900714" y="5413376"/>
            <a:ext cx="2162175" cy="967952"/>
          </a:xfrm>
          <a:prstGeom prst="rect">
            <a:avLst/>
          </a:prstGeom>
          <a:solidFill>
            <a:srgbClr val="CCE1FF"/>
          </a:solidFill>
          <a:ln w="63500" cmpd="thickThin" algn="ctr">
            <a:solidFill>
              <a:srgbClr val="66A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(дедушка)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Кучерский Владимир Степанович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(1935 г.—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н.в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.)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165911" y="4015114"/>
            <a:ext cx="2223765" cy="732581"/>
          </a:xfrm>
          <a:prstGeom prst="rect">
            <a:avLst/>
          </a:prstGeom>
          <a:solidFill>
            <a:srgbClr val="92D050"/>
          </a:solidFill>
          <a:ln w="63500" cmpd="thickThin" algn="ctr">
            <a:solidFill>
              <a:srgbClr val="00B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Кучерская (Ященко) Мария Прохоровна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(7.03.1907— 1992.)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595664" y="4005064"/>
            <a:ext cx="2264039" cy="732581"/>
          </a:xfrm>
          <a:prstGeom prst="rect">
            <a:avLst/>
          </a:prstGeom>
          <a:solidFill>
            <a:srgbClr val="92D050"/>
          </a:solidFill>
          <a:ln w="63500" cmpd="thickThin" algn="ctr">
            <a:solidFill>
              <a:srgbClr val="00B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Кучерский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Степан Михайлович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(2.08.1901 г.— 30 гг. 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XX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вв.)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758" y="3356992"/>
            <a:ext cx="8301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Gabriola" panose="04040605051002020D02" pitchFamily="82" charset="0"/>
              </a:rPr>
              <a:t>В браке у них родились 4 сына, в том числе мой дедушка Владимир </a:t>
            </a:r>
            <a:r>
              <a:rPr lang="ru-RU" sz="2400" b="1" dirty="0" smtClean="0">
                <a:latin typeface="Gabriola" panose="04040605051002020D02" pitchFamily="82" charset="0"/>
              </a:rPr>
              <a:t>Степанович.</a:t>
            </a:r>
            <a:endParaRPr lang="ru-RU" sz="2400" b="1" dirty="0">
              <a:latin typeface="Gabriola" panose="04040605051002020D02" pitchFamily="82" charset="0"/>
            </a:endParaRPr>
          </a:p>
          <a:p>
            <a:endParaRPr lang="ru-RU" sz="24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053951" y="4941168"/>
            <a:ext cx="6830417" cy="127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053951" y="4941168"/>
            <a:ext cx="0" cy="4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376464" y="4941168"/>
            <a:ext cx="0" cy="4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663109" y="4953868"/>
            <a:ext cx="0" cy="4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884368" y="4941168"/>
            <a:ext cx="0" cy="4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427984" y="4381405"/>
            <a:ext cx="12946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492718" y="4381405"/>
            <a:ext cx="0" cy="55976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97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latin typeface="Gabriola" panose="04040605051002020D02" pitchFamily="82" charset="0"/>
              </a:rPr>
              <a:t/>
            </a:r>
            <a:br>
              <a:rPr lang="ru-RU" sz="3100" b="1" dirty="0" smtClean="0">
                <a:latin typeface="Gabriola" panose="04040605051002020D02" pitchFamily="82" charset="0"/>
              </a:rPr>
            </a:br>
            <a:r>
              <a:rPr lang="ru-RU" sz="3100" b="1" dirty="0" smtClean="0">
                <a:latin typeface="Gabriola" panose="04040605051002020D02" pitchFamily="82" charset="0"/>
              </a:rPr>
              <a:t>КУЧЕРСКИЕ И ЯЩЕНКО– ПЕРЕСЕЛЕНЦЫ ИЗ КИЕВСКОЙ И ПОЛТАВСКОЙ ГУБЕРНИЙ НА ЦЕЛИННЫЕ ЗЕМЛИ АКМОЛИНСКОЙ ГУБЕРНИИ РОССИЙСКОЙ ИМПЕРИИ</a:t>
            </a:r>
            <a:r>
              <a:rPr lang="ru-RU" b="1" dirty="0" smtClean="0">
                <a:latin typeface="Gabriola" panose="04040605051002020D02" pitchFamily="82" charset="0"/>
              </a:rPr>
              <a:t/>
            </a:r>
            <a:br>
              <a:rPr lang="ru-RU" b="1" dirty="0" smtClean="0">
                <a:latin typeface="Gabriola" panose="04040605051002020D02" pitchFamily="82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</a:t>
            </a:r>
            <a:endParaRPr lang="ru-RU" dirty="0"/>
          </a:p>
        </p:txBody>
      </p:sp>
      <p:pic>
        <p:nvPicPr>
          <p:cNvPr id="8196" name="Picture 4" descr="C:\Users\Ирина\Downloads\docs.mail.ru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9" y="1916832"/>
            <a:ext cx="417523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03709" y="178414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На фотографии семья Кучерской Варвары Никифоровны (сидит средняя):</a:t>
            </a:r>
          </a:p>
          <a:p>
            <a:r>
              <a:rPr lang="ru-RU" sz="2000" dirty="0"/>
              <a:t>дочь - </a:t>
            </a:r>
            <a:r>
              <a:rPr lang="ru-RU" sz="2000" dirty="0" err="1"/>
              <a:t>Ермолинская</a:t>
            </a:r>
            <a:r>
              <a:rPr lang="ru-RU" sz="2000" dirty="0"/>
              <a:t> Нина Михайловна (сидит крайняя слева), а также внуки.</a:t>
            </a:r>
          </a:p>
          <a:p>
            <a:r>
              <a:rPr lang="ru-RU" sz="2000" dirty="0"/>
              <a:t>Фотография сделана в селе Колтубанка </a:t>
            </a:r>
            <a:r>
              <a:rPr lang="ru-RU" sz="2000" dirty="0" err="1"/>
              <a:t>Бузулукского</a:t>
            </a:r>
            <a:r>
              <a:rPr lang="ru-RU" sz="2000" dirty="0"/>
              <a:t> района Оренбургской области. 50-60-е гг. XX века.</a:t>
            </a:r>
          </a:p>
        </p:txBody>
      </p:sp>
    </p:spTree>
    <p:extLst>
      <p:ext uri="{BB962C8B-B14F-4D97-AF65-F5344CB8AC3E}">
        <p14:creationId xmlns:p14="http://schemas.microsoft.com/office/powerpoint/2010/main" val="37025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1605</TotalTime>
  <Words>1685</Words>
  <Application>Microsoft Office PowerPoint</Application>
  <PresentationFormat>Экран (4:3)</PresentationFormat>
  <Paragraphs>204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КУЧЕРСКИЕ И ЯЩЕНКО– ПЕРЕСЕЛЕНЦЫ ИЗ КИЕВСКОЙ И ПОЛТАВСКОЙ ГУБЕРНИЙ НА ЦЕЛИННЫЕ ЗЕМЛИ АКМОЛИНСКОЙ ГУБЕРНИИ РОССИЙСКОЙ ИМПЕРИИ </vt:lpstr>
      <vt:lpstr>Презентация PowerPoint</vt:lpstr>
      <vt:lpstr>Жизнь, ты помнишь солдат, что погибли, тебя защищая? </vt:lpstr>
      <vt:lpstr>Презентация PowerPoint</vt:lpstr>
      <vt:lpstr>СЛАДКОВ ИВАН АНИСИМОВИЧ, СПИРИДОНОВ ДМИТРИЙ АЛЕКСЕЕВИЧ, КУЧЕРСКИЙ ПАВЕЛ СТЕПАНОВИЧ –  СОЛДАТЫ ОДНОЙ ВОЙНЫ</vt:lpstr>
      <vt:lpstr>СЛАДКОВ ИВАН АНИСИМОВИЧ, СПИРИДОНОВ ДМИТРИЙ АЛЕКСЕЕВИЧ, КУЧЕРСКИЙ ПАВЕЛ СТЕПАНОВИЧ –  СОЛДАТЫ ОДНОЙ ВОЙНЫ</vt:lpstr>
      <vt:lpstr>СЛАДКОВ ИВАН АНИСИМОВИЧ, СПИРИДОНОВ ДМИТРИЙ АЛЕКСЕЕВИЧ, КУЧЕРСКИЙ ПАВЕЛ СТЕПАНОВИЧ –  СОЛДАТЫ ОДНОЙ ВОЙНЫ</vt:lpstr>
      <vt:lpstr>СЛАДКОВ ИВАН АНИСИМОВИЧ, СПИРИДОНОВ ДМИТРИЙ АЛЕКСЕЕВИЧ, КУЧЕРСКИЙ ПАВЕЛ СТЕПАНОВИЧ –  СОЛДАТЫ ОДНОЙ ВОЙНЫ</vt:lpstr>
      <vt:lpstr>СЛАДКОВ ИВАН АНИСИМОВИЧ, СПИРИДОНОВ ДМИТРИЙ АЛЕКСЕЕВИЧ, КУЧЕРСКИЙ ПАВЕЛ СТЕПАНОВИЧ –  СОЛДАТЫ ОДНОЙ ВОЙНЫ</vt:lpstr>
      <vt:lpstr>СЛАДКОВ ИВАН АНИСИМОВИЧ, СПИРИДОНОВ ДМИТРИЙ АЛЕКСЕЕВИЧ, КУЧЕРСКИЙ ПАВЕЛ СТЕПАНОВИЧ –  СОЛДАТЫ ОДНОЙ ВОЙНЫ</vt:lpstr>
      <vt:lpstr>СЛАДКОВ ИВАН АНИСИМОВИЧ, СПИРИДОНОВ ДМИТРИЙ АЛЕКСЕЕВИЧ, КУЧЕРСКИЙ ПАВЕЛ СТЕПАНОВИЧ –  СОЛДАТЫ ОДНОЙ ВОЙНЫ</vt:lpstr>
      <vt:lpstr>СЛАДКОВ ИВАН АНИСИМОВИЧ, СПИРИДОНОВ ДМИТРИЙ АЛЕКСЕЕВИЧ, КУЧЕРСКИЙ ПАВЕЛ СТЕПАНОВИЧ –  СОЛДАТЫ ОДНОЙ ВОЙНЫ</vt:lpstr>
      <vt:lpstr>СЛАДКОВ ИВАН АНИСИМОВИЧ, СПИРИДОНОВ ДМИТРИЙ АЛЕКСЕЕВИЧ, КУЧЕРСКИЙ ПАВЕЛ СТЕПАНОВИЧ –  СОЛДАТЫ ОДНОЙ ВОЙНЫ</vt:lpstr>
      <vt:lpstr>СЛАДКОВ ИВАН АНИСИМОВИЧ, СПИРИДОНОВ ДМИТРИЙ АЛЕКСЕЕВИЧ, КУЧЕРСКИЙ ПАВЕЛ СТЕПАНОВИЧ –  СОЛДАТЫ ОДНОЙ ВОЙНЫ</vt:lpstr>
      <vt:lpstr>Презентация PowerPoint</vt:lpstr>
      <vt:lpstr>После Победы</vt:lpstr>
      <vt:lpstr>СемьЯ  сегодня </vt:lpstr>
      <vt:lpstr>СемьЯ сегодня </vt:lpstr>
      <vt:lpstr>СемьЯ сегодня </vt:lpstr>
      <vt:lpstr>СемьЯ сегодня </vt:lpstr>
      <vt:lpstr>Резюме </vt:lpstr>
      <vt:lpstr>Источники информации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Кучерский Виталий Анатольевич</dc:creator>
  <cp:lastModifiedBy>Ирина</cp:lastModifiedBy>
  <cp:revision>162</cp:revision>
  <dcterms:created xsi:type="dcterms:W3CDTF">2017-03-13T06:30:31Z</dcterms:created>
  <dcterms:modified xsi:type="dcterms:W3CDTF">2017-05-01T19:16:26Z</dcterms:modified>
</cp:coreProperties>
</file>