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8" r:id="rId6"/>
    <p:sldId id="274" r:id="rId7"/>
    <p:sldId id="264" r:id="rId8"/>
    <p:sldId id="265" r:id="rId9"/>
    <p:sldId id="266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69" d="100"/>
          <a:sy n="6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7DBB-4DCE-4B32-835D-4539D08BAC09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1D7E-2BC9-4006-BB13-E5EEF7CB6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DE4F57D-B75E-424B-BE35-21FEEE5C7AB8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F2ECADC-EAF5-43E4-A781-487E3764C2D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0505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1309409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ПРОЕКТНАЯ РАБОТА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асслабляющая спокойная тихая красивая музыка. – Композиция 4 (www.peta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2696" y="3569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128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000" y="2967335"/>
            <a:ext cx="7468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регулятивные УУД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5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164" y="232316"/>
            <a:ext cx="799288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Запишите краткую инструкцию  по пользованию библиотечными книгами, обращенную ко всем </a:t>
            </a:r>
            <a:r>
              <a:rPr lang="ru-RU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читателям</a:t>
            </a:r>
            <a:r>
              <a:rPr lang="ru-RU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вашей библиотеки. Используйте глаголы в форме повелительного наклонения.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0" y="3573016"/>
            <a:ext cx="4168028" cy="29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2790254" cy="27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7776864" cy="224676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Рассмотрите   рисунки. Какие правила безопасности нарушают мальчики? Письменно сформулируйте их. Применяйте конструкции: </a:t>
            </a:r>
            <a:r>
              <a:rPr lang="ru-RU" sz="2800" b="1" i="1" dirty="0" err="1">
                <a:solidFill>
                  <a:schemeClr val="bg1"/>
                </a:solidFill>
              </a:rPr>
              <a:t>нельзя+инфинитив</a:t>
            </a:r>
            <a:r>
              <a:rPr lang="ru-RU" sz="2800" b="1" i="1" dirty="0">
                <a:solidFill>
                  <a:schemeClr val="bg1"/>
                </a:solidFill>
              </a:rPr>
              <a:t>; </a:t>
            </a:r>
            <a:r>
              <a:rPr lang="ru-RU" sz="2800" b="1" i="1" dirty="0" err="1">
                <a:solidFill>
                  <a:schemeClr val="bg1"/>
                </a:solidFill>
              </a:rPr>
              <a:t>можно+инфинитив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251901" cy="329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59" y="4149080"/>
            <a:ext cx="3791613" cy="2312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97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82993" y="443711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</a:rPr>
              <a:t>Задания  на  коммуникативные  УУД</a:t>
            </a:r>
          </a:p>
        </p:txBody>
      </p:sp>
    </p:spTree>
    <p:extLst>
      <p:ext uri="{BB962C8B-B14F-4D97-AF65-F5344CB8AC3E}">
        <p14:creationId xmlns:p14="http://schemas.microsoft.com/office/powerpoint/2010/main" val="31221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23528" y="188640"/>
            <a:ext cx="68407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  небольшой рассказ на одну из предложенных тем. Глаголы в каком наклонении вы будете использовать в тексте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564904"/>
            <a:ext cx="61926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1. Если </a:t>
            </a:r>
            <a:r>
              <a:rPr lang="ru-RU" sz="2800" b="1" dirty="0"/>
              <a:t>бы у меня была волшебная палочка….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3861048"/>
            <a:ext cx="61206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2. Если </a:t>
            </a:r>
            <a:r>
              <a:rPr lang="ru-RU" sz="2800" b="1" dirty="0"/>
              <a:t>бы я был директором школы….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5229200"/>
            <a:ext cx="61926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3.Если </a:t>
            </a:r>
            <a:r>
              <a:rPr lang="ru-RU" sz="2800" b="1" dirty="0"/>
              <a:t>бы я попал на необитаемый остров….</a:t>
            </a:r>
          </a:p>
        </p:txBody>
      </p:sp>
    </p:spTree>
    <p:extLst>
      <p:ext uri="{BB962C8B-B14F-4D97-AF65-F5344CB8AC3E}">
        <p14:creationId xmlns:p14="http://schemas.microsoft.com/office/powerpoint/2010/main" val="14016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 кратко  рассказать о глаголе как о части речи по схеме 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313"/>
            <a:ext cx="8737386" cy="402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74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284" y="60122"/>
            <a:ext cx="207086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Проверь себя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52" y="858853"/>
            <a:ext cx="858631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1.Общее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грамматическое значение.</a:t>
            </a: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Глагол-самостоятельная часть речи, которая обозначает действие или состояние предмета и отвечает на </a:t>
            </a: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:Что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делать? Что сделать?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41" y="2564904"/>
            <a:ext cx="8586317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2.Морфологические </a:t>
            </a:r>
            <a:r>
              <a:rPr lang="ru-RU" sz="2000" b="1" i="1" dirty="0">
                <a:solidFill>
                  <a:schemeClr val="bg1"/>
                </a:solidFill>
              </a:rPr>
              <a:t>признаки глагола: </a:t>
            </a:r>
            <a:r>
              <a:rPr lang="ru-RU" sz="2000" b="1" i="1" dirty="0" err="1">
                <a:solidFill>
                  <a:schemeClr val="bg1"/>
                </a:solidFill>
              </a:rPr>
              <a:t>вид,переходность,возвратность</a:t>
            </a:r>
            <a:r>
              <a:rPr lang="ru-RU" sz="2000" b="1" i="1" dirty="0">
                <a:solidFill>
                  <a:schemeClr val="bg1"/>
                </a:solidFill>
              </a:rPr>
              <a:t>, спряжение, </a:t>
            </a:r>
            <a:r>
              <a:rPr lang="ru-RU" sz="2000" b="1" i="1" dirty="0" err="1">
                <a:solidFill>
                  <a:schemeClr val="bg1"/>
                </a:solidFill>
              </a:rPr>
              <a:t>наклонение,число,время,лицо,род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844230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3.Синтаксическая </a:t>
            </a:r>
            <a:r>
              <a:rPr lang="ru-RU" b="1" dirty="0">
                <a:solidFill>
                  <a:schemeClr val="bg1"/>
                </a:solidFill>
              </a:rPr>
              <a:t>роль:  В предложении глагол обычно  является сказуемым и вместе  с подлежащим образует грамматическую основу предложения.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55" y="5013176"/>
            <a:ext cx="839761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4.Особенности </a:t>
            </a:r>
            <a:r>
              <a:rPr lang="ru-RU" b="1" i="1" dirty="0">
                <a:solidFill>
                  <a:schemeClr val="bg1"/>
                </a:solidFill>
              </a:rPr>
              <a:t>употребления в речи:  Общее грамматическое значение глагола как части речи – это действие в самом широком смысле этого слова. Глаголы обозначают :трудовые </a:t>
            </a:r>
            <a:r>
              <a:rPr lang="ru-RU" b="1" i="1" dirty="0" err="1">
                <a:solidFill>
                  <a:schemeClr val="bg1"/>
                </a:solidFill>
              </a:rPr>
              <a:t>процессы,движение,состояние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природы,процессы</a:t>
            </a:r>
            <a:r>
              <a:rPr lang="ru-RU" b="1" i="1" dirty="0">
                <a:solidFill>
                  <a:schemeClr val="bg1"/>
                </a:solidFill>
              </a:rPr>
              <a:t> речи и </a:t>
            </a:r>
            <a:r>
              <a:rPr lang="ru-RU" b="1" i="1" dirty="0" err="1">
                <a:solidFill>
                  <a:schemeClr val="bg1"/>
                </a:solidFill>
              </a:rPr>
              <a:t>мысли,проявление</a:t>
            </a:r>
            <a:r>
              <a:rPr lang="ru-RU" b="1" i="1" dirty="0">
                <a:solidFill>
                  <a:schemeClr val="bg1"/>
                </a:solidFill>
              </a:rPr>
              <a:t> цвета.</a:t>
            </a:r>
          </a:p>
        </p:txBody>
      </p:sp>
    </p:spTree>
    <p:extLst>
      <p:ext uri="{BB962C8B-B14F-4D97-AF65-F5344CB8AC3E}">
        <p14:creationId xmlns:p14="http://schemas.microsoft.com/office/powerpoint/2010/main" val="828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172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024" y="188640"/>
            <a:ext cx="7540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Оцени свою работу!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12776"/>
            <a:ext cx="1183693" cy="10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785926"/>
            <a:ext cx="61926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Старался,у</a:t>
            </a:r>
            <a:r>
              <a:rPr lang="ru-RU" sz="2400" b="1" dirty="0" smtClean="0">
                <a:solidFill>
                  <a:schemeClr val="bg1"/>
                </a:solidFill>
              </a:rPr>
              <a:t>  меня всё получилось!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284984"/>
            <a:ext cx="60486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Старался,но</a:t>
            </a:r>
            <a:r>
              <a:rPr lang="ru-RU" sz="2800" b="1" dirty="0" smtClean="0"/>
              <a:t> были ошибки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5085184"/>
            <a:ext cx="619268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 меня не </a:t>
            </a:r>
            <a:r>
              <a:rPr lang="ru-RU" sz="2400" b="1" dirty="0" err="1" smtClean="0">
                <a:solidFill>
                  <a:schemeClr val="bg1"/>
                </a:solidFill>
              </a:rPr>
              <a:t>получилось,но</a:t>
            </a:r>
            <a:r>
              <a:rPr lang="ru-RU" sz="2400" b="1" dirty="0" smtClean="0">
                <a:solidFill>
                  <a:schemeClr val="bg1"/>
                </a:solidFill>
              </a:rPr>
              <a:t> я буду стараться!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8" y="2919509"/>
            <a:ext cx="1584177" cy="955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4" y="464343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0"/>
            <a:ext cx="9256126" cy="6936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835696" y="1772816"/>
            <a:ext cx="51887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 за </a:t>
            </a:r>
          </a:p>
          <a:p>
            <a:pPr algn="ctr"/>
            <a:r>
              <a:rPr lang="ru-RU" sz="5400" b="1" i="1" cap="all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i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2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1809312" cy="7420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21757" y="1772816"/>
            <a:ext cx="81003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Segoe Print" pitchFamily="2" charset="0"/>
                <a:cs typeface="Arabic Typesetting" pitchFamily="66" charset="-78"/>
              </a:rPr>
              <a:t>Контрольно-измерительные материалы для оценки планируемых результатов обучения по русскому языку к разделу «Глагол» в 6 классе.</a:t>
            </a: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  <a:latin typeface="Segoe Print" pitchFamily="2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1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510" y="0"/>
            <a:ext cx="11534070" cy="7208794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5184575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</a:t>
            </a: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проекта: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Разработка и реализация комплекта контрольно-измерительных материалов для оценки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метапредметных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результатов обучения по русскому языку в 6 классе в рамках освоения раздела «Глагол».</a:t>
            </a:r>
          </a:p>
        </p:txBody>
      </p:sp>
    </p:spTree>
    <p:extLst>
      <p:ext uri="{BB962C8B-B14F-4D97-AF65-F5344CB8AC3E}">
        <p14:creationId xmlns:p14="http://schemas.microsoft.com/office/powerpoint/2010/main" val="1593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6925"/>
            <a:ext cx="1027765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456"/>
            <a:ext cx="703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24786"/>
            <a:ext cx="8424936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Изучить требования ФГОС ООО к достижению и оценке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 обучения, а также актуальные практические материалы и методические рекомендации по оценке и контролю планируемых результатов;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828092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2.Разработать систему творческих (исследовательских, познавательных, развивающих, комплексных, интегрированных) заданий к разделу для оценки УУД обучающихся.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725144"/>
            <a:ext cx="828092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3.Реализовать комплект КИМ на практике и определить его эффективность для оценки </a:t>
            </a:r>
            <a:r>
              <a:rPr lang="ru-RU" sz="2000" b="1" i="1" dirty="0" err="1">
                <a:solidFill>
                  <a:schemeClr val="bg1"/>
                </a:solidFill>
              </a:rPr>
              <a:t>метапредметных</a:t>
            </a:r>
            <a:r>
              <a:rPr lang="ru-RU" sz="2000" b="1" i="1" dirty="0">
                <a:solidFill>
                  <a:schemeClr val="bg1"/>
                </a:solidFill>
              </a:rPr>
              <a:t> результатов обучения в соответствии  с требованиями ФГОС ООО.</a:t>
            </a:r>
          </a:p>
        </p:txBody>
      </p:sp>
    </p:spTree>
    <p:extLst>
      <p:ext uri="{BB962C8B-B14F-4D97-AF65-F5344CB8AC3E}">
        <p14:creationId xmlns:p14="http://schemas.microsoft.com/office/powerpoint/2010/main" val="62267334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771800" y="260648"/>
            <a:ext cx="59766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НАУЧИТЬСЯ УЧИТЬ СЕБЯ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3529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ЭТОЙ ЦЕЛИ СТАНОВИТСЯ ВОЗМОЖНЫМ БЛАГОДАРЯ ФОРМИРОВАНИЮ СИСТЕМЫ УНИВЕРСАЛЬНЫХ УЧЕБНЫХ ДЕЙСТВИЙ (УУД)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828092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УУД-ЭТО ОБОБЩЕННЫЕ ДЕЙСТВИЯ,ПОРОЖДАЮЩИЕ МОТИВАЦИЮ К ОБУЧЕНИЮ,ЭТО НАВЫКИ,КОТОРЫЕ НАДО  ЗАКЛАДЫВАТЬ   В НАЧАЛЬНОЙ ШКОЛЕ НА ВСЕХ УРОКАХ!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7823" y="2967335"/>
            <a:ext cx="83083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Задания</a:t>
            </a:r>
          </a:p>
          <a:p>
            <a:pPr algn="ctr"/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На познавательные</a:t>
            </a:r>
          </a:p>
          <a:p>
            <a:pPr algn="ctr"/>
            <a:r>
              <a:rPr lang="ru-RU" sz="5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ууд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59432"/>
            <a:ext cx="11449272" cy="7363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865096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На основе рисунков составьте несколько предложений с глаголами движения  и действия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Три </a:t>
            </a:r>
            <a:r>
              <a:rPr lang="ru-RU" sz="2800" b="1" i="1" dirty="0" smtClean="0">
                <a:solidFill>
                  <a:schemeClr val="bg1"/>
                </a:solidFill>
              </a:rPr>
              <a:t>любых глагола  </a:t>
            </a:r>
            <a:r>
              <a:rPr lang="ru-RU" sz="2800" b="1" i="1" dirty="0">
                <a:solidFill>
                  <a:schemeClr val="bg1"/>
                </a:solidFill>
              </a:rPr>
              <a:t>разберите по составу.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0" y="1557525"/>
            <a:ext cx="7043000" cy="427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428" y="5959011"/>
            <a:ext cx="84969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Поменяйтесь  тетрадями   с  соседом  по  парте. Оцените работу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38413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6633"/>
            <a:ext cx="7416824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Рассмотрите рисунки , подберите  к  ним  возвратные глаголы  и выберите соответствующее значение глагола.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" y="1995885"/>
            <a:ext cx="9144000" cy="4835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30" y="1995884"/>
            <a:ext cx="64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1805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1805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465313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06" y="-99392"/>
            <a:ext cx="10297144" cy="69573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79525" y="1351873"/>
            <a:ext cx="9083682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Я одеваюсь;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Бумага рвется;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Крапива жжется;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Я радуюсь;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Мы поссорились.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Значения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глаголов: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Действие совершается само собой.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Свойства предметов.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Свойства живых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существ,растений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Чувства,переживания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Взаимные действия.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7157" y="35121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</a:p>
        </p:txBody>
      </p:sp>
    </p:spTree>
    <p:extLst>
      <p:ext uri="{BB962C8B-B14F-4D97-AF65-F5344CB8AC3E}">
        <p14:creationId xmlns:p14="http://schemas.microsoft.com/office/powerpoint/2010/main" val="36606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335</TotalTime>
  <Words>437</Words>
  <Application>Microsoft Office PowerPoint</Application>
  <PresentationFormat>Экран (4:3)</PresentationFormat>
  <Paragraphs>58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98</cp:revision>
  <dcterms:created xsi:type="dcterms:W3CDTF">2015-11-18T18:31:35Z</dcterms:created>
  <dcterms:modified xsi:type="dcterms:W3CDTF">2016-04-17T13:37:22Z</dcterms:modified>
</cp:coreProperties>
</file>